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1" r:id="rId1"/>
  </p:sldMasterIdLst>
  <p:notesMasterIdLst>
    <p:notesMasterId r:id="rId21"/>
  </p:notesMasterIdLst>
  <p:handoutMasterIdLst>
    <p:handoutMasterId r:id="rId22"/>
  </p:handoutMasterIdLst>
  <p:sldIdLst>
    <p:sldId id="477" r:id="rId2"/>
    <p:sldId id="488" r:id="rId3"/>
    <p:sldId id="489" r:id="rId4"/>
    <p:sldId id="532" r:id="rId5"/>
    <p:sldId id="490" r:id="rId6"/>
    <p:sldId id="533" r:id="rId7"/>
    <p:sldId id="542" r:id="rId8"/>
    <p:sldId id="534" r:id="rId9"/>
    <p:sldId id="573" r:id="rId10"/>
    <p:sldId id="543" r:id="rId11"/>
    <p:sldId id="544" r:id="rId12"/>
    <p:sldId id="575" r:id="rId13"/>
    <p:sldId id="574" r:id="rId14"/>
    <p:sldId id="576" r:id="rId15"/>
    <p:sldId id="577" r:id="rId16"/>
    <p:sldId id="578" r:id="rId17"/>
    <p:sldId id="579" r:id="rId18"/>
    <p:sldId id="580" r:id="rId19"/>
    <p:sldId id="487" r:id="rId20"/>
  </p:sldIdLst>
  <p:sldSz cx="9144000" cy="5143500" type="screen16x9"/>
  <p:notesSz cx="6788150" cy="9917113"/>
  <p:defaultTextStyle>
    <a:defPPr>
      <a:defRPr lang="zh-CN"/>
    </a:defPPr>
    <a:lvl1pPr algn="l" rtl="0" fontAlgn="base">
      <a:spcBef>
        <a:spcPct val="0"/>
      </a:spcBef>
      <a:spcAft>
        <a:spcPct val="0"/>
      </a:spcAft>
      <a:defRPr sz="2000" b="1" kern="1200">
        <a:solidFill>
          <a:srgbClr val="CC6600"/>
        </a:solidFill>
        <a:latin typeface="Tahoma" pitchFamily="34" charset="0"/>
        <a:ea typeface="宋体" pitchFamily="2" charset="-122"/>
        <a:cs typeface="+mn-cs"/>
      </a:defRPr>
    </a:lvl1pPr>
    <a:lvl2pPr marL="457200" algn="l" rtl="0" fontAlgn="base">
      <a:spcBef>
        <a:spcPct val="0"/>
      </a:spcBef>
      <a:spcAft>
        <a:spcPct val="0"/>
      </a:spcAft>
      <a:defRPr sz="2000" b="1" kern="1200">
        <a:solidFill>
          <a:srgbClr val="CC6600"/>
        </a:solidFill>
        <a:latin typeface="Tahoma" pitchFamily="34" charset="0"/>
        <a:ea typeface="宋体" pitchFamily="2" charset="-122"/>
        <a:cs typeface="+mn-cs"/>
      </a:defRPr>
    </a:lvl2pPr>
    <a:lvl3pPr marL="914400" algn="l" rtl="0" fontAlgn="base">
      <a:spcBef>
        <a:spcPct val="0"/>
      </a:spcBef>
      <a:spcAft>
        <a:spcPct val="0"/>
      </a:spcAft>
      <a:defRPr sz="2000" b="1" kern="1200">
        <a:solidFill>
          <a:srgbClr val="CC6600"/>
        </a:solidFill>
        <a:latin typeface="Tahoma" pitchFamily="34" charset="0"/>
        <a:ea typeface="宋体" pitchFamily="2" charset="-122"/>
        <a:cs typeface="+mn-cs"/>
      </a:defRPr>
    </a:lvl3pPr>
    <a:lvl4pPr marL="1371600" algn="l" rtl="0" fontAlgn="base">
      <a:spcBef>
        <a:spcPct val="0"/>
      </a:spcBef>
      <a:spcAft>
        <a:spcPct val="0"/>
      </a:spcAft>
      <a:defRPr sz="2000" b="1" kern="1200">
        <a:solidFill>
          <a:srgbClr val="CC6600"/>
        </a:solidFill>
        <a:latin typeface="Tahoma" pitchFamily="34" charset="0"/>
        <a:ea typeface="宋体" pitchFamily="2" charset="-122"/>
        <a:cs typeface="+mn-cs"/>
      </a:defRPr>
    </a:lvl4pPr>
    <a:lvl5pPr marL="1828800" algn="l" rtl="0" fontAlgn="base">
      <a:spcBef>
        <a:spcPct val="0"/>
      </a:spcBef>
      <a:spcAft>
        <a:spcPct val="0"/>
      </a:spcAft>
      <a:defRPr sz="2000" b="1" kern="1200">
        <a:solidFill>
          <a:srgbClr val="CC6600"/>
        </a:solidFill>
        <a:latin typeface="Tahoma" pitchFamily="34" charset="0"/>
        <a:ea typeface="宋体" pitchFamily="2" charset="-122"/>
        <a:cs typeface="+mn-cs"/>
      </a:defRPr>
    </a:lvl5pPr>
    <a:lvl6pPr marL="2286000" algn="l" defTabSz="914400" rtl="0" eaLnBrk="1" latinLnBrk="0" hangingPunct="1">
      <a:defRPr sz="2000" b="1" kern="1200">
        <a:solidFill>
          <a:srgbClr val="CC6600"/>
        </a:solidFill>
        <a:latin typeface="Tahoma" pitchFamily="34" charset="0"/>
        <a:ea typeface="宋体" pitchFamily="2" charset="-122"/>
        <a:cs typeface="+mn-cs"/>
      </a:defRPr>
    </a:lvl6pPr>
    <a:lvl7pPr marL="2743200" algn="l" defTabSz="914400" rtl="0" eaLnBrk="1" latinLnBrk="0" hangingPunct="1">
      <a:defRPr sz="2000" b="1" kern="1200">
        <a:solidFill>
          <a:srgbClr val="CC6600"/>
        </a:solidFill>
        <a:latin typeface="Tahoma" pitchFamily="34" charset="0"/>
        <a:ea typeface="宋体" pitchFamily="2" charset="-122"/>
        <a:cs typeface="+mn-cs"/>
      </a:defRPr>
    </a:lvl7pPr>
    <a:lvl8pPr marL="3200400" algn="l" defTabSz="914400" rtl="0" eaLnBrk="1" latinLnBrk="0" hangingPunct="1">
      <a:defRPr sz="2000" b="1" kern="1200">
        <a:solidFill>
          <a:srgbClr val="CC6600"/>
        </a:solidFill>
        <a:latin typeface="Tahoma" pitchFamily="34" charset="0"/>
        <a:ea typeface="宋体" pitchFamily="2" charset="-122"/>
        <a:cs typeface="+mn-cs"/>
      </a:defRPr>
    </a:lvl8pPr>
    <a:lvl9pPr marL="3657600" algn="l" defTabSz="914400" rtl="0" eaLnBrk="1" latinLnBrk="0" hangingPunct="1">
      <a:defRPr sz="2000" b="1" kern="1200">
        <a:solidFill>
          <a:srgbClr val="CC6600"/>
        </a:solidFill>
        <a:latin typeface="Tahoma" pitchFamily="34" charset="0"/>
        <a:ea typeface="宋体"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3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54061"/>
    <a:srgbClr val="0033CC"/>
    <a:srgbClr val="3366FF"/>
    <a:srgbClr val="FFCCFF"/>
    <a:srgbClr val="6600FF"/>
    <a:srgbClr val="F8F8F8"/>
    <a:srgbClr val="FFCCCC"/>
    <a:srgbClr val="FFF3AB"/>
    <a:srgbClr val="FFF9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0073" autoAdjust="0"/>
  </p:normalViewPr>
  <p:slideViewPr>
    <p:cSldViewPr snapToGrid="0">
      <p:cViewPr varScale="1">
        <p:scale>
          <a:sx n="107" d="100"/>
          <a:sy n="107" d="100"/>
        </p:scale>
        <p:origin x="522" y="96"/>
      </p:cViewPr>
      <p:guideLst>
        <p:guide orient="horz" pos="162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3012" y="-96"/>
      </p:cViewPr>
      <p:guideLst>
        <p:guide orient="horz" pos="3124"/>
        <p:guide pos="21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mj-ea"/>
                <a:cs typeface="+mn-cs"/>
              </a:defRPr>
            </a:pPr>
            <a:r>
              <a:rPr lang="zh-CN" altLang="en-US" sz="1200" dirty="0">
                <a:solidFill>
                  <a:schemeClr val="tx1"/>
                </a:solidFill>
                <a:latin typeface="Agency FB" panose="020B0503020202020204" pitchFamily="34" charset="0"/>
                <a:ea typeface="+mj-ea"/>
              </a:rPr>
              <a:t>硅铁合金产量（</a:t>
            </a:r>
            <a:r>
              <a:rPr lang="en-US" altLang="zh-CN" sz="1200" dirty="0">
                <a:solidFill>
                  <a:schemeClr val="tx1"/>
                </a:solidFill>
                <a:latin typeface="Agency FB" panose="020B0503020202020204" pitchFamily="34" charset="0"/>
                <a:ea typeface="+mj-ea"/>
              </a:rPr>
              <a:t>2019.3-2021.3</a:t>
            </a:r>
            <a:r>
              <a:rPr lang="zh-CN" altLang="en-US" sz="1200" dirty="0">
                <a:solidFill>
                  <a:schemeClr val="tx1"/>
                </a:solidFill>
                <a:latin typeface="Agency FB" panose="020B0503020202020204" pitchFamily="34" charset="0"/>
                <a:ea typeface="+mj-ea"/>
              </a:rPr>
              <a: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mj-ea"/>
              <a:cs typeface="+mn-cs"/>
            </a:defRPr>
          </a:pPr>
          <a:endParaRPr lang="zh-CN"/>
        </a:p>
      </c:txPr>
    </c:title>
    <c:autoTitleDeleted val="0"/>
    <c:plotArea>
      <c:layout/>
      <c:barChart>
        <c:barDir val="col"/>
        <c:grouping val="stacked"/>
        <c:varyColors val="0"/>
        <c:ser>
          <c:idx val="0"/>
          <c:order val="0"/>
          <c:tx>
            <c:v>内蒙</c:v>
          </c:tx>
          <c:spPr>
            <a:solidFill>
              <a:schemeClr val="tx2">
                <a:lumMod val="75000"/>
              </a:schemeClr>
            </a:solidFill>
            <a:ln>
              <a:noFill/>
            </a:ln>
            <a:effectLst/>
          </c:spPr>
          <c:invertIfNegative val="0"/>
          <c:cat>
            <c:numRef>
              <c:f>硅铁产量!$A$43:$A$67</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formatCode="yyyy&quot;年&quot;m&quot;月&quot;;@">
                  <c:v>44136</c:v>
                </c:pt>
                <c:pt idx="21" formatCode="yyyy&quot;年&quot;m&quot;月&quot;;@">
                  <c:v>44166</c:v>
                </c:pt>
                <c:pt idx="22" formatCode="yyyy&quot;年&quot;m&quot;月&quot;;@">
                  <c:v>44197</c:v>
                </c:pt>
                <c:pt idx="23" formatCode="yyyy&quot;年&quot;m&quot;月&quot;;@">
                  <c:v>44228</c:v>
                </c:pt>
                <c:pt idx="24" formatCode="yyyy&quot;年&quot;m&quot;月&quot;;@">
                  <c:v>44257</c:v>
                </c:pt>
              </c:numCache>
            </c:numRef>
          </c:cat>
          <c:val>
            <c:numRef>
              <c:f>硅铁产量!$C$43:$C$67</c:f>
              <c:numCache>
                <c:formatCode>General</c:formatCode>
                <c:ptCount val="25"/>
                <c:pt idx="0">
                  <c:v>168900</c:v>
                </c:pt>
                <c:pt idx="1">
                  <c:v>150100</c:v>
                </c:pt>
                <c:pt idx="2">
                  <c:v>147200</c:v>
                </c:pt>
                <c:pt idx="3">
                  <c:v>155700</c:v>
                </c:pt>
                <c:pt idx="4">
                  <c:v>160800</c:v>
                </c:pt>
                <c:pt idx="5">
                  <c:v>165500</c:v>
                </c:pt>
                <c:pt idx="6">
                  <c:v>162900</c:v>
                </c:pt>
                <c:pt idx="7">
                  <c:v>171900</c:v>
                </c:pt>
                <c:pt idx="8">
                  <c:v>171200</c:v>
                </c:pt>
                <c:pt idx="9">
                  <c:v>174100</c:v>
                </c:pt>
                <c:pt idx="10">
                  <c:v>175900</c:v>
                </c:pt>
                <c:pt idx="11">
                  <c:v>174900</c:v>
                </c:pt>
                <c:pt idx="12">
                  <c:v>151100</c:v>
                </c:pt>
                <c:pt idx="13">
                  <c:v>149900</c:v>
                </c:pt>
                <c:pt idx="14">
                  <c:v>156800</c:v>
                </c:pt>
                <c:pt idx="15">
                  <c:v>162500</c:v>
                </c:pt>
                <c:pt idx="16">
                  <c:v>166000</c:v>
                </c:pt>
                <c:pt idx="17">
                  <c:v>166000</c:v>
                </c:pt>
                <c:pt idx="18">
                  <c:v>168400</c:v>
                </c:pt>
                <c:pt idx="19">
                  <c:v>169500</c:v>
                </c:pt>
                <c:pt idx="20">
                  <c:v>169200</c:v>
                </c:pt>
                <c:pt idx="21">
                  <c:v>176300</c:v>
                </c:pt>
                <c:pt idx="22">
                  <c:v>181300</c:v>
                </c:pt>
                <c:pt idx="23">
                  <c:v>173400</c:v>
                </c:pt>
                <c:pt idx="24">
                  <c:v>131700</c:v>
                </c:pt>
              </c:numCache>
            </c:numRef>
          </c:val>
          <c:extLst>
            <c:ext xmlns:c16="http://schemas.microsoft.com/office/drawing/2014/chart" uri="{C3380CC4-5D6E-409C-BE32-E72D297353CC}">
              <c16:uniqueId val="{00000000-7BE9-4C34-BDB7-4CA93817AD4F}"/>
            </c:ext>
          </c:extLst>
        </c:ser>
        <c:ser>
          <c:idx val="1"/>
          <c:order val="1"/>
          <c:tx>
            <c:v>青海</c:v>
          </c:tx>
          <c:spPr>
            <a:solidFill>
              <a:srgbClr val="FF0000"/>
            </a:solidFill>
            <a:ln>
              <a:noFill/>
            </a:ln>
            <a:effectLst/>
          </c:spPr>
          <c:invertIfNegative val="0"/>
          <c:cat>
            <c:numRef>
              <c:f>硅铁产量!$A$43:$A$67</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formatCode="yyyy&quot;年&quot;m&quot;月&quot;;@">
                  <c:v>44136</c:v>
                </c:pt>
                <c:pt idx="21" formatCode="yyyy&quot;年&quot;m&quot;月&quot;;@">
                  <c:v>44166</c:v>
                </c:pt>
                <c:pt idx="22" formatCode="yyyy&quot;年&quot;m&quot;月&quot;;@">
                  <c:v>44197</c:v>
                </c:pt>
                <c:pt idx="23" formatCode="yyyy&quot;年&quot;m&quot;月&quot;;@">
                  <c:v>44228</c:v>
                </c:pt>
                <c:pt idx="24" formatCode="yyyy&quot;年&quot;m&quot;月&quot;;@">
                  <c:v>44257</c:v>
                </c:pt>
              </c:numCache>
            </c:numRef>
          </c:cat>
          <c:val>
            <c:numRef>
              <c:f>硅铁产量!$D$43:$D$67</c:f>
              <c:numCache>
                <c:formatCode>General</c:formatCode>
                <c:ptCount val="25"/>
                <c:pt idx="0">
                  <c:v>83400</c:v>
                </c:pt>
                <c:pt idx="1">
                  <c:v>88100</c:v>
                </c:pt>
                <c:pt idx="2">
                  <c:v>86300</c:v>
                </c:pt>
                <c:pt idx="3">
                  <c:v>94200</c:v>
                </c:pt>
                <c:pt idx="4">
                  <c:v>94100</c:v>
                </c:pt>
                <c:pt idx="5">
                  <c:v>94500</c:v>
                </c:pt>
                <c:pt idx="6">
                  <c:v>93700</c:v>
                </c:pt>
                <c:pt idx="7">
                  <c:v>90800</c:v>
                </c:pt>
                <c:pt idx="8">
                  <c:v>87200</c:v>
                </c:pt>
                <c:pt idx="9">
                  <c:v>93400</c:v>
                </c:pt>
                <c:pt idx="10">
                  <c:v>92300</c:v>
                </c:pt>
                <c:pt idx="11">
                  <c:v>79900</c:v>
                </c:pt>
                <c:pt idx="12">
                  <c:v>75700</c:v>
                </c:pt>
                <c:pt idx="13">
                  <c:v>73500</c:v>
                </c:pt>
                <c:pt idx="14">
                  <c:v>74100</c:v>
                </c:pt>
                <c:pt idx="15">
                  <c:v>77500</c:v>
                </c:pt>
                <c:pt idx="16">
                  <c:v>88500</c:v>
                </c:pt>
                <c:pt idx="17">
                  <c:v>91500</c:v>
                </c:pt>
                <c:pt idx="18">
                  <c:v>91500</c:v>
                </c:pt>
                <c:pt idx="19">
                  <c:v>84200</c:v>
                </c:pt>
                <c:pt idx="20">
                  <c:v>83400</c:v>
                </c:pt>
                <c:pt idx="21">
                  <c:v>91600</c:v>
                </c:pt>
                <c:pt idx="22">
                  <c:v>97900</c:v>
                </c:pt>
                <c:pt idx="23">
                  <c:v>101400</c:v>
                </c:pt>
                <c:pt idx="24">
                  <c:v>105900</c:v>
                </c:pt>
              </c:numCache>
            </c:numRef>
          </c:val>
          <c:extLst>
            <c:ext xmlns:c16="http://schemas.microsoft.com/office/drawing/2014/chart" uri="{C3380CC4-5D6E-409C-BE32-E72D297353CC}">
              <c16:uniqueId val="{00000001-7BE9-4C34-BDB7-4CA93817AD4F}"/>
            </c:ext>
          </c:extLst>
        </c:ser>
        <c:ser>
          <c:idx val="2"/>
          <c:order val="2"/>
          <c:tx>
            <c:v>甘肃</c:v>
          </c:tx>
          <c:spPr>
            <a:solidFill>
              <a:schemeClr val="accent1">
                <a:lumMod val="75000"/>
              </a:schemeClr>
            </a:solidFill>
            <a:ln>
              <a:noFill/>
            </a:ln>
            <a:effectLst/>
          </c:spPr>
          <c:invertIfNegative val="0"/>
          <c:cat>
            <c:numRef>
              <c:f>硅铁产量!$A$43:$A$67</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formatCode="yyyy&quot;年&quot;m&quot;月&quot;;@">
                  <c:v>44136</c:v>
                </c:pt>
                <c:pt idx="21" formatCode="yyyy&quot;年&quot;m&quot;月&quot;;@">
                  <c:v>44166</c:v>
                </c:pt>
                <c:pt idx="22" formatCode="yyyy&quot;年&quot;m&quot;月&quot;;@">
                  <c:v>44197</c:v>
                </c:pt>
                <c:pt idx="23" formatCode="yyyy&quot;年&quot;m&quot;月&quot;;@">
                  <c:v>44228</c:v>
                </c:pt>
                <c:pt idx="24" formatCode="yyyy&quot;年&quot;m&quot;月&quot;;@">
                  <c:v>44257</c:v>
                </c:pt>
              </c:numCache>
            </c:numRef>
          </c:cat>
          <c:val>
            <c:numRef>
              <c:f>硅铁产量!$E$43:$E$67</c:f>
              <c:numCache>
                <c:formatCode>General</c:formatCode>
                <c:ptCount val="25"/>
                <c:pt idx="0">
                  <c:v>30200</c:v>
                </c:pt>
                <c:pt idx="1">
                  <c:v>29200</c:v>
                </c:pt>
                <c:pt idx="2">
                  <c:v>28200</c:v>
                </c:pt>
                <c:pt idx="3">
                  <c:v>33700</c:v>
                </c:pt>
                <c:pt idx="4">
                  <c:v>38200</c:v>
                </c:pt>
                <c:pt idx="5">
                  <c:v>43200</c:v>
                </c:pt>
                <c:pt idx="6">
                  <c:v>44700</c:v>
                </c:pt>
                <c:pt idx="7">
                  <c:v>41800</c:v>
                </c:pt>
                <c:pt idx="8">
                  <c:v>35800</c:v>
                </c:pt>
                <c:pt idx="9">
                  <c:v>35100</c:v>
                </c:pt>
                <c:pt idx="10">
                  <c:v>34000</c:v>
                </c:pt>
                <c:pt idx="11">
                  <c:v>29200</c:v>
                </c:pt>
                <c:pt idx="12">
                  <c:v>31500</c:v>
                </c:pt>
                <c:pt idx="13">
                  <c:v>31800</c:v>
                </c:pt>
                <c:pt idx="14">
                  <c:v>32000</c:v>
                </c:pt>
                <c:pt idx="15">
                  <c:v>32000</c:v>
                </c:pt>
                <c:pt idx="16">
                  <c:v>34600</c:v>
                </c:pt>
                <c:pt idx="17">
                  <c:v>32700</c:v>
                </c:pt>
                <c:pt idx="18">
                  <c:v>31700</c:v>
                </c:pt>
                <c:pt idx="19">
                  <c:v>31700</c:v>
                </c:pt>
                <c:pt idx="20">
                  <c:v>31700</c:v>
                </c:pt>
                <c:pt idx="21">
                  <c:v>33700</c:v>
                </c:pt>
                <c:pt idx="22">
                  <c:v>34700</c:v>
                </c:pt>
                <c:pt idx="23">
                  <c:v>40100</c:v>
                </c:pt>
                <c:pt idx="24">
                  <c:v>38100</c:v>
                </c:pt>
              </c:numCache>
            </c:numRef>
          </c:val>
          <c:extLst>
            <c:ext xmlns:c16="http://schemas.microsoft.com/office/drawing/2014/chart" uri="{C3380CC4-5D6E-409C-BE32-E72D297353CC}">
              <c16:uniqueId val="{00000002-7BE9-4C34-BDB7-4CA93817AD4F}"/>
            </c:ext>
          </c:extLst>
        </c:ser>
        <c:ser>
          <c:idx val="3"/>
          <c:order val="3"/>
          <c:tx>
            <c:v>宁夏</c:v>
          </c:tx>
          <c:spPr>
            <a:solidFill>
              <a:schemeClr val="accent2">
                <a:lumMod val="50000"/>
              </a:schemeClr>
            </a:solidFill>
            <a:ln>
              <a:noFill/>
            </a:ln>
            <a:effectLst/>
          </c:spPr>
          <c:invertIfNegative val="0"/>
          <c:cat>
            <c:numRef>
              <c:f>硅铁产量!$A$43:$A$67</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formatCode="yyyy&quot;年&quot;m&quot;月&quot;;@">
                  <c:v>44136</c:v>
                </c:pt>
                <c:pt idx="21" formatCode="yyyy&quot;年&quot;m&quot;月&quot;;@">
                  <c:v>44166</c:v>
                </c:pt>
                <c:pt idx="22" formatCode="yyyy&quot;年&quot;m&quot;月&quot;;@">
                  <c:v>44197</c:v>
                </c:pt>
                <c:pt idx="23" formatCode="yyyy&quot;年&quot;m&quot;月&quot;;@">
                  <c:v>44228</c:v>
                </c:pt>
                <c:pt idx="24" formatCode="yyyy&quot;年&quot;m&quot;月&quot;;@">
                  <c:v>44257</c:v>
                </c:pt>
              </c:numCache>
            </c:numRef>
          </c:cat>
          <c:val>
            <c:numRef>
              <c:f>硅铁产量!$F$43:$F$67</c:f>
              <c:numCache>
                <c:formatCode>General</c:formatCode>
                <c:ptCount val="25"/>
                <c:pt idx="0">
                  <c:v>92200</c:v>
                </c:pt>
                <c:pt idx="1">
                  <c:v>103100</c:v>
                </c:pt>
                <c:pt idx="2">
                  <c:v>101600</c:v>
                </c:pt>
                <c:pt idx="3">
                  <c:v>73400</c:v>
                </c:pt>
                <c:pt idx="4">
                  <c:v>74000</c:v>
                </c:pt>
                <c:pt idx="5">
                  <c:v>79000</c:v>
                </c:pt>
                <c:pt idx="6">
                  <c:v>95600</c:v>
                </c:pt>
                <c:pt idx="7">
                  <c:v>86400</c:v>
                </c:pt>
                <c:pt idx="8">
                  <c:v>68300</c:v>
                </c:pt>
                <c:pt idx="9">
                  <c:v>66800</c:v>
                </c:pt>
                <c:pt idx="10">
                  <c:v>64600</c:v>
                </c:pt>
                <c:pt idx="11">
                  <c:v>53300</c:v>
                </c:pt>
                <c:pt idx="12">
                  <c:v>61800</c:v>
                </c:pt>
                <c:pt idx="13">
                  <c:v>58800</c:v>
                </c:pt>
                <c:pt idx="14">
                  <c:v>59900</c:v>
                </c:pt>
                <c:pt idx="15">
                  <c:v>69900</c:v>
                </c:pt>
                <c:pt idx="16">
                  <c:v>80500</c:v>
                </c:pt>
                <c:pt idx="17">
                  <c:v>76900</c:v>
                </c:pt>
                <c:pt idx="18">
                  <c:v>83100</c:v>
                </c:pt>
                <c:pt idx="19">
                  <c:v>85100</c:v>
                </c:pt>
                <c:pt idx="20">
                  <c:v>90600</c:v>
                </c:pt>
                <c:pt idx="21">
                  <c:v>76300</c:v>
                </c:pt>
                <c:pt idx="22">
                  <c:v>105800</c:v>
                </c:pt>
                <c:pt idx="23">
                  <c:v>94900</c:v>
                </c:pt>
                <c:pt idx="24">
                  <c:v>100200</c:v>
                </c:pt>
              </c:numCache>
            </c:numRef>
          </c:val>
          <c:extLst>
            <c:ext xmlns:c16="http://schemas.microsoft.com/office/drawing/2014/chart" uri="{C3380CC4-5D6E-409C-BE32-E72D297353CC}">
              <c16:uniqueId val="{00000003-7BE9-4C34-BDB7-4CA93817AD4F}"/>
            </c:ext>
          </c:extLst>
        </c:ser>
        <c:ser>
          <c:idx val="4"/>
          <c:order val="4"/>
          <c:tx>
            <c:v>陕西</c:v>
          </c:tx>
          <c:spPr>
            <a:solidFill>
              <a:schemeClr val="accent5"/>
            </a:solidFill>
            <a:ln>
              <a:noFill/>
            </a:ln>
            <a:effectLst/>
          </c:spPr>
          <c:invertIfNegative val="0"/>
          <c:cat>
            <c:numRef>
              <c:f>硅铁产量!$A$43:$A$67</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formatCode="yyyy&quot;年&quot;m&quot;月&quot;;@">
                  <c:v>44136</c:v>
                </c:pt>
                <c:pt idx="21" formatCode="yyyy&quot;年&quot;m&quot;月&quot;;@">
                  <c:v>44166</c:v>
                </c:pt>
                <c:pt idx="22" formatCode="yyyy&quot;年&quot;m&quot;月&quot;;@">
                  <c:v>44197</c:v>
                </c:pt>
                <c:pt idx="23" formatCode="yyyy&quot;年&quot;m&quot;月&quot;;@">
                  <c:v>44228</c:v>
                </c:pt>
                <c:pt idx="24" formatCode="yyyy&quot;年&quot;m&quot;月&quot;;@">
                  <c:v>44257</c:v>
                </c:pt>
              </c:numCache>
            </c:numRef>
          </c:cat>
          <c:val>
            <c:numRef>
              <c:f>硅铁产量!$G$43:$G$67</c:f>
              <c:numCache>
                <c:formatCode>General</c:formatCode>
                <c:ptCount val="25"/>
                <c:pt idx="0">
                  <c:v>61400</c:v>
                </c:pt>
                <c:pt idx="1">
                  <c:v>59200</c:v>
                </c:pt>
                <c:pt idx="2">
                  <c:v>58300</c:v>
                </c:pt>
                <c:pt idx="3">
                  <c:v>62200</c:v>
                </c:pt>
                <c:pt idx="4">
                  <c:v>68500</c:v>
                </c:pt>
                <c:pt idx="5">
                  <c:v>69500</c:v>
                </c:pt>
                <c:pt idx="6">
                  <c:v>68400</c:v>
                </c:pt>
                <c:pt idx="7">
                  <c:v>74900</c:v>
                </c:pt>
                <c:pt idx="8">
                  <c:v>81200</c:v>
                </c:pt>
                <c:pt idx="9">
                  <c:v>86200</c:v>
                </c:pt>
                <c:pt idx="10">
                  <c:v>87600</c:v>
                </c:pt>
                <c:pt idx="11">
                  <c:v>84900</c:v>
                </c:pt>
                <c:pt idx="12">
                  <c:v>78200</c:v>
                </c:pt>
                <c:pt idx="13">
                  <c:v>70200</c:v>
                </c:pt>
                <c:pt idx="14">
                  <c:v>68540</c:v>
                </c:pt>
                <c:pt idx="15">
                  <c:v>76900</c:v>
                </c:pt>
                <c:pt idx="16">
                  <c:v>84400</c:v>
                </c:pt>
                <c:pt idx="17">
                  <c:v>83700</c:v>
                </c:pt>
                <c:pt idx="18">
                  <c:v>96000</c:v>
                </c:pt>
                <c:pt idx="19">
                  <c:v>99300</c:v>
                </c:pt>
                <c:pt idx="20">
                  <c:v>107100</c:v>
                </c:pt>
                <c:pt idx="21">
                  <c:v>106100</c:v>
                </c:pt>
                <c:pt idx="22">
                  <c:v>109200</c:v>
                </c:pt>
                <c:pt idx="23">
                  <c:v>106100</c:v>
                </c:pt>
                <c:pt idx="24">
                  <c:v>120500</c:v>
                </c:pt>
              </c:numCache>
            </c:numRef>
          </c:val>
          <c:extLst>
            <c:ext xmlns:c16="http://schemas.microsoft.com/office/drawing/2014/chart" uri="{C3380CC4-5D6E-409C-BE32-E72D297353CC}">
              <c16:uniqueId val="{00000004-7BE9-4C34-BDB7-4CA93817AD4F}"/>
            </c:ext>
          </c:extLst>
        </c:ser>
        <c:ser>
          <c:idx val="5"/>
          <c:order val="5"/>
          <c:tx>
            <c:v>其他</c:v>
          </c:tx>
          <c:spPr>
            <a:solidFill>
              <a:schemeClr val="accent4">
                <a:lumMod val="60000"/>
                <a:lumOff val="40000"/>
              </a:schemeClr>
            </a:solidFill>
            <a:ln>
              <a:noFill/>
            </a:ln>
            <a:effectLst/>
          </c:spPr>
          <c:invertIfNegative val="0"/>
          <c:cat>
            <c:numRef>
              <c:f>硅铁产量!$A$43:$A$67</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formatCode="yyyy&quot;年&quot;m&quot;月&quot;;@">
                  <c:v>44136</c:v>
                </c:pt>
                <c:pt idx="21" formatCode="yyyy&quot;年&quot;m&quot;月&quot;;@">
                  <c:v>44166</c:v>
                </c:pt>
                <c:pt idx="22" formatCode="yyyy&quot;年&quot;m&quot;月&quot;;@">
                  <c:v>44197</c:v>
                </c:pt>
                <c:pt idx="23" formatCode="yyyy&quot;年&quot;m&quot;月&quot;;@">
                  <c:v>44228</c:v>
                </c:pt>
                <c:pt idx="24" formatCode="yyyy&quot;年&quot;m&quot;月&quot;;@">
                  <c:v>44257</c:v>
                </c:pt>
              </c:numCache>
            </c:numRef>
          </c:cat>
          <c:val>
            <c:numRef>
              <c:f>硅铁产量!$H$43:$H$67</c:f>
              <c:numCache>
                <c:formatCode>General</c:formatCode>
                <c:ptCount val="25"/>
                <c:pt idx="0">
                  <c:v>12000</c:v>
                </c:pt>
                <c:pt idx="1">
                  <c:v>15000</c:v>
                </c:pt>
                <c:pt idx="2">
                  <c:v>9999.9999999999418</c:v>
                </c:pt>
                <c:pt idx="3">
                  <c:v>20000</c:v>
                </c:pt>
                <c:pt idx="4">
                  <c:v>20000</c:v>
                </c:pt>
                <c:pt idx="5">
                  <c:v>20000</c:v>
                </c:pt>
                <c:pt idx="6">
                  <c:v>20000</c:v>
                </c:pt>
                <c:pt idx="7">
                  <c:v>20000</c:v>
                </c:pt>
                <c:pt idx="8">
                  <c:v>10000</c:v>
                </c:pt>
                <c:pt idx="9">
                  <c:v>10000</c:v>
                </c:pt>
                <c:pt idx="10">
                  <c:v>10000</c:v>
                </c:pt>
                <c:pt idx="11">
                  <c:v>5000</c:v>
                </c:pt>
                <c:pt idx="12">
                  <c:v>3999.9999999999418</c:v>
                </c:pt>
                <c:pt idx="13">
                  <c:v>1200</c:v>
                </c:pt>
                <c:pt idx="14">
                  <c:v>4960</c:v>
                </c:pt>
                <c:pt idx="15">
                  <c:v>4500</c:v>
                </c:pt>
                <c:pt idx="16">
                  <c:v>11400</c:v>
                </c:pt>
                <c:pt idx="17">
                  <c:v>5000</c:v>
                </c:pt>
                <c:pt idx="18">
                  <c:v>10000</c:v>
                </c:pt>
                <c:pt idx="19">
                  <c:v>9999.9999999999418</c:v>
                </c:pt>
                <c:pt idx="20">
                  <c:v>6000</c:v>
                </c:pt>
                <c:pt idx="21">
                  <c:v>10000</c:v>
                </c:pt>
                <c:pt idx="22">
                  <c:v>10000</c:v>
                </c:pt>
                <c:pt idx="23">
                  <c:v>10000</c:v>
                </c:pt>
                <c:pt idx="24">
                  <c:v>10000</c:v>
                </c:pt>
              </c:numCache>
            </c:numRef>
          </c:val>
          <c:extLst>
            <c:ext xmlns:c16="http://schemas.microsoft.com/office/drawing/2014/chart" uri="{C3380CC4-5D6E-409C-BE32-E72D297353CC}">
              <c16:uniqueId val="{00000005-7BE9-4C34-BDB7-4CA93817AD4F}"/>
            </c:ext>
          </c:extLst>
        </c:ser>
        <c:dLbls>
          <c:showLegendKey val="0"/>
          <c:showVal val="0"/>
          <c:showCatName val="0"/>
          <c:showSerName val="0"/>
          <c:showPercent val="0"/>
          <c:showBubbleSize val="0"/>
        </c:dLbls>
        <c:gapWidth val="50"/>
        <c:overlap val="100"/>
        <c:axId val="711010312"/>
        <c:axId val="711008016"/>
      </c:barChart>
      <c:dateAx>
        <c:axId val="711010312"/>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Agency FB" panose="020B0503020202020204" pitchFamily="34" charset="0"/>
                <a:ea typeface="+mn-ea"/>
                <a:cs typeface="+mn-cs"/>
              </a:defRPr>
            </a:pPr>
            <a:endParaRPr lang="zh-CN"/>
          </a:p>
        </c:txPr>
        <c:crossAx val="711008016"/>
        <c:crosses val="autoZero"/>
        <c:auto val="1"/>
        <c:lblOffset val="100"/>
        <c:baseTimeUnit val="months"/>
      </c:dateAx>
      <c:valAx>
        <c:axId val="711008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gency FB" panose="020B0503020202020204" pitchFamily="34" charset="0"/>
                <a:ea typeface="+mn-ea"/>
                <a:cs typeface="+mn-cs"/>
              </a:defRPr>
            </a:pPr>
            <a:endParaRPr lang="zh-CN"/>
          </a:p>
        </c:txPr>
        <c:crossAx val="711010312"/>
        <c:crosses val="autoZero"/>
        <c:crossBetween val="between"/>
        <c:dispUnits>
          <c:builtInUnit val="tenThousands"/>
          <c:dispUnitsLbl>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gency FB" panose="020B0503020202020204" pitchFamily="34" charset="0"/>
                    <a:ea typeface="+mn-ea"/>
                    <a:cs typeface="+mn-cs"/>
                  </a:defRPr>
                </a:pPr>
                <a:endParaRPr lang="zh-CN"/>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j-ea"/>
              <a:ea typeface="+mj-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mj-ea"/>
                <a:cs typeface="+mn-cs"/>
              </a:defRPr>
            </a:pPr>
            <a:r>
              <a:rPr lang="zh-CN" altLang="en-US" sz="1200">
                <a:solidFill>
                  <a:schemeClr val="tx1"/>
                </a:solidFill>
                <a:latin typeface="Agency FB" panose="020B0503020202020204" pitchFamily="34" charset="0"/>
                <a:ea typeface="+mj-ea"/>
              </a:rPr>
              <a:t>硅锰合金产量（</a:t>
            </a:r>
            <a:r>
              <a:rPr lang="en-US" altLang="zh-CN" sz="1200">
                <a:solidFill>
                  <a:schemeClr val="tx1"/>
                </a:solidFill>
                <a:latin typeface="Agency FB" panose="020B0503020202020204" pitchFamily="34" charset="0"/>
                <a:ea typeface="+mj-ea"/>
              </a:rPr>
              <a:t>2019.3-2021.3</a:t>
            </a:r>
            <a:r>
              <a:rPr lang="zh-CN" altLang="en-US" sz="1200">
                <a:solidFill>
                  <a:schemeClr val="tx1"/>
                </a:solidFill>
                <a:latin typeface="Agency FB" panose="020B0503020202020204" pitchFamily="34" charset="0"/>
                <a:ea typeface="+mj-ea"/>
              </a:rPr>
              <a: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mj-ea"/>
              <a:cs typeface="+mn-cs"/>
            </a:defRPr>
          </a:pPr>
          <a:endParaRPr lang="zh-CN"/>
        </a:p>
      </c:txPr>
    </c:title>
    <c:autoTitleDeleted val="0"/>
    <c:plotArea>
      <c:layout/>
      <c:barChart>
        <c:barDir val="col"/>
        <c:grouping val="stacked"/>
        <c:varyColors val="0"/>
        <c:ser>
          <c:idx val="0"/>
          <c:order val="0"/>
          <c:tx>
            <c:v>甘肃</c:v>
          </c:tx>
          <c:spPr>
            <a:solidFill>
              <a:schemeClr val="accent1"/>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Sheet2!$B$2:$B$26</c:f>
              <c:numCache>
                <c:formatCode>General</c:formatCode>
                <c:ptCount val="25"/>
                <c:pt idx="0">
                  <c:v>21800</c:v>
                </c:pt>
                <c:pt idx="1">
                  <c:v>23500</c:v>
                </c:pt>
                <c:pt idx="2">
                  <c:v>28000</c:v>
                </c:pt>
                <c:pt idx="3">
                  <c:v>27500</c:v>
                </c:pt>
                <c:pt idx="4">
                  <c:v>31500</c:v>
                </c:pt>
                <c:pt idx="5">
                  <c:v>31500</c:v>
                </c:pt>
                <c:pt idx="6">
                  <c:v>30300</c:v>
                </c:pt>
                <c:pt idx="7">
                  <c:v>24800</c:v>
                </c:pt>
                <c:pt idx="8">
                  <c:v>20900</c:v>
                </c:pt>
                <c:pt idx="9">
                  <c:v>22400</c:v>
                </c:pt>
                <c:pt idx="10">
                  <c:v>21200</c:v>
                </c:pt>
                <c:pt idx="11">
                  <c:v>22000</c:v>
                </c:pt>
                <c:pt idx="12">
                  <c:v>25100</c:v>
                </c:pt>
                <c:pt idx="13">
                  <c:v>24000</c:v>
                </c:pt>
                <c:pt idx="14">
                  <c:v>22700</c:v>
                </c:pt>
                <c:pt idx="15">
                  <c:v>21500</c:v>
                </c:pt>
                <c:pt idx="16">
                  <c:v>21000</c:v>
                </c:pt>
                <c:pt idx="17">
                  <c:v>23000</c:v>
                </c:pt>
                <c:pt idx="18">
                  <c:v>25200</c:v>
                </c:pt>
                <c:pt idx="19">
                  <c:v>29900</c:v>
                </c:pt>
                <c:pt idx="20">
                  <c:v>26900</c:v>
                </c:pt>
                <c:pt idx="21">
                  <c:v>24100</c:v>
                </c:pt>
                <c:pt idx="22">
                  <c:v>23500</c:v>
                </c:pt>
                <c:pt idx="23">
                  <c:v>19200</c:v>
                </c:pt>
                <c:pt idx="24">
                  <c:v>19900</c:v>
                </c:pt>
              </c:numCache>
            </c:numRef>
          </c:val>
          <c:extLst>
            <c:ext xmlns:c16="http://schemas.microsoft.com/office/drawing/2014/chart" uri="{C3380CC4-5D6E-409C-BE32-E72D297353CC}">
              <c16:uniqueId val="{00000000-64D9-4100-9473-BDEFE59E2404}"/>
            </c:ext>
          </c:extLst>
        </c:ser>
        <c:ser>
          <c:idx val="1"/>
          <c:order val="1"/>
          <c:tx>
            <c:v>广西</c:v>
          </c:tx>
          <c:spPr>
            <a:solidFill>
              <a:schemeClr val="tx2">
                <a:lumMod val="75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Sheet2!$C$2:$C$26</c:f>
              <c:numCache>
                <c:formatCode>General</c:formatCode>
                <c:ptCount val="25"/>
                <c:pt idx="0">
                  <c:v>112640</c:v>
                </c:pt>
                <c:pt idx="1">
                  <c:v>126600</c:v>
                </c:pt>
                <c:pt idx="2">
                  <c:v>123300</c:v>
                </c:pt>
                <c:pt idx="3">
                  <c:v>138500</c:v>
                </c:pt>
                <c:pt idx="4">
                  <c:v>152500</c:v>
                </c:pt>
                <c:pt idx="5">
                  <c:v>160600</c:v>
                </c:pt>
                <c:pt idx="6">
                  <c:v>192700</c:v>
                </c:pt>
                <c:pt idx="7">
                  <c:v>185700</c:v>
                </c:pt>
                <c:pt idx="8">
                  <c:v>158700</c:v>
                </c:pt>
                <c:pt idx="9">
                  <c:v>155900</c:v>
                </c:pt>
                <c:pt idx="10">
                  <c:v>116500</c:v>
                </c:pt>
                <c:pt idx="11">
                  <c:v>99900</c:v>
                </c:pt>
                <c:pt idx="12">
                  <c:v>108600</c:v>
                </c:pt>
                <c:pt idx="13">
                  <c:v>153100</c:v>
                </c:pt>
                <c:pt idx="14">
                  <c:v>158300</c:v>
                </c:pt>
                <c:pt idx="15">
                  <c:v>156400</c:v>
                </c:pt>
                <c:pt idx="16">
                  <c:v>141900</c:v>
                </c:pt>
                <c:pt idx="17">
                  <c:v>141000</c:v>
                </c:pt>
                <c:pt idx="18">
                  <c:v>169100</c:v>
                </c:pt>
                <c:pt idx="19">
                  <c:v>148350</c:v>
                </c:pt>
                <c:pt idx="20">
                  <c:v>149300</c:v>
                </c:pt>
                <c:pt idx="21">
                  <c:v>141300</c:v>
                </c:pt>
                <c:pt idx="22">
                  <c:v>132800</c:v>
                </c:pt>
                <c:pt idx="23">
                  <c:v>110000</c:v>
                </c:pt>
                <c:pt idx="24">
                  <c:v>139700</c:v>
                </c:pt>
              </c:numCache>
            </c:numRef>
          </c:val>
          <c:extLst>
            <c:ext xmlns:c16="http://schemas.microsoft.com/office/drawing/2014/chart" uri="{C3380CC4-5D6E-409C-BE32-E72D297353CC}">
              <c16:uniqueId val="{00000001-64D9-4100-9473-BDEFE59E2404}"/>
            </c:ext>
          </c:extLst>
        </c:ser>
        <c:ser>
          <c:idx val="2"/>
          <c:order val="2"/>
          <c:tx>
            <c:v>贵州</c:v>
          </c:tx>
          <c:spPr>
            <a:solidFill>
              <a:schemeClr val="accent1">
                <a:lumMod val="75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Sheet2!$D$2:$D$26</c:f>
              <c:numCache>
                <c:formatCode>General</c:formatCode>
                <c:ptCount val="25"/>
                <c:pt idx="0">
                  <c:v>59000</c:v>
                </c:pt>
                <c:pt idx="1">
                  <c:v>58000</c:v>
                </c:pt>
                <c:pt idx="2">
                  <c:v>66300</c:v>
                </c:pt>
                <c:pt idx="3">
                  <c:v>49600</c:v>
                </c:pt>
                <c:pt idx="4">
                  <c:v>53600</c:v>
                </c:pt>
                <c:pt idx="5">
                  <c:v>64600</c:v>
                </c:pt>
                <c:pt idx="6">
                  <c:v>85500</c:v>
                </c:pt>
                <c:pt idx="7">
                  <c:v>86000</c:v>
                </c:pt>
                <c:pt idx="8">
                  <c:v>80000</c:v>
                </c:pt>
                <c:pt idx="9">
                  <c:v>74000</c:v>
                </c:pt>
                <c:pt idx="10">
                  <c:v>69700</c:v>
                </c:pt>
                <c:pt idx="11">
                  <c:v>52500</c:v>
                </c:pt>
                <c:pt idx="12">
                  <c:v>62400</c:v>
                </c:pt>
                <c:pt idx="13">
                  <c:v>66100</c:v>
                </c:pt>
                <c:pt idx="14">
                  <c:v>75700</c:v>
                </c:pt>
                <c:pt idx="15">
                  <c:v>90500</c:v>
                </c:pt>
                <c:pt idx="16">
                  <c:v>76800</c:v>
                </c:pt>
                <c:pt idx="17">
                  <c:v>83800</c:v>
                </c:pt>
                <c:pt idx="18">
                  <c:v>90300</c:v>
                </c:pt>
                <c:pt idx="19">
                  <c:v>111700</c:v>
                </c:pt>
                <c:pt idx="20">
                  <c:v>86800</c:v>
                </c:pt>
                <c:pt idx="21">
                  <c:v>70700</c:v>
                </c:pt>
                <c:pt idx="22">
                  <c:v>73400</c:v>
                </c:pt>
                <c:pt idx="23">
                  <c:v>94000</c:v>
                </c:pt>
                <c:pt idx="24">
                  <c:v>101500</c:v>
                </c:pt>
              </c:numCache>
            </c:numRef>
          </c:val>
          <c:extLst>
            <c:ext xmlns:c16="http://schemas.microsoft.com/office/drawing/2014/chart" uri="{C3380CC4-5D6E-409C-BE32-E72D297353CC}">
              <c16:uniqueId val="{00000002-64D9-4100-9473-BDEFE59E2404}"/>
            </c:ext>
          </c:extLst>
        </c:ser>
        <c:ser>
          <c:idx val="3"/>
          <c:order val="3"/>
          <c:tx>
            <c:v>湖南</c:v>
          </c:tx>
          <c:spPr>
            <a:solidFill>
              <a:schemeClr val="accent4"/>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Sheet2!$E$2:$E$26</c:f>
              <c:numCache>
                <c:formatCode>General</c:formatCode>
                <c:ptCount val="25"/>
                <c:pt idx="0">
                  <c:v>6400</c:v>
                </c:pt>
                <c:pt idx="1">
                  <c:v>16200</c:v>
                </c:pt>
                <c:pt idx="2">
                  <c:v>14300</c:v>
                </c:pt>
                <c:pt idx="3">
                  <c:v>20500</c:v>
                </c:pt>
                <c:pt idx="4">
                  <c:v>22500</c:v>
                </c:pt>
                <c:pt idx="5">
                  <c:v>23000</c:v>
                </c:pt>
                <c:pt idx="6">
                  <c:v>23000</c:v>
                </c:pt>
                <c:pt idx="7">
                  <c:v>13700</c:v>
                </c:pt>
                <c:pt idx="8">
                  <c:v>11800</c:v>
                </c:pt>
                <c:pt idx="9">
                  <c:v>12100</c:v>
                </c:pt>
                <c:pt idx="10">
                  <c:v>8100</c:v>
                </c:pt>
                <c:pt idx="11">
                  <c:v>7200</c:v>
                </c:pt>
                <c:pt idx="12">
                  <c:v>12400</c:v>
                </c:pt>
                <c:pt idx="13">
                  <c:v>15800</c:v>
                </c:pt>
                <c:pt idx="14">
                  <c:v>14800</c:v>
                </c:pt>
                <c:pt idx="15">
                  <c:v>13300</c:v>
                </c:pt>
                <c:pt idx="16">
                  <c:v>13400</c:v>
                </c:pt>
                <c:pt idx="17">
                  <c:v>14100</c:v>
                </c:pt>
                <c:pt idx="18">
                  <c:v>18600</c:v>
                </c:pt>
                <c:pt idx="19">
                  <c:v>16300</c:v>
                </c:pt>
                <c:pt idx="20">
                  <c:v>15900</c:v>
                </c:pt>
                <c:pt idx="21">
                  <c:v>16500</c:v>
                </c:pt>
                <c:pt idx="22">
                  <c:v>16500</c:v>
                </c:pt>
                <c:pt idx="23">
                  <c:v>8300</c:v>
                </c:pt>
                <c:pt idx="24">
                  <c:v>14600</c:v>
                </c:pt>
              </c:numCache>
            </c:numRef>
          </c:val>
          <c:extLst>
            <c:ext xmlns:c16="http://schemas.microsoft.com/office/drawing/2014/chart" uri="{C3380CC4-5D6E-409C-BE32-E72D297353CC}">
              <c16:uniqueId val="{00000003-64D9-4100-9473-BDEFE59E2404}"/>
            </c:ext>
          </c:extLst>
        </c:ser>
        <c:ser>
          <c:idx val="4"/>
          <c:order val="4"/>
          <c:tx>
            <c:v>内蒙</c:v>
          </c:tx>
          <c:spPr>
            <a:solidFill>
              <a:srgbClr val="FF0000"/>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Sheet2!$F$2:$F$26</c:f>
              <c:numCache>
                <c:formatCode>General</c:formatCode>
                <c:ptCount val="25"/>
                <c:pt idx="0">
                  <c:v>340100</c:v>
                </c:pt>
                <c:pt idx="1">
                  <c:v>342800</c:v>
                </c:pt>
                <c:pt idx="2">
                  <c:v>340600</c:v>
                </c:pt>
                <c:pt idx="3">
                  <c:v>346400</c:v>
                </c:pt>
                <c:pt idx="4">
                  <c:v>362800</c:v>
                </c:pt>
                <c:pt idx="5">
                  <c:v>382000</c:v>
                </c:pt>
                <c:pt idx="6">
                  <c:v>363800</c:v>
                </c:pt>
                <c:pt idx="7">
                  <c:v>362100</c:v>
                </c:pt>
                <c:pt idx="8">
                  <c:v>346300</c:v>
                </c:pt>
                <c:pt idx="9">
                  <c:v>361900</c:v>
                </c:pt>
                <c:pt idx="10">
                  <c:v>355300</c:v>
                </c:pt>
                <c:pt idx="11">
                  <c:v>345000</c:v>
                </c:pt>
                <c:pt idx="12">
                  <c:v>334500</c:v>
                </c:pt>
                <c:pt idx="13">
                  <c:v>344800</c:v>
                </c:pt>
                <c:pt idx="14">
                  <c:v>345600</c:v>
                </c:pt>
                <c:pt idx="15">
                  <c:v>369600</c:v>
                </c:pt>
                <c:pt idx="16">
                  <c:v>393100</c:v>
                </c:pt>
                <c:pt idx="17">
                  <c:v>396900</c:v>
                </c:pt>
                <c:pt idx="18">
                  <c:v>420700</c:v>
                </c:pt>
                <c:pt idx="19">
                  <c:v>413800</c:v>
                </c:pt>
                <c:pt idx="20">
                  <c:v>386700</c:v>
                </c:pt>
                <c:pt idx="21">
                  <c:v>421200</c:v>
                </c:pt>
                <c:pt idx="22">
                  <c:v>362400</c:v>
                </c:pt>
                <c:pt idx="23">
                  <c:v>321200</c:v>
                </c:pt>
                <c:pt idx="24">
                  <c:v>252200</c:v>
                </c:pt>
              </c:numCache>
            </c:numRef>
          </c:val>
          <c:extLst>
            <c:ext xmlns:c16="http://schemas.microsoft.com/office/drawing/2014/chart" uri="{C3380CC4-5D6E-409C-BE32-E72D297353CC}">
              <c16:uniqueId val="{00000004-64D9-4100-9473-BDEFE59E2404}"/>
            </c:ext>
          </c:extLst>
        </c:ser>
        <c:ser>
          <c:idx val="5"/>
          <c:order val="5"/>
          <c:tx>
            <c:v>宁夏</c:v>
          </c:tx>
          <c:spPr>
            <a:solidFill>
              <a:schemeClr val="accent6"/>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Sheet2!$G$2:$G$26</c:f>
              <c:numCache>
                <c:formatCode>General</c:formatCode>
                <c:ptCount val="25"/>
                <c:pt idx="0">
                  <c:v>161500</c:v>
                </c:pt>
                <c:pt idx="1">
                  <c:v>156000</c:v>
                </c:pt>
                <c:pt idx="2">
                  <c:v>158000</c:v>
                </c:pt>
                <c:pt idx="3">
                  <c:v>202500</c:v>
                </c:pt>
                <c:pt idx="4">
                  <c:v>219200</c:v>
                </c:pt>
                <c:pt idx="5">
                  <c:v>212300</c:v>
                </c:pt>
                <c:pt idx="6">
                  <c:v>233400</c:v>
                </c:pt>
                <c:pt idx="7">
                  <c:v>229000</c:v>
                </c:pt>
                <c:pt idx="8">
                  <c:v>189400</c:v>
                </c:pt>
                <c:pt idx="9">
                  <c:v>212200</c:v>
                </c:pt>
                <c:pt idx="10">
                  <c:v>208200</c:v>
                </c:pt>
                <c:pt idx="11">
                  <c:v>180700</c:v>
                </c:pt>
                <c:pt idx="12">
                  <c:v>190200</c:v>
                </c:pt>
                <c:pt idx="13">
                  <c:v>165700</c:v>
                </c:pt>
                <c:pt idx="14">
                  <c:v>160200</c:v>
                </c:pt>
                <c:pt idx="15">
                  <c:v>146300</c:v>
                </c:pt>
                <c:pt idx="16">
                  <c:v>154200</c:v>
                </c:pt>
                <c:pt idx="17">
                  <c:v>182000</c:v>
                </c:pt>
                <c:pt idx="18">
                  <c:v>183500</c:v>
                </c:pt>
                <c:pt idx="19">
                  <c:v>200400</c:v>
                </c:pt>
                <c:pt idx="20">
                  <c:v>202700</c:v>
                </c:pt>
                <c:pt idx="21">
                  <c:v>183600</c:v>
                </c:pt>
                <c:pt idx="22">
                  <c:v>219600</c:v>
                </c:pt>
                <c:pt idx="23">
                  <c:v>233100</c:v>
                </c:pt>
                <c:pt idx="24">
                  <c:v>248100</c:v>
                </c:pt>
              </c:numCache>
            </c:numRef>
          </c:val>
          <c:extLst>
            <c:ext xmlns:c16="http://schemas.microsoft.com/office/drawing/2014/chart" uri="{C3380CC4-5D6E-409C-BE32-E72D297353CC}">
              <c16:uniqueId val="{00000005-64D9-4100-9473-BDEFE59E2404}"/>
            </c:ext>
          </c:extLst>
        </c:ser>
        <c:ser>
          <c:idx val="6"/>
          <c:order val="6"/>
          <c:tx>
            <c:v>其他</c:v>
          </c:tx>
          <c:spPr>
            <a:solidFill>
              <a:schemeClr val="accent1">
                <a:lumMod val="60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Sheet2!$H$2:$H$26</c:f>
              <c:numCache>
                <c:formatCode>General</c:formatCode>
                <c:ptCount val="25"/>
                <c:pt idx="0">
                  <c:v>79900</c:v>
                </c:pt>
                <c:pt idx="1">
                  <c:v>83500</c:v>
                </c:pt>
                <c:pt idx="2">
                  <c:v>64600</c:v>
                </c:pt>
                <c:pt idx="3">
                  <c:v>61000</c:v>
                </c:pt>
                <c:pt idx="4">
                  <c:v>68500</c:v>
                </c:pt>
                <c:pt idx="5">
                  <c:v>65500</c:v>
                </c:pt>
                <c:pt idx="6">
                  <c:v>62200</c:v>
                </c:pt>
                <c:pt idx="7">
                  <c:v>55400</c:v>
                </c:pt>
                <c:pt idx="8">
                  <c:v>52300</c:v>
                </c:pt>
                <c:pt idx="9">
                  <c:v>56800</c:v>
                </c:pt>
                <c:pt idx="10">
                  <c:v>51200</c:v>
                </c:pt>
                <c:pt idx="11">
                  <c:v>39300</c:v>
                </c:pt>
                <c:pt idx="12">
                  <c:v>48600</c:v>
                </c:pt>
                <c:pt idx="13">
                  <c:v>48100</c:v>
                </c:pt>
                <c:pt idx="14">
                  <c:v>52600</c:v>
                </c:pt>
                <c:pt idx="15">
                  <c:v>53500</c:v>
                </c:pt>
                <c:pt idx="16">
                  <c:v>51300</c:v>
                </c:pt>
                <c:pt idx="17">
                  <c:v>54800</c:v>
                </c:pt>
                <c:pt idx="18">
                  <c:v>51000</c:v>
                </c:pt>
                <c:pt idx="19">
                  <c:v>48400</c:v>
                </c:pt>
                <c:pt idx="20">
                  <c:v>47100</c:v>
                </c:pt>
                <c:pt idx="21">
                  <c:v>37600</c:v>
                </c:pt>
                <c:pt idx="22">
                  <c:v>53500</c:v>
                </c:pt>
                <c:pt idx="23">
                  <c:v>52000</c:v>
                </c:pt>
                <c:pt idx="24">
                  <c:v>62700</c:v>
                </c:pt>
              </c:numCache>
            </c:numRef>
          </c:val>
          <c:extLst>
            <c:ext xmlns:c16="http://schemas.microsoft.com/office/drawing/2014/chart" uri="{C3380CC4-5D6E-409C-BE32-E72D297353CC}">
              <c16:uniqueId val="{00000006-64D9-4100-9473-BDEFE59E2404}"/>
            </c:ext>
          </c:extLst>
        </c:ser>
        <c:ser>
          <c:idx val="7"/>
          <c:order val="7"/>
          <c:tx>
            <c:v>山西</c:v>
          </c:tx>
          <c:spPr>
            <a:solidFill>
              <a:schemeClr val="accent2">
                <a:lumMod val="60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Sheet2!$I$2:$I$26</c:f>
              <c:numCache>
                <c:formatCode>General</c:formatCode>
                <c:ptCount val="25"/>
                <c:pt idx="0">
                  <c:v>15500</c:v>
                </c:pt>
                <c:pt idx="1">
                  <c:v>23800</c:v>
                </c:pt>
                <c:pt idx="2">
                  <c:v>14400</c:v>
                </c:pt>
                <c:pt idx="3">
                  <c:v>15400</c:v>
                </c:pt>
                <c:pt idx="4">
                  <c:v>17900</c:v>
                </c:pt>
                <c:pt idx="5">
                  <c:v>16800</c:v>
                </c:pt>
                <c:pt idx="6">
                  <c:v>17100</c:v>
                </c:pt>
                <c:pt idx="7">
                  <c:v>22700</c:v>
                </c:pt>
                <c:pt idx="8">
                  <c:v>21900</c:v>
                </c:pt>
                <c:pt idx="9">
                  <c:v>23700</c:v>
                </c:pt>
                <c:pt idx="10">
                  <c:v>20600</c:v>
                </c:pt>
                <c:pt idx="11">
                  <c:v>29400</c:v>
                </c:pt>
                <c:pt idx="12">
                  <c:v>18800</c:v>
                </c:pt>
                <c:pt idx="13">
                  <c:v>22600</c:v>
                </c:pt>
                <c:pt idx="14">
                  <c:v>26100</c:v>
                </c:pt>
                <c:pt idx="15">
                  <c:v>31200</c:v>
                </c:pt>
                <c:pt idx="16">
                  <c:v>34000</c:v>
                </c:pt>
                <c:pt idx="17">
                  <c:v>34600</c:v>
                </c:pt>
                <c:pt idx="18">
                  <c:v>32200</c:v>
                </c:pt>
                <c:pt idx="19">
                  <c:v>30300</c:v>
                </c:pt>
                <c:pt idx="20">
                  <c:v>29900</c:v>
                </c:pt>
                <c:pt idx="21">
                  <c:v>32000</c:v>
                </c:pt>
                <c:pt idx="22">
                  <c:v>31500</c:v>
                </c:pt>
                <c:pt idx="23">
                  <c:v>35200</c:v>
                </c:pt>
                <c:pt idx="24">
                  <c:v>31200</c:v>
                </c:pt>
              </c:numCache>
            </c:numRef>
          </c:val>
          <c:extLst>
            <c:ext xmlns:c16="http://schemas.microsoft.com/office/drawing/2014/chart" uri="{C3380CC4-5D6E-409C-BE32-E72D297353CC}">
              <c16:uniqueId val="{00000007-64D9-4100-9473-BDEFE59E2404}"/>
            </c:ext>
          </c:extLst>
        </c:ser>
        <c:ser>
          <c:idx val="8"/>
          <c:order val="8"/>
          <c:tx>
            <c:v>四川</c:v>
          </c:tx>
          <c:spPr>
            <a:solidFill>
              <a:schemeClr val="accent3">
                <a:lumMod val="60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Sheet2!$J$2:$J$26</c:f>
              <c:numCache>
                <c:formatCode>General</c:formatCode>
                <c:ptCount val="25"/>
                <c:pt idx="0">
                  <c:v>10900</c:v>
                </c:pt>
                <c:pt idx="1">
                  <c:v>13300</c:v>
                </c:pt>
                <c:pt idx="2">
                  <c:v>13800</c:v>
                </c:pt>
                <c:pt idx="3">
                  <c:v>12300</c:v>
                </c:pt>
                <c:pt idx="4">
                  <c:v>14600</c:v>
                </c:pt>
                <c:pt idx="5">
                  <c:v>14800</c:v>
                </c:pt>
                <c:pt idx="6">
                  <c:v>17800</c:v>
                </c:pt>
                <c:pt idx="7">
                  <c:v>10400</c:v>
                </c:pt>
                <c:pt idx="8">
                  <c:v>10000</c:v>
                </c:pt>
                <c:pt idx="9">
                  <c:v>9500</c:v>
                </c:pt>
                <c:pt idx="10">
                  <c:v>8000</c:v>
                </c:pt>
                <c:pt idx="11">
                  <c:v>8000</c:v>
                </c:pt>
                <c:pt idx="12">
                  <c:v>12000</c:v>
                </c:pt>
                <c:pt idx="13">
                  <c:v>9000</c:v>
                </c:pt>
                <c:pt idx="14">
                  <c:v>11000</c:v>
                </c:pt>
                <c:pt idx="15">
                  <c:v>11500</c:v>
                </c:pt>
                <c:pt idx="16">
                  <c:v>8500</c:v>
                </c:pt>
                <c:pt idx="17">
                  <c:v>10100</c:v>
                </c:pt>
                <c:pt idx="18">
                  <c:v>10000</c:v>
                </c:pt>
                <c:pt idx="19">
                  <c:v>11700</c:v>
                </c:pt>
                <c:pt idx="20">
                  <c:v>9000</c:v>
                </c:pt>
                <c:pt idx="21">
                  <c:v>11700</c:v>
                </c:pt>
                <c:pt idx="22">
                  <c:v>11200</c:v>
                </c:pt>
                <c:pt idx="23">
                  <c:v>6100</c:v>
                </c:pt>
                <c:pt idx="24">
                  <c:v>11500</c:v>
                </c:pt>
              </c:numCache>
            </c:numRef>
          </c:val>
          <c:extLst>
            <c:ext xmlns:c16="http://schemas.microsoft.com/office/drawing/2014/chart" uri="{C3380CC4-5D6E-409C-BE32-E72D297353CC}">
              <c16:uniqueId val="{00000008-64D9-4100-9473-BDEFE59E2404}"/>
            </c:ext>
          </c:extLst>
        </c:ser>
        <c:ser>
          <c:idx val="9"/>
          <c:order val="9"/>
          <c:tx>
            <c:v>新疆</c:v>
          </c:tx>
          <c:spPr>
            <a:solidFill>
              <a:schemeClr val="accent4">
                <a:lumMod val="60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Sheet2!$K$2:$K$26</c:f>
              <c:numCache>
                <c:formatCode>General</c:formatCode>
                <c:ptCount val="25"/>
                <c:pt idx="0">
                  <c:v>6700</c:v>
                </c:pt>
                <c:pt idx="1">
                  <c:v>9100</c:v>
                </c:pt>
                <c:pt idx="2">
                  <c:v>15500</c:v>
                </c:pt>
                <c:pt idx="3">
                  <c:v>15500</c:v>
                </c:pt>
                <c:pt idx="4">
                  <c:v>15500</c:v>
                </c:pt>
                <c:pt idx="5">
                  <c:v>14200</c:v>
                </c:pt>
                <c:pt idx="6">
                  <c:v>14900</c:v>
                </c:pt>
                <c:pt idx="7">
                  <c:v>13900</c:v>
                </c:pt>
                <c:pt idx="8">
                  <c:v>6000</c:v>
                </c:pt>
                <c:pt idx="9">
                  <c:v>7900</c:v>
                </c:pt>
                <c:pt idx="10">
                  <c:v>12100</c:v>
                </c:pt>
                <c:pt idx="11">
                  <c:v>0</c:v>
                </c:pt>
                <c:pt idx="12">
                  <c:v>11700</c:v>
                </c:pt>
                <c:pt idx="13">
                  <c:v>14700</c:v>
                </c:pt>
                <c:pt idx="14">
                  <c:v>15400</c:v>
                </c:pt>
                <c:pt idx="15">
                  <c:v>14700</c:v>
                </c:pt>
                <c:pt idx="16">
                  <c:v>14700</c:v>
                </c:pt>
                <c:pt idx="17">
                  <c:v>10900</c:v>
                </c:pt>
                <c:pt idx="18">
                  <c:v>11700</c:v>
                </c:pt>
                <c:pt idx="19">
                  <c:v>11700</c:v>
                </c:pt>
                <c:pt idx="20">
                  <c:v>10800</c:v>
                </c:pt>
                <c:pt idx="21">
                  <c:v>14200</c:v>
                </c:pt>
                <c:pt idx="22">
                  <c:v>15200</c:v>
                </c:pt>
                <c:pt idx="23">
                  <c:v>12850</c:v>
                </c:pt>
                <c:pt idx="24">
                  <c:v>12850</c:v>
                </c:pt>
              </c:numCache>
            </c:numRef>
          </c:val>
          <c:extLst>
            <c:ext xmlns:c16="http://schemas.microsoft.com/office/drawing/2014/chart" uri="{C3380CC4-5D6E-409C-BE32-E72D297353CC}">
              <c16:uniqueId val="{00000009-64D9-4100-9473-BDEFE59E2404}"/>
            </c:ext>
          </c:extLst>
        </c:ser>
        <c:ser>
          <c:idx val="10"/>
          <c:order val="10"/>
          <c:tx>
            <c:v>云南</c:v>
          </c:tx>
          <c:spPr>
            <a:solidFill>
              <a:schemeClr val="accent5">
                <a:lumMod val="60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Sheet2!$L$2:$L$26</c:f>
              <c:numCache>
                <c:formatCode>General</c:formatCode>
                <c:ptCount val="25"/>
                <c:pt idx="0">
                  <c:v>18540</c:v>
                </c:pt>
                <c:pt idx="1">
                  <c:v>16200</c:v>
                </c:pt>
                <c:pt idx="2">
                  <c:v>15500</c:v>
                </c:pt>
                <c:pt idx="3">
                  <c:v>24900</c:v>
                </c:pt>
                <c:pt idx="4">
                  <c:v>38300</c:v>
                </c:pt>
                <c:pt idx="5">
                  <c:v>43800</c:v>
                </c:pt>
                <c:pt idx="6">
                  <c:v>49000</c:v>
                </c:pt>
                <c:pt idx="7">
                  <c:v>47700</c:v>
                </c:pt>
                <c:pt idx="8">
                  <c:v>39000</c:v>
                </c:pt>
                <c:pt idx="9">
                  <c:v>20300</c:v>
                </c:pt>
                <c:pt idx="10">
                  <c:v>17100</c:v>
                </c:pt>
                <c:pt idx="11">
                  <c:v>15200</c:v>
                </c:pt>
                <c:pt idx="12">
                  <c:v>13300</c:v>
                </c:pt>
                <c:pt idx="13">
                  <c:v>23500</c:v>
                </c:pt>
                <c:pt idx="14">
                  <c:v>24000</c:v>
                </c:pt>
                <c:pt idx="15">
                  <c:v>33200</c:v>
                </c:pt>
                <c:pt idx="16">
                  <c:v>32400</c:v>
                </c:pt>
                <c:pt idx="17">
                  <c:v>35400</c:v>
                </c:pt>
                <c:pt idx="18">
                  <c:v>44200</c:v>
                </c:pt>
                <c:pt idx="19">
                  <c:v>37700</c:v>
                </c:pt>
                <c:pt idx="20">
                  <c:v>20500</c:v>
                </c:pt>
                <c:pt idx="21">
                  <c:v>9600</c:v>
                </c:pt>
                <c:pt idx="22">
                  <c:v>12200</c:v>
                </c:pt>
                <c:pt idx="23">
                  <c:v>12200</c:v>
                </c:pt>
                <c:pt idx="24">
                  <c:v>16700</c:v>
                </c:pt>
              </c:numCache>
            </c:numRef>
          </c:val>
          <c:extLst>
            <c:ext xmlns:c16="http://schemas.microsoft.com/office/drawing/2014/chart" uri="{C3380CC4-5D6E-409C-BE32-E72D297353CC}">
              <c16:uniqueId val="{0000000A-64D9-4100-9473-BDEFE59E2404}"/>
            </c:ext>
          </c:extLst>
        </c:ser>
        <c:ser>
          <c:idx val="11"/>
          <c:order val="11"/>
          <c:tx>
            <c:v>重庆</c:v>
          </c:tx>
          <c:spPr>
            <a:solidFill>
              <a:schemeClr val="accent6">
                <a:lumMod val="60000"/>
              </a:schemeClr>
            </a:solidFill>
            <a:ln>
              <a:noFill/>
            </a:ln>
            <a:effectLst/>
          </c:spPr>
          <c:invertIfNegative val="0"/>
          <c:cat>
            <c:numRef>
              <c:f>Sheet2!$A$2:$A$26</c:f>
              <c:numCache>
                <c:formatCode>yyyy/mm</c:formatCode>
                <c:ptCount val="25"/>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numCache>
            </c:numRef>
          </c:cat>
          <c:val>
            <c:numRef>
              <c:f>Sheet2!$M$2:$M$26</c:f>
              <c:numCache>
                <c:formatCode>General</c:formatCode>
                <c:ptCount val="25"/>
                <c:pt idx="0">
                  <c:v>46300</c:v>
                </c:pt>
                <c:pt idx="1">
                  <c:v>46700</c:v>
                </c:pt>
                <c:pt idx="2">
                  <c:v>46000</c:v>
                </c:pt>
                <c:pt idx="3">
                  <c:v>48500</c:v>
                </c:pt>
                <c:pt idx="4">
                  <c:v>53300</c:v>
                </c:pt>
                <c:pt idx="5">
                  <c:v>49600</c:v>
                </c:pt>
                <c:pt idx="6">
                  <c:v>54100</c:v>
                </c:pt>
                <c:pt idx="7">
                  <c:v>47900</c:v>
                </c:pt>
                <c:pt idx="8">
                  <c:v>37900</c:v>
                </c:pt>
                <c:pt idx="9">
                  <c:v>38200</c:v>
                </c:pt>
                <c:pt idx="10">
                  <c:v>36100</c:v>
                </c:pt>
                <c:pt idx="11">
                  <c:v>39400</c:v>
                </c:pt>
                <c:pt idx="12">
                  <c:v>41000</c:v>
                </c:pt>
                <c:pt idx="13">
                  <c:v>43600</c:v>
                </c:pt>
                <c:pt idx="14">
                  <c:v>48500</c:v>
                </c:pt>
                <c:pt idx="15">
                  <c:v>43700</c:v>
                </c:pt>
                <c:pt idx="16">
                  <c:v>45500</c:v>
                </c:pt>
                <c:pt idx="17">
                  <c:v>43500</c:v>
                </c:pt>
                <c:pt idx="18">
                  <c:v>45600</c:v>
                </c:pt>
                <c:pt idx="19">
                  <c:v>45100</c:v>
                </c:pt>
                <c:pt idx="20">
                  <c:v>45700</c:v>
                </c:pt>
                <c:pt idx="21">
                  <c:v>43700</c:v>
                </c:pt>
                <c:pt idx="22">
                  <c:v>45100</c:v>
                </c:pt>
                <c:pt idx="23">
                  <c:v>42600</c:v>
                </c:pt>
                <c:pt idx="24">
                  <c:v>47900</c:v>
                </c:pt>
              </c:numCache>
            </c:numRef>
          </c:val>
          <c:extLst>
            <c:ext xmlns:c16="http://schemas.microsoft.com/office/drawing/2014/chart" uri="{C3380CC4-5D6E-409C-BE32-E72D297353CC}">
              <c16:uniqueId val="{0000000B-64D9-4100-9473-BDEFE59E2404}"/>
            </c:ext>
          </c:extLst>
        </c:ser>
        <c:dLbls>
          <c:showLegendKey val="0"/>
          <c:showVal val="0"/>
          <c:showCatName val="0"/>
          <c:showSerName val="0"/>
          <c:showPercent val="0"/>
          <c:showBubbleSize val="0"/>
        </c:dLbls>
        <c:gapWidth val="50"/>
        <c:overlap val="100"/>
        <c:axId val="666843008"/>
        <c:axId val="666844320"/>
      </c:barChart>
      <c:dateAx>
        <c:axId val="666843008"/>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Agency FB" panose="020B0503020202020204" pitchFamily="34" charset="0"/>
                <a:ea typeface="+mn-ea"/>
                <a:cs typeface="+mn-cs"/>
              </a:defRPr>
            </a:pPr>
            <a:endParaRPr lang="zh-CN"/>
          </a:p>
        </c:txPr>
        <c:crossAx val="666844320"/>
        <c:crosses val="autoZero"/>
        <c:auto val="1"/>
        <c:lblOffset val="100"/>
        <c:baseTimeUnit val="months"/>
      </c:dateAx>
      <c:valAx>
        <c:axId val="666844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gency FB" panose="020B0503020202020204" pitchFamily="34" charset="0"/>
                <a:ea typeface="+mn-ea"/>
                <a:cs typeface="+mn-cs"/>
              </a:defRPr>
            </a:pPr>
            <a:endParaRPr lang="zh-CN"/>
          </a:p>
        </c:txPr>
        <c:crossAx val="666843008"/>
        <c:crosses val="autoZero"/>
        <c:crossBetween val="between"/>
        <c:dispUnits>
          <c:builtInUnit val="tenThousands"/>
          <c:dispUnitsLbl>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zh-CN"/>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微软雅黑" panose="020B0503020204020204" pitchFamily="34" charset="-122"/>
                <a:cs typeface="+mn-cs"/>
              </a:defRPr>
            </a:pPr>
            <a:r>
              <a:rPr lang="zh-CN" altLang="en-US" sz="1200">
                <a:solidFill>
                  <a:schemeClr val="tx1"/>
                </a:solidFill>
                <a:latin typeface="Agency FB" panose="020B0503020202020204" pitchFamily="34" charset="0"/>
                <a:ea typeface="微软雅黑" panose="020B0503020204020204" pitchFamily="34" charset="-122"/>
              </a:rPr>
              <a:t>硅锰合金产量地区分布（</a:t>
            </a:r>
            <a:r>
              <a:rPr lang="en-US" altLang="zh-CN" sz="1200">
                <a:solidFill>
                  <a:schemeClr val="tx1"/>
                </a:solidFill>
                <a:latin typeface="Agency FB" panose="020B0503020202020204" pitchFamily="34" charset="0"/>
                <a:ea typeface="微软雅黑" panose="020B0503020204020204" pitchFamily="34" charset="-122"/>
              </a:rPr>
              <a:t>2021.3</a:t>
            </a:r>
            <a:r>
              <a:rPr lang="zh-CN" altLang="en-US" sz="1200">
                <a:solidFill>
                  <a:schemeClr val="tx1"/>
                </a:solidFill>
                <a:latin typeface="Agency FB" panose="020B0503020202020204" pitchFamily="34" charset="0"/>
                <a:ea typeface="微软雅黑" panose="020B0503020204020204" pitchFamily="34" charset="-122"/>
              </a:rPr>
              <a: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微软雅黑" panose="020B0503020204020204" pitchFamily="34" charset="-122"/>
              <a:cs typeface="+mn-cs"/>
            </a:defRPr>
          </a:pPr>
          <a:endParaRPr lang="zh-CN"/>
        </a:p>
      </c:txPr>
    </c:title>
    <c:autoTitleDeleted val="0"/>
    <c:view3D>
      <c:rotX val="30"/>
      <c:rotY val="128"/>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E26-4B88-8692-11CA8B79541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E26-4B88-8692-11CA8B79541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E26-4B88-8692-11CA8B795416}"/>
              </c:ext>
            </c:extLst>
          </c:dPt>
          <c:dPt>
            <c:idx val="3"/>
            <c:bubble3D val="0"/>
            <c:spPr>
              <a:solidFill>
                <a:schemeClr val="bg1">
                  <a:lumMod val="5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9E26-4B88-8692-11CA8B795416}"/>
              </c:ext>
            </c:extLst>
          </c:dPt>
          <c:dPt>
            <c:idx val="4"/>
            <c:bubble3D val="0"/>
            <c:explosion val="7"/>
            <c:spPr>
              <a:solidFill>
                <a:schemeClr val="tx2">
                  <a:lumMod val="60000"/>
                  <a:lumOff val="4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9E26-4B88-8692-11CA8B795416}"/>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9E26-4B88-8692-11CA8B795416}"/>
              </c:ext>
            </c:extLst>
          </c:dPt>
          <c:dPt>
            <c:idx val="6"/>
            <c:bubble3D val="0"/>
            <c:spPr>
              <a:solidFill>
                <a:schemeClr val="tx2">
                  <a:lumMod val="40000"/>
                  <a:lumOff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9E26-4B88-8692-11CA8B795416}"/>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9E26-4B88-8692-11CA8B795416}"/>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9E26-4B88-8692-11CA8B795416}"/>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9E26-4B88-8692-11CA8B795416}"/>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9E26-4B88-8692-11CA8B795416}"/>
              </c:ext>
            </c:extLst>
          </c:dPt>
          <c:dPt>
            <c:idx val="1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17-9E26-4B88-8692-11CA8B79541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gency FB" panose="020B0503020202020204" pitchFamily="34" charset="0"/>
                    <a:ea typeface="微软雅黑" panose="020B0503020204020204" pitchFamily="34" charset="-122"/>
                    <a:cs typeface="+mn-cs"/>
                  </a:defRPr>
                </a:pPr>
                <a:endParaRPr lang="zh-CN"/>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Sheet2!$B$1:$M$1</c:f>
              <c:strCache>
                <c:ptCount val="12"/>
                <c:pt idx="0">
                  <c:v>甘肃</c:v>
                </c:pt>
                <c:pt idx="1">
                  <c:v>广西</c:v>
                </c:pt>
                <c:pt idx="2">
                  <c:v>贵州</c:v>
                </c:pt>
                <c:pt idx="3">
                  <c:v>湖南</c:v>
                </c:pt>
                <c:pt idx="4">
                  <c:v>内蒙古</c:v>
                </c:pt>
                <c:pt idx="5">
                  <c:v>宁夏</c:v>
                </c:pt>
                <c:pt idx="6">
                  <c:v>其他地区</c:v>
                </c:pt>
                <c:pt idx="7">
                  <c:v>山西</c:v>
                </c:pt>
                <c:pt idx="8">
                  <c:v>四川</c:v>
                </c:pt>
                <c:pt idx="9">
                  <c:v>新疆</c:v>
                </c:pt>
                <c:pt idx="10">
                  <c:v>云南</c:v>
                </c:pt>
                <c:pt idx="11">
                  <c:v>重庆</c:v>
                </c:pt>
              </c:strCache>
            </c:strRef>
          </c:cat>
          <c:val>
            <c:numRef>
              <c:f>Sheet2!$B$26:$M$26</c:f>
              <c:numCache>
                <c:formatCode>General</c:formatCode>
                <c:ptCount val="12"/>
                <c:pt idx="0">
                  <c:v>19900</c:v>
                </c:pt>
                <c:pt idx="1">
                  <c:v>139700</c:v>
                </c:pt>
                <c:pt idx="2">
                  <c:v>101500</c:v>
                </c:pt>
                <c:pt idx="3">
                  <c:v>14600</c:v>
                </c:pt>
                <c:pt idx="4">
                  <c:v>252200</c:v>
                </c:pt>
                <c:pt idx="5">
                  <c:v>248100</c:v>
                </c:pt>
                <c:pt idx="6">
                  <c:v>62700</c:v>
                </c:pt>
                <c:pt idx="7">
                  <c:v>31200</c:v>
                </c:pt>
                <c:pt idx="8">
                  <c:v>11500</c:v>
                </c:pt>
                <c:pt idx="9">
                  <c:v>12850</c:v>
                </c:pt>
                <c:pt idx="10">
                  <c:v>16700</c:v>
                </c:pt>
                <c:pt idx="11">
                  <c:v>47900</c:v>
                </c:pt>
              </c:numCache>
            </c:numRef>
          </c:val>
          <c:extLst>
            <c:ext xmlns:c16="http://schemas.microsoft.com/office/drawing/2014/chart" uri="{C3380CC4-5D6E-409C-BE32-E72D297353CC}">
              <c16:uniqueId val="{00000018-9E26-4B88-8692-11CA8B795416}"/>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微软雅黑" panose="020B0503020204020204" pitchFamily="34" charset="-122"/>
                <a:cs typeface="+mn-cs"/>
              </a:defRPr>
            </a:pPr>
            <a:r>
              <a:rPr lang="zh-CN" altLang="en-US" sz="1200">
                <a:solidFill>
                  <a:schemeClr val="tx1"/>
                </a:solidFill>
                <a:latin typeface="Agency FB" panose="020B0503020202020204" pitchFamily="34" charset="0"/>
                <a:ea typeface="微软雅黑" panose="020B0503020204020204" pitchFamily="34" charset="-122"/>
              </a:rPr>
              <a:t>硅铁合金产量地区分布（</a:t>
            </a:r>
            <a:r>
              <a:rPr lang="en-US" altLang="zh-CN" sz="1200">
                <a:solidFill>
                  <a:schemeClr val="tx1"/>
                </a:solidFill>
                <a:latin typeface="Agency FB" panose="020B0503020202020204" pitchFamily="34" charset="0"/>
                <a:ea typeface="微软雅黑" panose="020B0503020204020204" pitchFamily="34" charset="-122"/>
              </a:rPr>
              <a:t>2021.3</a:t>
            </a:r>
            <a:r>
              <a:rPr lang="zh-CN" altLang="en-US" sz="1200">
                <a:solidFill>
                  <a:schemeClr val="tx1"/>
                </a:solidFill>
                <a:latin typeface="Agency FB" panose="020B0503020202020204" pitchFamily="34" charset="0"/>
                <a:ea typeface="微软雅黑" panose="020B0503020204020204" pitchFamily="34" charset="-122"/>
              </a:rPr>
              <a: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Agency FB" panose="020B0503020202020204" pitchFamily="34" charset="0"/>
              <a:ea typeface="微软雅黑" panose="020B0503020204020204" pitchFamily="34" charset="-122"/>
              <a:cs typeface="+mn-cs"/>
            </a:defRPr>
          </a:pPr>
          <a:endParaRPr lang="zh-CN"/>
        </a:p>
      </c:txPr>
    </c:title>
    <c:autoTitleDeleted val="0"/>
    <c:view3D>
      <c:rotX val="30"/>
      <c:rotY val="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102E-405A-B909-E383A1B357D0}"/>
              </c:ext>
            </c:extLst>
          </c:dPt>
          <c:dPt>
            <c:idx val="1"/>
            <c:bubble3D val="0"/>
            <c:spPr>
              <a:solidFill>
                <a:schemeClr val="tx2">
                  <a:lumMod val="60000"/>
                  <a:lumOff val="4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102E-405A-B909-E383A1B357D0}"/>
              </c:ext>
            </c:extLst>
          </c:dPt>
          <c:dPt>
            <c:idx val="2"/>
            <c:bubble3D val="0"/>
            <c:spPr>
              <a:solidFill>
                <a:schemeClr val="accent2">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102E-405A-B909-E383A1B357D0}"/>
              </c:ext>
            </c:extLst>
          </c:dPt>
          <c:dPt>
            <c:idx val="3"/>
            <c:bubble3D val="0"/>
            <c:spPr>
              <a:solidFill>
                <a:schemeClr val="bg2">
                  <a:lumMod val="50000"/>
                  <a:lumOff val="5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102E-405A-B909-E383A1B357D0}"/>
              </c:ext>
            </c:extLst>
          </c:dPt>
          <c:dPt>
            <c:idx val="4"/>
            <c:bubble3D val="0"/>
            <c:spPr>
              <a:solidFill>
                <a:schemeClr val="accent5">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102E-405A-B909-E383A1B357D0}"/>
              </c:ext>
            </c:extLst>
          </c:dPt>
          <c:dPt>
            <c:idx val="5"/>
            <c:bubble3D val="0"/>
            <c:spPr>
              <a:solidFill>
                <a:schemeClr val="accent2">
                  <a:lumMod val="60000"/>
                  <a:lumOff val="4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B-102E-405A-B909-E383A1B357D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gency FB" panose="020B0503020202020204" pitchFamily="34" charset="0"/>
                    <a:ea typeface="+mn-ea"/>
                    <a:cs typeface="+mn-cs"/>
                  </a:defRPr>
                </a:pPr>
                <a:endParaRPr lang="zh-CN"/>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硅铁产量!$C$3:$H$4</c:f>
              <c:strCache>
                <c:ptCount val="6"/>
                <c:pt idx="0">
                  <c:v>内蒙</c:v>
                </c:pt>
                <c:pt idx="1">
                  <c:v>青海</c:v>
                </c:pt>
                <c:pt idx="2">
                  <c:v>甘肃</c:v>
                </c:pt>
                <c:pt idx="3">
                  <c:v>宁夏</c:v>
                </c:pt>
                <c:pt idx="4">
                  <c:v>陕西</c:v>
                </c:pt>
                <c:pt idx="5">
                  <c:v>其他</c:v>
                </c:pt>
              </c:strCache>
            </c:strRef>
          </c:cat>
          <c:val>
            <c:numRef>
              <c:f>硅铁产量!$C$67:$H$67</c:f>
              <c:numCache>
                <c:formatCode>General</c:formatCode>
                <c:ptCount val="6"/>
                <c:pt idx="0">
                  <c:v>131700</c:v>
                </c:pt>
                <c:pt idx="1">
                  <c:v>105900</c:v>
                </c:pt>
                <c:pt idx="2">
                  <c:v>38100</c:v>
                </c:pt>
                <c:pt idx="3">
                  <c:v>100200</c:v>
                </c:pt>
                <c:pt idx="4">
                  <c:v>120500</c:v>
                </c:pt>
                <c:pt idx="5">
                  <c:v>10000</c:v>
                </c:pt>
              </c:numCache>
            </c:numRef>
          </c:val>
          <c:extLst>
            <c:ext xmlns:c16="http://schemas.microsoft.com/office/drawing/2014/chart" uri="{C3380CC4-5D6E-409C-BE32-E72D297353CC}">
              <c16:uniqueId val="{0000000C-102E-405A-B909-E383A1B357D0}"/>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endParaRPr lang="en-US" altLang="zh-CN"/>
          </a:p>
        </p:txBody>
      </p:sp>
      <p:sp>
        <p:nvSpPr>
          <p:cNvPr id="11267" name="Rectangle 3"/>
          <p:cNvSpPr>
            <a:spLocks noGrp="1" noChangeArrowheads="1"/>
          </p:cNvSpPr>
          <p:nvPr>
            <p:ph type="dt" sz="quarter" idx="1"/>
          </p:nvPr>
        </p:nvSpPr>
        <p:spPr bwMode="auto">
          <a:xfrm>
            <a:off x="3844925"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endParaRPr lang="en-US" altLang="zh-CN"/>
          </a:p>
        </p:txBody>
      </p:sp>
      <p:sp>
        <p:nvSpPr>
          <p:cNvPr id="11268" name="Rectangle 4"/>
          <p:cNvSpPr>
            <a:spLocks noGrp="1" noChangeArrowheads="1"/>
          </p:cNvSpPr>
          <p:nvPr>
            <p:ph type="ftr" sz="quarter" idx="2"/>
          </p:nvPr>
        </p:nvSpPr>
        <p:spPr bwMode="auto">
          <a:xfrm>
            <a:off x="0" y="941863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endParaRPr lang="en-US" altLang="zh-CN"/>
          </a:p>
        </p:txBody>
      </p:sp>
      <p:sp>
        <p:nvSpPr>
          <p:cNvPr id="11269" name="Rectangle 5"/>
          <p:cNvSpPr>
            <a:spLocks noGrp="1" noChangeArrowheads="1"/>
          </p:cNvSpPr>
          <p:nvPr>
            <p:ph type="sldNum" sz="quarter" idx="3"/>
          </p:nvPr>
        </p:nvSpPr>
        <p:spPr bwMode="auto">
          <a:xfrm>
            <a:off x="3844925" y="941863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fld id="{1C5F927C-99A1-404E-A963-F5AFF6A20B3D}" type="slidenum">
              <a:rPr lang="en-US" altLang="zh-CN"/>
              <a:pPr>
                <a:defRPr/>
              </a:pPr>
              <a:t>‹#›</a:t>
            </a:fld>
            <a:endParaRPr lang="en-US" altLang="zh-CN"/>
          </a:p>
        </p:txBody>
      </p:sp>
    </p:spTree>
    <p:extLst>
      <p:ext uri="{BB962C8B-B14F-4D97-AF65-F5344CB8AC3E}">
        <p14:creationId xmlns:p14="http://schemas.microsoft.com/office/powerpoint/2010/main" val="3805134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endParaRPr lang="en-US" altLang="zh-CN"/>
          </a:p>
        </p:txBody>
      </p:sp>
      <p:sp>
        <p:nvSpPr>
          <p:cNvPr id="20483" name="Rectangle 3"/>
          <p:cNvSpPr>
            <a:spLocks noGrp="1" noChangeArrowheads="1"/>
          </p:cNvSpPr>
          <p:nvPr>
            <p:ph type="dt" idx="1"/>
          </p:nvPr>
        </p:nvSpPr>
        <p:spPr bwMode="auto">
          <a:xfrm>
            <a:off x="3844925"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endParaRPr lang="en-US" altLang="zh-CN"/>
          </a:p>
        </p:txBody>
      </p:sp>
      <p:sp>
        <p:nvSpPr>
          <p:cNvPr id="22532" name="Rectangle 4"/>
          <p:cNvSpPr>
            <a:spLocks noGrp="1" noRot="1" noChangeAspect="1" noChangeArrowheads="1" noTextEdit="1"/>
          </p:cNvSpPr>
          <p:nvPr>
            <p:ph type="sldImg" idx="2"/>
          </p:nvPr>
        </p:nvSpPr>
        <p:spPr bwMode="auto">
          <a:xfrm>
            <a:off x="88900" y="742950"/>
            <a:ext cx="6610350" cy="371951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79450" y="4711700"/>
            <a:ext cx="5429250"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0486" name="Rectangle 6"/>
          <p:cNvSpPr>
            <a:spLocks noGrp="1" noChangeArrowheads="1"/>
          </p:cNvSpPr>
          <p:nvPr>
            <p:ph type="ftr" sz="quarter" idx="4"/>
          </p:nvPr>
        </p:nvSpPr>
        <p:spPr bwMode="auto">
          <a:xfrm>
            <a:off x="0" y="941863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endParaRPr lang="en-US" altLang="zh-CN"/>
          </a:p>
        </p:txBody>
      </p:sp>
      <p:sp>
        <p:nvSpPr>
          <p:cNvPr id="20487" name="Rectangle 7"/>
          <p:cNvSpPr>
            <a:spLocks noGrp="1" noChangeArrowheads="1"/>
          </p:cNvSpPr>
          <p:nvPr>
            <p:ph type="sldNum" sz="quarter" idx="5"/>
          </p:nvPr>
        </p:nvSpPr>
        <p:spPr bwMode="auto">
          <a:xfrm>
            <a:off x="3844925" y="941863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kumimoji="0" sz="1200" b="0">
                <a:solidFill>
                  <a:schemeClr val="tx1"/>
                </a:solidFill>
                <a:effectLst/>
                <a:latin typeface="Arial" charset="0"/>
                <a:ea typeface="宋体" pitchFamily="2" charset="-122"/>
              </a:defRPr>
            </a:lvl1pPr>
          </a:lstStyle>
          <a:p>
            <a:pPr>
              <a:defRPr/>
            </a:pPr>
            <a:fld id="{B13DF800-35FA-42FE-8006-95DF80BAF32B}" type="slidenum">
              <a:rPr lang="en-US" altLang="zh-CN"/>
              <a:pPr>
                <a:defRPr/>
              </a:pPr>
              <a:t>‹#›</a:t>
            </a:fld>
            <a:endParaRPr lang="en-US" altLang="zh-CN"/>
          </a:p>
        </p:txBody>
      </p:sp>
    </p:spTree>
    <p:extLst>
      <p:ext uri="{BB962C8B-B14F-4D97-AF65-F5344CB8AC3E}">
        <p14:creationId xmlns:p14="http://schemas.microsoft.com/office/powerpoint/2010/main" val="3739863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90488" y="742950"/>
            <a:ext cx="6610350" cy="3719513"/>
          </a:xfrm>
          <a:ln/>
        </p:spPr>
      </p:sp>
      <p:sp>
        <p:nvSpPr>
          <p:cNvPr id="23555" name="Rectangle 3"/>
          <p:cNvSpPr>
            <a:spLocks noGrp="1" noChangeArrowheads="1"/>
          </p:cNvSpPr>
          <p:nvPr>
            <p:ph type="body" idx="1"/>
          </p:nvPr>
        </p:nvSpPr>
        <p:spPr>
          <a:xfrm>
            <a:off x="906463" y="4708525"/>
            <a:ext cx="4975225" cy="4465638"/>
          </a:xfrm>
          <a:noFill/>
          <a:ln/>
        </p:spPr>
        <p:txBody>
          <a:bodyPr/>
          <a:lstStyle/>
          <a:p>
            <a:pPr eaLnBrk="1" hangingPunct="1"/>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88900" y="742950"/>
            <a:ext cx="6610350" cy="3719513"/>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13DF800-35FA-42FE-8006-95DF80BAF32B}" type="slidenum">
              <a:rPr lang="en-US" altLang="zh-CN" smtClean="0"/>
              <a:pPr>
                <a:defRPr/>
              </a:pPr>
              <a:t>19</a:t>
            </a:fld>
            <a:endParaRPr lang="en-US" altLang="zh-CN"/>
          </a:p>
        </p:txBody>
      </p:sp>
    </p:spTree>
    <p:extLst>
      <p:ext uri="{BB962C8B-B14F-4D97-AF65-F5344CB8AC3E}">
        <p14:creationId xmlns:p14="http://schemas.microsoft.com/office/powerpoint/2010/main" val="2651318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bg>
      <p:bgRef idx="1001">
        <a:schemeClr val="bg1"/>
      </p:bgRef>
    </p:bg>
    <p:spTree>
      <p:nvGrpSpPr>
        <p:cNvPr id="1" name=""/>
        <p:cNvGrpSpPr/>
        <p:nvPr/>
      </p:nvGrpSpPr>
      <p:grpSpPr>
        <a:xfrm>
          <a:off x="0" y="0"/>
          <a:ext cx="0" cy="0"/>
          <a:chOff x="0" y="0"/>
          <a:chExt cx="0" cy="0"/>
        </a:xfrm>
      </p:grpSpPr>
      <p:sp>
        <p:nvSpPr>
          <p:cNvPr id="3" name="Line 4"/>
          <p:cNvSpPr>
            <a:spLocks noChangeShapeType="1"/>
          </p:cNvSpPr>
          <p:nvPr/>
        </p:nvSpPr>
        <p:spPr bwMode="auto">
          <a:xfrm>
            <a:off x="457200" y="342900"/>
            <a:ext cx="1524000" cy="0"/>
          </a:xfrm>
          <a:prstGeom prst="line">
            <a:avLst/>
          </a:prstGeom>
          <a:noFill/>
          <a:ln w="28575">
            <a:solidFill>
              <a:srgbClr val="A50021"/>
            </a:solidFill>
            <a:round/>
            <a:headEnd/>
            <a:tailEnd/>
          </a:ln>
          <a:effectLst/>
        </p:spPr>
        <p:txBody>
          <a:bodyPr wrap="none" lIns="65647" tIns="32823" rIns="0" bIns="0"/>
          <a:lstStyle/>
          <a:p>
            <a:pPr algn="ctr">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pic>
        <p:nvPicPr>
          <p:cNvPr id="4" name="Picture 7" descr="2"/>
          <p:cNvPicPr>
            <a:picLocks noChangeAspect="1" noChangeArrowheads="1"/>
          </p:cNvPicPr>
          <p:nvPr userDrawn="1"/>
        </p:nvPicPr>
        <p:blipFill>
          <a:blip r:embed="rId2" cstate="print"/>
          <a:srcRect/>
          <a:stretch>
            <a:fillRect/>
          </a:stretch>
        </p:blipFill>
        <p:spPr bwMode="auto">
          <a:xfrm>
            <a:off x="0" y="0"/>
            <a:ext cx="9144000" cy="914400"/>
          </a:xfrm>
          <a:prstGeom prst="rect">
            <a:avLst/>
          </a:prstGeom>
          <a:noFill/>
          <a:ln w="9525">
            <a:noFill/>
            <a:miter lim="800000"/>
            <a:headEnd/>
            <a:tailEnd/>
          </a:ln>
        </p:spPr>
      </p:pic>
      <p:sp>
        <p:nvSpPr>
          <p:cNvPr id="5" name="Rectangle 2"/>
          <p:cNvSpPr>
            <a:spLocks noChangeArrowheads="1"/>
          </p:cNvSpPr>
          <p:nvPr userDrawn="1"/>
        </p:nvSpPr>
        <p:spPr bwMode="auto">
          <a:xfrm>
            <a:off x="0" y="-28605"/>
            <a:ext cx="184731" cy="400110"/>
          </a:xfrm>
          <a:prstGeom prst="rect">
            <a:avLst/>
          </a:prstGeom>
          <a:noFill/>
          <a:ln w="9525">
            <a:noFill/>
            <a:miter lim="800000"/>
            <a:headEnd/>
            <a:tailEnd/>
          </a:ln>
          <a:effectLst/>
        </p:spPr>
        <p:txBody>
          <a:bodyPr wrap="none" anchor="ctr">
            <a:spAutoFit/>
          </a:bodyPr>
          <a:lstStyle/>
          <a:p>
            <a:pPr>
              <a:defRPr/>
            </a:pPr>
            <a:endParaRPr lang="zh-CN" altLang="en-US"/>
          </a:p>
        </p:txBody>
      </p:sp>
      <p:sp>
        <p:nvSpPr>
          <p:cNvPr id="175106" name="Rectangle 2"/>
          <p:cNvSpPr>
            <a:spLocks noGrp="1" noChangeArrowheads="1"/>
          </p:cNvSpPr>
          <p:nvPr>
            <p:ph type="subTitle" idx="1"/>
          </p:nvPr>
        </p:nvSpPr>
        <p:spPr>
          <a:xfrm>
            <a:off x="990600" y="1428750"/>
            <a:ext cx="6781800" cy="2800350"/>
          </a:xfrm>
        </p:spPr>
        <p:txBody>
          <a:bodyPr/>
          <a:lstStyle>
            <a:lvl1pPr marL="0" indent="0" algn="ctr">
              <a:buFont typeface="Wingdings" pitchFamily="2" charset="2"/>
              <a:buNone/>
              <a:defRPr/>
            </a:lvl1pPr>
          </a:lstStyle>
          <a:p>
            <a:r>
              <a:rPr lang="zh-CN" altLang="en-US"/>
              <a:t>单击此处编辑母版副标题样式</a:t>
            </a:r>
          </a:p>
        </p:txBody>
      </p:sp>
      <p:sp>
        <p:nvSpPr>
          <p:cNvPr id="6" name="Rectangle 3"/>
          <p:cNvSpPr>
            <a:spLocks noGrp="1" noChangeArrowheads="1"/>
          </p:cNvSpPr>
          <p:nvPr>
            <p:ph type="dt" sz="half" idx="10"/>
          </p:nvPr>
        </p:nvSpPr>
        <p:spPr>
          <a:xfrm>
            <a:off x="6588125" y="4516041"/>
            <a:ext cx="1905000" cy="342900"/>
          </a:xfrm>
        </p:spPr>
        <p:txBody>
          <a:bodyPr/>
          <a:lstStyle>
            <a:lvl1pPr>
              <a:defRPr sz="1050">
                <a:solidFill>
                  <a:schemeClr val="bg2"/>
                </a:solidFill>
              </a:defRPr>
            </a:lvl1pPr>
          </a:lstStyle>
          <a:p>
            <a:pPr>
              <a:defRPr/>
            </a:pPr>
            <a:fld id="{174B954A-5304-4894-9F62-10EEE5166A4A}" type="datetime1">
              <a:rPr lang="zh-CN" altLang="en-US" smtClean="0"/>
              <a:pPr>
                <a:defRPr/>
              </a:pPr>
              <a:t>2021-04-18</a:t>
            </a:fld>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tx2">
                    <a:lumMod val="75000"/>
                  </a:schemeClr>
                </a:solidFill>
              </a:defRPr>
            </a:lvl1pPr>
          </a:lstStyle>
          <a:p>
            <a:r>
              <a:rPr lang="zh-CN" altLang="en-US" dirty="0"/>
              <a:t>单击此处编辑母版标题样式</a:t>
            </a:r>
          </a:p>
        </p:txBody>
      </p:sp>
      <p:sp>
        <p:nvSpPr>
          <p:cNvPr id="3" name="内容占位符 2"/>
          <p:cNvSpPr>
            <a:spLocks noGrp="1"/>
          </p:cNvSpPr>
          <p:nvPr>
            <p:ph idx="1"/>
          </p:nvPr>
        </p:nvSpPr>
        <p:spPr>
          <a:xfrm>
            <a:off x="152400" y="849573"/>
            <a:ext cx="8839200" cy="3836727"/>
          </a:xfrm>
        </p:spPr>
        <p:txBody>
          <a:bodyPr/>
          <a:lstStyle>
            <a:lvl1pPr>
              <a:defRPr b="0">
                <a:latin typeface="微软雅黑" pitchFamily="34" charset="-122"/>
                <a:ea typeface="微软雅黑" pitchFamily="34" charset="-122"/>
              </a:defRPr>
            </a:lvl1pPr>
            <a:lvl2pPr>
              <a:defRPr b="0">
                <a:latin typeface="微软雅黑" pitchFamily="34" charset="-122"/>
                <a:ea typeface="微软雅黑" pitchFamily="34" charset="-122"/>
              </a:defRPr>
            </a:lvl2pPr>
            <a:lvl3pPr>
              <a:defRPr sz="1000" b="0">
                <a:latin typeface="微软雅黑" pitchFamily="34" charset="-122"/>
                <a:ea typeface="微软雅黑" pitchFamily="34" charset="-122"/>
              </a:defRPr>
            </a:lvl3p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5" name="Rectangle 5"/>
          <p:cNvSpPr>
            <a:spLocks noGrp="1" noChangeArrowheads="1"/>
          </p:cNvSpPr>
          <p:nvPr>
            <p:ph type="sldNum" sz="quarter" idx="11"/>
          </p:nvPr>
        </p:nvSpPr>
        <p:spPr>
          <a:xfrm>
            <a:off x="3733800" y="4743450"/>
            <a:ext cx="1905000" cy="228600"/>
          </a:xfrm>
        </p:spPr>
        <p:txBody>
          <a:bodyPr/>
          <a:lstStyle>
            <a:lvl1pPr>
              <a:defRPr/>
            </a:lvl1pPr>
          </a:lstStyle>
          <a:p>
            <a:pPr>
              <a:defRPr/>
            </a:pPr>
            <a:fld id="{7EDF5FF5-0BFA-4C40-9CBD-B49527C5F6A5}"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13815" y="143302"/>
            <a:ext cx="7231062" cy="565547"/>
          </a:xfrm>
        </p:spPr>
        <p:txBody>
          <a:bodyPr/>
          <a:lstStyle>
            <a:lvl1pPr>
              <a:defRPr>
                <a:latin typeface="微软雅黑" pitchFamily="34" charset="-122"/>
                <a:ea typeface="微软雅黑" pitchFamily="34" charset="-122"/>
              </a:defRPr>
            </a:lvl1pPr>
          </a:lstStyle>
          <a:p>
            <a:r>
              <a:rPr lang="zh-CN" altLang="en-US" dirty="0"/>
              <a:t>单击此处编辑母版标题样式</a:t>
            </a:r>
          </a:p>
        </p:txBody>
      </p:sp>
      <p:sp>
        <p:nvSpPr>
          <p:cNvPr id="3" name="内容占位符 2"/>
          <p:cNvSpPr>
            <a:spLocks noGrp="1"/>
          </p:cNvSpPr>
          <p:nvPr>
            <p:ph sz="half" idx="1"/>
          </p:nvPr>
        </p:nvSpPr>
        <p:spPr>
          <a:xfrm>
            <a:off x="304801" y="880281"/>
            <a:ext cx="2971800" cy="3691720"/>
          </a:xfrm>
        </p:spPr>
        <p:txBody>
          <a:bodyPr/>
          <a:lstStyle>
            <a:lvl1pPr>
              <a:defRPr sz="1800" b="0"/>
            </a:lvl1pPr>
            <a:lvl2pPr>
              <a:defRPr sz="1600" b="0"/>
            </a:lvl2pPr>
            <a:lvl3pPr>
              <a:defRPr sz="1400" b="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4" name="内容占位符 3"/>
          <p:cNvSpPr>
            <a:spLocks noGrp="1"/>
          </p:cNvSpPr>
          <p:nvPr>
            <p:ph sz="half" idx="2"/>
          </p:nvPr>
        </p:nvSpPr>
        <p:spPr>
          <a:xfrm>
            <a:off x="3352800" y="900752"/>
            <a:ext cx="5562600" cy="3671248"/>
          </a:xfrm>
        </p:spPr>
        <p:txBody>
          <a:bodyPr/>
          <a:lstStyle>
            <a:lvl1pPr>
              <a:defRPr sz="1800" b="0"/>
            </a:lvl1pPr>
            <a:lvl2pPr>
              <a:defRPr sz="1600" b="0"/>
            </a:lvl2pPr>
            <a:lvl3pPr>
              <a:defRPr sz="1400" b="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6" name="Rectangle 5"/>
          <p:cNvSpPr>
            <a:spLocks noGrp="1" noChangeArrowheads="1"/>
          </p:cNvSpPr>
          <p:nvPr>
            <p:ph type="sldNum" sz="quarter" idx="11"/>
          </p:nvPr>
        </p:nvSpPr>
        <p:spPr/>
        <p:txBody>
          <a:bodyPr/>
          <a:lstStyle>
            <a:lvl1pPr>
              <a:defRPr/>
            </a:lvl1pPr>
          </a:lstStyle>
          <a:p>
            <a:pPr>
              <a:defRPr/>
            </a:pPr>
            <a:fld id="{D6AB60C2-2EDF-40FD-8E66-BA3B267AC362}" type="slidenum">
              <a:rPr lang="zh-CN" altLang="en-US"/>
              <a:pPr>
                <a:defRPr/>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4" name="Rectangle 5"/>
          <p:cNvSpPr>
            <a:spLocks noGrp="1" noChangeArrowheads="1"/>
          </p:cNvSpPr>
          <p:nvPr>
            <p:ph type="sldNum" sz="quarter" idx="11"/>
          </p:nvPr>
        </p:nvSpPr>
        <p:spPr>
          <a:ln/>
        </p:spPr>
        <p:txBody>
          <a:bodyPr/>
          <a:lstStyle>
            <a:lvl1pPr>
              <a:defRPr/>
            </a:lvl1pPr>
          </a:lstStyle>
          <a:p>
            <a:pPr>
              <a:defRPr/>
            </a:pPr>
            <a:fld id="{33927451-E5DD-470B-9C00-7BC67B6EEB53}"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bwMode="auto">
          <a:xfrm>
            <a:off x="222914" y="139890"/>
            <a:ext cx="7612063" cy="56554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dirty="0"/>
              <a:t>单击此处编辑母版标题样式</a:t>
            </a:r>
          </a:p>
        </p:txBody>
      </p:sp>
      <p:sp>
        <p:nvSpPr>
          <p:cNvPr id="1028" name="Rectangle 3"/>
          <p:cNvSpPr>
            <a:spLocks noGrp="1" noChangeArrowheads="1"/>
          </p:cNvSpPr>
          <p:nvPr>
            <p:ph type="body" idx="1"/>
          </p:nvPr>
        </p:nvSpPr>
        <p:spPr bwMode="auto">
          <a:xfrm>
            <a:off x="152400" y="839337"/>
            <a:ext cx="8839200" cy="384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174084" name="Rectangle 4"/>
          <p:cNvSpPr>
            <a:spLocks noGrp="1" noChangeArrowheads="1"/>
          </p:cNvSpPr>
          <p:nvPr>
            <p:ph type="dt" sz="half" idx="2"/>
          </p:nvPr>
        </p:nvSpPr>
        <p:spPr bwMode="auto">
          <a:xfrm>
            <a:off x="7059305" y="519468"/>
            <a:ext cx="1905000" cy="223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050" b="0">
                <a:solidFill>
                  <a:schemeClr val="bg1"/>
                </a:solidFill>
                <a:effectLst/>
                <a:ea typeface="宋体" pitchFamily="2" charset="-122"/>
              </a:defRPr>
            </a:lvl1pPr>
          </a:lstStyle>
          <a:p>
            <a:pPr>
              <a:defRPr/>
            </a:pPr>
            <a:fld id="{9593F319-89BA-431A-94A1-78768ABD56CF}" type="datetime1">
              <a:rPr lang="zh-CN" altLang="en-US" smtClean="0"/>
              <a:pPr>
                <a:defRPr/>
              </a:pPr>
              <a:t>2021-04-18</a:t>
            </a:fld>
            <a:endParaRPr lang="zh-CN" altLang="zh-CN" dirty="0"/>
          </a:p>
        </p:txBody>
      </p:sp>
      <p:sp>
        <p:nvSpPr>
          <p:cNvPr id="174085" name="Rectangle 5"/>
          <p:cNvSpPr>
            <a:spLocks noGrp="1" noChangeArrowheads="1"/>
          </p:cNvSpPr>
          <p:nvPr>
            <p:ph type="sldNum" sz="quarter" idx="4"/>
          </p:nvPr>
        </p:nvSpPr>
        <p:spPr bwMode="auto">
          <a:xfrm>
            <a:off x="3779838" y="474345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050" b="0">
                <a:solidFill>
                  <a:schemeClr val="tx1"/>
                </a:solidFill>
                <a:effectLst/>
                <a:ea typeface="宋体" pitchFamily="2" charset="-122"/>
              </a:defRPr>
            </a:lvl1pPr>
          </a:lstStyle>
          <a:p>
            <a:pPr>
              <a:defRPr/>
            </a:pPr>
            <a:fld id="{0B6323FC-30D3-46B9-9843-A2437C43B928}" type="slidenum">
              <a:rPr lang="zh-CN" altLang="en-US" smtClean="0"/>
              <a:pPr>
                <a:defRPr/>
              </a:pPr>
              <a:t>‹#›</a:t>
            </a:fld>
            <a:endParaRPr lang="en-US" altLang="zh-CN"/>
          </a:p>
        </p:txBody>
      </p:sp>
      <p:sp>
        <p:nvSpPr>
          <p:cNvPr id="174086" name="Rectangle 6"/>
          <p:cNvSpPr>
            <a:spLocks noChangeArrowheads="1"/>
          </p:cNvSpPr>
          <p:nvPr/>
        </p:nvSpPr>
        <p:spPr bwMode="auto">
          <a:xfrm>
            <a:off x="4005263" y="2451497"/>
            <a:ext cx="9144000" cy="400110"/>
          </a:xfrm>
          <a:prstGeom prst="rect">
            <a:avLst/>
          </a:prstGeom>
          <a:noFill/>
          <a:ln w="9525">
            <a:noFill/>
            <a:miter lim="800000"/>
            <a:headEnd/>
            <a:tailEnd/>
          </a:ln>
          <a:effectLst/>
        </p:spPr>
        <p:txBody>
          <a:bodyPr>
            <a:spAutoFit/>
          </a:bodyPr>
          <a:lstStyle/>
          <a:p>
            <a:pPr algn="ctr">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
        <p:nvSpPr>
          <p:cNvPr id="174091" name="Line 11"/>
          <p:cNvSpPr>
            <a:spLocks noChangeShapeType="1"/>
          </p:cNvSpPr>
          <p:nvPr/>
        </p:nvSpPr>
        <p:spPr bwMode="auto">
          <a:xfrm>
            <a:off x="0" y="4743450"/>
            <a:ext cx="9144000" cy="0"/>
          </a:xfrm>
          <a:prstGeom prst="line">
            <a:avLst/>
          </a:prstGeom>
          <a:noFill/>
          <a:ln w="12700">
            <a:solidFill>
              <a:srgbClr val="002060"/>
            </a:solidFill>
            <a:round/>
            <a:headEnd/>
            <a:tailEnd/>
          </a:ln>
          <a:effectLst/>
        </p:spPr>
        <p:txBody>
          <a:bodyPr wrap="none" lIns="65647" tIns="32823" rIns="0" bIns="0"/>
          <a:lstStyle/>
          <a:p>
            <a:pPr algn="ctr">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
        <p:nvSpPr>
          <p:cNvPr id="174094" name="Text Box 14"/>
          <p:cNvSpPr txBox="1">
            <a:spLocks noChangeArrowheads="1"/>
          </p:cNvSpPr>
          <p:nvPr/>
        </p:nvSpPr>
        <p:spPr bwMode="auto">
          <a:xfrm>
            <a:off x="179389" y="735807"/>
            <a:ext cx="865187" cy="369332"/>
          </a:xfrm>
          <a:prstGeom prst="rect">
            <a:avLst/>
          </a:prstGeom>
          <a:noFill/>
          <a:ln w="9525" algn="ctr">
            <a:noFill/>
            <a:miter lim="800000"/>
            <a:headEnd/>
            <a:tailEnd/>
          </a:ln>
          <a:effectLst/>
        </p:spPr>
        <p:txBody>
          <a:bodyPr>
            <a:spAutoFit/>
          </a:bodyPr>
          <a:lstStyle/>
          <a:p>
            <a:pPr marL="342900" indent="-342900" algn="ctr">
              <a:spcBef>
                <a:spcPct val="20000"/>
              </a:spcBef>
              <a:buClr>
                <a:schemeClr val="folHlink"/>
              </a:buClr>
              <a:buSzPct val="60000"/>
              <a:buFont typeface="Wingdings" pitchFamily="2" charset="2"/>
              <a:buNone/>
              <a:defRPr/>
            </a:pPr>
            <a:endParaRPr kumimoji="1" lang="zh-CN" altLang="en-US" sz="1800" i="1">
              <a:solidFill>
                <a:schemeClr val="hlink"/>
              </a:solidFill>
              <a:effectLst>
                <a:outerShdw blurRad="38100" dist="38100" dir="2700000" algn="tl">
                  <a:srgbClr val="C0C0C0"/>
                </a:outerShdw>
              </a:effectLst>
              <a:latin typeface="黑体" pitchFamily="2" charset="-122"/>
              <a:ea typeface="黑体" pitchFamily="2" charset="-122"/>
            </a:endParaRPr>
          </a:p>
        </p:txBody>
      </p:sp>
      <p:pic>
        <p:nvPicPr>
          <p:cNvPr id="1034" name="图片 3" descr="ccfc12"/>
          <p:cNvPicPr>
            <a:picLocks noChangeAspect="1" noChangeArrowheads="1"/>
          </p:cNvPicPr>
          <p:nvPr/>
        </p:nvPicPr>
        <p:blipFill>
          <a:blip r:embed="rId6" cstate="print"/>
          <a:srcRect/>
          <a:stretch>
            <a:fillRect/>
          </a:stretch>
        </p:blipFill>
        <p:spPr bwMode="auto">
          <a:xfrm>
            <a:off x="228600" y="4800600"/>
            <a:ext cx="1260000" cy="227410"/>
          </a:xfrm>
          <a:prstGeom prst="rect">
            <a:avLst/>
          </a:prstGeom>
          <a:noFill/>
          <a:ln w="9525">
            <a:noFill/>
            <a:miter lim="800000"/>
            <a:headEnd/>
            <a:tailEnd/>
          </a:ln>
        </p:spPr>
      </p:pic>
      <p:sp>
        <p:nvSpPr>
          <p:cNvPr id="11" name="Line 11"/>
          <p:cNvSpPr>
            <a:spLocks noChangeShapeType="1"/>
          </p:cNvSpPr>
          <p:nvPr/>
        </p:nvSpPr>
        <p:spPr bwMode="auto">
          <a:xfrm>
            <a:off x="228600" y="719415"/>
            <a:ext cx="8692116" cy="0"/>
          </a:xfrm>
          <a:prstGeom prst="line">
            <a:avLst/>
          </a:prstGeom>
          <a:noFill/>
          <a:ln w="12700">
            <a:solidFill>
              <a:srgbClr val="002060"/>
            </a:solidFill>
            <a:round/>
            <a:headEnd/>
            <a:tailEnd/>
          </a:ln>
          <a:effectLst/>
        </p:spPr>
        <p:txBody>
          <a:bodyPr wrap="none" lIns="65647" tIns="32823" rIns="0" bIns="0"/>
          <a:lstStyle/>
          <a:p>
            <a:pPr algn="ctr">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Tree>
  </p:cSld>
  <p:clrMap bg1="lt1" tx1="dk1" bg2="lt2" tx2="dk2" accent1="accent1" accent2="accent2" accent3="accent3" accent4="accent4" accent5="accent5" accent6="accent6" hlink="hlink" folHlink="folHlink"/>
  <p:sldLayoutIdLst>
    <p:sldLayoutId id="2147484335" r:id="rId1"/>
    <p:sldLayoutId id="2147484336" r:id="rId2"/>
    <p:sldLayoutId id="2147484337" r:id="rId3"/>
    <p:sldLayoutId id="2147484334" r:id="rId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74082"/>
                                        </p:tgtEl>
                                        <p:attrNameLst>
                                          <p:attrName>style.visibility</p:attrName>
                                        </p:attrNameLst>
                                      </p:cBhvr>
                                      <p:to>
                                        <p:strVal val="visible"/>
                                      </p:to>
                                    </p:set>
                                    <p:anim calcmode="lin" valueType="num">
                                      <p:cBhvr>
                                        <p:cTn id="7" dur="500" fill="hold"/>
                                        <p:tgtEl>
                                          <p:spTgt spid="174082"/>
                                        </p:tgtEl>
                                        <p:attrNameLst>
                                          <p:attrName>ppt_w</p:attrName>
                                        </p:attrNameLst>
                                      </p:cBhvr>
                                      <p:tavLst>
                                        <p:tav tm="0">
                                          <p:val>
                                            <p:fltVal val="0"/>
                                          </p:val>
                                        </p:tav>
                                        <p:tav tm="100000">
                                          <p:val>
                                            <p:strVal val="#ppt_w"/>
                                          </p:val>
                                        </p:tav>
                                      </p:tavLst>
                                    </p:anim>
                                    <p:anim calcmode="lin" valueType="num">
                                      <p:cBhvr>
                                        <p:cTn id="8" dur="500" fill="hold"/>
                                        <p:tgtEl>
                                          <p:spTgt spid="1740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p:bldLst>
  </p:timing>
  <p:hf hdr="0" ftr="0"/>
  <p:txStyles>
    <p:titleStyle>
      <a:lvl1pPr algn="l" rtl="0" eaLnBrk="0" fontAlgn="base" hangingPunct="0">
        <a:spcBef>
          <a:spcPct val="0"/>
        </a:spcBef>
        <a:spcAft>
          <a:spcPct val="0"/>
        </a:spcAft>
        <a:defRPr sz="1600" b="0">
          <a:solidFill>
            <a:schemeClr val="tx2">
              <a:lumMod val="75000"/>
            </a:schemeClr>
          </a:solidFill>
          <a:latin typeface="微软雅黑" pitchFamily="34" charset="-122"/>
          <a:ea typeface="微软雅黑" pitchFamily="34" charset="-122"/>
          <a:cs typeface="+mj-cs"/>
        </a:defRPr>
      </a:lvl1pPr>
      <a:lvl2pPr algn="l" rtl="0" eaLnBrk="0" fontAlgn="base" hangingPunct="0">
        <a:spcBef>
          <a:spcPct val="0"/>
        </a:spcBef>
        <a:spcAft>
          <a:spcPct val="0"/>
        </a:spcAft>
        <a:defRPr sz="2400" b="1">
          <a:solidFill>
            <a:schemeClr val="bg1"/>
          </a:solidFill>
          <a:effectLst>
            <a:outerShdw blurRad="38100" dist="38100" dir="2700000" algn="tl">
              <a:srgbClr val="C0C0C0"/>
            </a:outerShdw>
          </a:effectLst>
          <a:latin typeface="楷体_GB2312" pitchFamily="49" charset="-122"/>
          <a:ea typeface="楷体_GB2312" pitchFamily="49" charset="-122"/>
        </a:defRPr>
      </a:lvl2pPr>
      <a:lvl3pPr algn="l" rtl="0" eaLnBrk="0" fontAlgn="base" hangingPunct="0">
        <a:spcBef>
          <a:spcPct val="0"/>
        </a:spcBef>
        <a:spcAft>
          <a:spcPct val="0"/>
        </a:spcAft>
        <a:defRPr sz="2400" b="1">
          <a:solidFill>
            <a:schemeClr val="bg1"/>
          </a:solidFill>
          <a:effectLst>
            <a:outerShdw blurRad="38100" dist="38100" dir="2700000" algn="tl">
              <a:srgbClr val="C0C0C0"/>
            </a:outerShdw>
          </a:effectLst>
          <a:latin typeface="楷体_GB2312" pitchFamily="49" charset="-122"/>
          <a:ea typeface="楷体_GB2312" pitchFamily="49" charset="-122"/>
        </a:defRPr>
      </a:lvl3pPr>
      <a:lvl4pPr algn="l" rtl="0" eaLnBrk="0" fontAlgn="base" hangingPunct="0">
        <a:spcBef>
          <a:spcPct val="0"/>
        </a:spcBef>
        <a:spcAft>
          <a:spcPct val="0"/>
        </a:spcAft>
        <a:defRPr sz="2400" b="1">
          <a:solidFill>
            <a:schemeClr val="bg1"/>
          </a:solidFill>
          <a:effectLst>
            <a:outerShdw blurRad="38100" dist="38100" dir="2700000" algn="tl">
              <a:srgbClr val="C0C0C0"/>
            </a:outerShdw>
          </a:effectLst>
          <a:latin typeface="楷体_GB2312" pitchFamily="49" charset="-122"/>
          <a:ea typeface="楷体_GB2312" pitchFamily="49" charset="-122"/>
        </a:defRPr>
      </a:lvl4pPr>
      <a:lvl5pPr algn="l" rtl="0" eaLnBrk="0" fontAlgn="base" hangingPunct="0">
        <a:spcBef>
          <a:spcPct val="0"/>
        </a:spcBef>
        <a:spcAft>
          <a:spcPct val="0"/>
        </a:spcAft>
        <a:defRPr sz="2400" b="1">
          <a:solidFill>
            <a:schemeClr val="bg1"/>
          </a:solidFill>
          <a:effectLst>
            <a:outerShdw blurRad="38100" dist="38100" dir="2700000" algn="tl">
              <a:srgbClr val="C0C0C0"/>
            </a:outerShdw>
          </a:effectLst>
          <a:latin typeface="楷体_GB2312" pitchFamily="49" charset="-122"/>
          <a:ea typeface="楷体_GB2312" pitchFamily="49" charset="-122"/>
        </a:defRPr>
      </a:lvl5pPr>
      <a:lvl6pPr marL="457200" algn="l" rtl="0" fontAlgn="base">
        <a:spcBef>
          <a:spcPct val="0"/>
        </a:spcBef>
        <a:spcAft>
          <a:spcPct val="0"/>
        </a:spcAft>
        <a:defRPr sz="2400" b="1">
          <a:solidFill>
            <a:schemeClr val="hlink"/>
          </a:solidFill>
          <a:effectLst>
            <a:outerShdw blurRad="38100" dist="38100" dir="2700000" algn="tl">
              <a:srgbClr val="C0C0C0"/>
            </a:outerShdw>
          </a:effectLst>
          <a:latin typeface="Tahoma" pitchFamily="34" charset="0"/>
          <a:ea typeface="宋体" pitchFamily="2" charset="-122"/>
        </a:defRPr>
      </a:lvl6pPr>
      <a:lvl7pPr marL="914400" algn="l" rtl="0" fontAlgn="base">
        <a:spcBef>
          <a:spcPct val="0"/>
        </a:spcBef>
        <a:spcAft>
          <a:spcPct val="0"/>
        </a:spcAft>
        <a:defRPr sz="2400" b="1">
          <a:solidFill>
            <a:schemeClr val="hlink"/>
          </a:solidFill>
          <a:effectLst>
            <a:outerShdw blurRad="38100" dist="38100" dir="2700000" algn="tl">
              <a:srgbClr val="C0C0C0"/>
            </a:outerShdw>
          </a:effectLst>
          <a:latin typeface="Tahoma" pitchFamily="34" charset="0"/>
          <a:ea typeface="宋体" pitchFamily="2" charset="-122"/>
        </a:defRPr>
      </a:lvl7pPr>
      <a:lvl8pPr marL="1371600" algn="l" rtl="0" fontAlgn="base">
        <a:spcBef>
          <a:spcPct val="0"/>
        </a:spcBef>
        <a:spcAft>
          <a:spcPct val="0"/>
        </a:spcAft>
        <a:defRPr sz="2400" b="1">
          <a:solidFill>
            <a:schemeClr val="hlink"/>
          </a:solidFill>
          <a:effectLst>
            <a:outerShdw blurRad="38100" dist="38100" dir="2700000" algn="tl">
              <a:srgbClr val="C0C0C0"/>
            </a:outerShdw>
          </a:effectLst>
          <a:latin typeface="Tahoma" pitchFamily="34" charset="0"/>
          <a:ea typeface="宋体" pitchFamily="2" charset="-122"/>
        </a:defRPr>
      </a:lvl8pPr>
      <a:lvl9pPr marL="1828800" algn="l" rtl="0" fontAlgn="base">
        <a:spcBef>
          <a:spcPct val="0"/>
        </a:spcBef>
        <a:spcAft>
          <a:spcPct val="0"/>
        </a:spcAft>
        <a:defRPr sz="2400" b="1">
          <a:solidFill>
            <a:schemeClr val="hlink"/>
          </a:solidFill>
          <a:effectLst>
            <a:outerShdw blurRad="38100" dist="38100" dir="2700000" algn="tl">
              <a:srgbClr val="C0C0C0"/>
            </a:outerShdw>
          </a:effectLst>
          <a:latin typeface="Tahoma" pitchFamily="34" charset="0"/>
          <a:ea typeface="宋体" pitchFamily="2" charset="-122"/>
        </a:defRPr>
      </a:lvl9pPr>
    </p:titleStyle>
    <p:bodyStyle>
      <a:lvl1pPr marL="342900" indent="-342900" algn="l" rtl="0" eaLnBrk="0" fontAlgn="base" hangingPunct="0">
        <a:spcBef>
          <a:spcPct val="20000"/>
        </a:spcBef>
        <a:spcAft>
          <a:spcPct val="0"/>
        </a:spcAft>
        <a:buSzPct val="60000"/>
        <a:buFont typeface="Wingdings" pitchFamily="2" charset="2"/>
        <a:buChar char="n"/>
        <a:defRPr sz="1400" b="0">
          <a:solidFill>
            <a:schemeClr val="tx2">
              <a:lumMod val="75000"/>
            </a:schemeClr>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SzPct val="55000"/>
        <a:buFont typeface="Wingdings" pitchFamily="2" charset="2"/>
        <a:buChar char="n"/>
        <a:defRPr sz="1200" b="0">
          <a:solidFill>
            <a:schemeClr val="tx2">
              <a:lumMod val="75000"/>
            </a:schemeClr>
          </a:solidFill>
          <a:latin typeface="微软雅黑" pitchFamily="34" charset="-122"/>
          <a:ea typeface="微软雅黑" pitchFamily="34" charset="-122"/>
        </a:defRPr>
      </a:lvl2pPr>
      <a:lvl3pPr marL="1143000" indent="-228600" algn="l" rtl="0" eaLnBrk="0" fontAlgn="base" hangingPunct="0">
        <a:spcBef>
          <a:spcPct val="20000"/>
        </a:spcBef>
        <a:spcAft>
          <a:spcPct val="0"/>
        </a:spcAft>
        <a:buSzPct val="50000"/>
        <a:buFont typeface="Wingdings" pitchFamily="2" charset="2"/>
        <a:buChar char="n"/>
        <a:defRPr sz="1100" b="0">
          <a:solidFill>
            <a:schemeClr val="tx2">
              <a:lumMod val="75000"/>
            </a:schemeClr>
          </a:solidFill>
          <a:latin typeface="微软雅黑" pitchFamily="34" charset="-122"/>
          <a:ea typeface="微软雅黑" pitchFamily="34"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400" b="1">
          <a:solidFill>
            <a:srgbClr val="FF9900"/>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5051" y="1554419"/>
            <a:ext cx="5853897" cy="2857500"/>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5052" y="273967"/>
            <a:ext cx="5715000" cy="2857500"/>
          </a:xfrm>
          <a:prstGeom prst="rect">
            <a:avLst/>
          </a:prstGeom>
        </p:spPr>
      </p:pic>
      <p:sp>
        <p:nvSpPr>
          <p:cNvPr id="593922" name="Rectangle 2"/>
          <p:cNvSpPr>
            <a:spLocks noGrp="1" noChangeArrowheads="1"/>
          </p:cNvSpPr>
          <p:nvPr>
            <p:ph type="ctrTitle" idx="4294967295"/>
          </p:nvPr>
        </p:nvSpPr>
        <p:spPr>
          <a:xfrm>
            <a:off x="621665" y="1074761"/>
            <a:ext cx="7900670" cy="1436945"/>
          </a:xfrm>
        </p:spPr>
        <p:txBody>
          <a:bodyPr/>
          <a:lstStyle/>
          <a:p>
            <a:pPr algn="ctr" eaLnBrk="1" hangingPunct="1">
              <a:defRPr/>
            </a:pPr>
            <a:r>
              <a:rPr lang="zh-CN" altLang="en-US" sz="3200" b="1">
                <a:solidFill>
                  <a:schemeClr val="tx2">
                    <a:lumMod val="75000"/>
                  </a:schemeClr>
                </a:solidFill>
              </a:rPr>
              <a:t>铁合金</a:t>
            </a:r>
            <a:r>
              <a:rPr lang="zh-CN" altLang="en-US" sz="3200" b="1"/>
              <a:t>期货分析框架</a:t>
            </a:r>
            <a:endParaRPr lang="zh-CN" altLang="en-US" sz="3200" b="1" dirty="0">
              <a:solidFill>
                <a:schemeClr val="tx2">
                  <a:lumMod val="75000"/>
                </a:schemeClr>
              </a:solidFill>
            </a:endParaRPr>
          </a:p>
        </p:txBody>
      </p:sp>
      <p:sp>
        <p:nvSpPr>
          <p:cNvPr id="5123" name="Rectangle 3"/>
          <p:cNvSpPr>
            <a:spLocks noGrp="1" noChangeArrowheads="1"/>
          </p:cNvSpPr>
          <p:nvPr>
            <p:ph type="subTitle" idx="1"/>
          </p:nvPr>
        </p:nvSpPr>
        <p:spPr>
          <a:xfrm>
            <a:off x="1153236" y="3633100"/>
            <a:ext cx="6837528" cy="818812"/>
          </a:xfrm>
        </p:spPr>
        <p:txBody>
          <a:bodyPr/>
          <a:lstStyle/>
          <a:p>
            <a:pPr eaLnBrk="1" hangingPunct="1">
              <a:lnSpc>
                <a:spcPct val="90000"/>
              </a:lnSpc>
            </a:pPr>
            <a:r>
              <a:rPr lang="zh-CN" altLang="en-US" sz="900" b="1" dirty="0"/>
              <a:t>中原期货股份有限公司</a:t>
            </a:r>
            <a:endParaRPr lang="en-US" altLang="zh-CN" sz="900" b="1" dirty="0"/>
          </a:p>
          <a:p>
            <a:pPr eaLnBrk="1" hangingPunct="1">
              <a:lnSpc>
                <a:spcPct val="90000"/>
              </a:lnSpc>
            </a:pPr>
            <a:r>
              <a:rPr lang="en-US" altLang="zh-CN" sz="1000" b="1" dirty="0">
                <a:latin typeface="Agency FB" panose="020B0503020202020204" pitchFamily="34" charset="0"/>
              </a:rPr>
              <a:t>Central China Futures Co., Ltd.</a:t>
            </a:r>
          </a:p>
          <a:p>
            <a:pPr eaLnBrk="1" hangingPunct="1">
              <a:lnSpc>
                <a:spcPct val="90000"/>
              </a:lnSpc>
            </a:pPr>
            <a:r>
              <a:rPr lang="zh-CN" altLang="en-US" sz="900" dirty="0"/>
              <a:t>陈建威</a:t>
            </a:r>
          </a:p>
          <a:p>
            <a:pPr eaLnBrk="1" hangingPunct="1">
              <a:lnSpc>
                <a:spcPct val="90000"/>
              </a:lnSpc>
            </a:pPr>
            <a:r>
              <a:rPr lang="zh-CN" altLang="en-US" sz="800" dirty="0">
                <a:latin typeface="Agency FB" panose="020B0503020202020204" pitchFamily="34" charset="0"/>
              </a:rPr>
              <a:t>电子邮箱：</a:t>
            </a:r>
            <a:r>
              <a:rPr lang="en-US" altLang="zh-CN" sz="900" dirty="0">
                <a:latin typeface="Agency FB" panose="020B0503020202020204" pitchFamily="34" charset="0"/>
              </a:rPr>
              <a:t>cjw_qh@ccnew.com</a:t>
            </a:r>
          </a:p>
          <a:p>
            <a:pPr eaLnBrk="1" hangingPunct="1">
              <a:lnSpc>
                <a:spcPct val="90000"/>
              </a:lnSpc>
            </a:pPr>
            <a:r>
              <a:rPr lang="zh-CN" altLang="en-US" sz="800" dirty="0">
                <a:latin typeface="Agency FB" panose="020B0503020202020204" pitchFamily="34" charset="0"/>
              </a:rPr>
              <a:t>联系电话：</a:t>
            </a:r>
            <a:r>
              <a:rPr lang="en-US" altLang="zh-CN" sz="800" dirty="0">
                <a:latin typeface="Agency FB" panose="020B0503020202020204" pitchFamily="34" charset="0"/>
              </a:rPr>
              <a:t>0371-68599159</a:t>
            </a:r>
          </a:p>
        </p:txBody>
      </p:sp>
      <p:sp>
        <p:nvSpPr>
          <p:cNvPr id="4" name="矩形 3"/>
          <p:cNvSpPr/>
          <p:nvPr/>
        </p:nvSpPr>
        <p:spPr bwMode="auto">
          <a:xfrm>
            <a:off x="354843" y="747215"/>
            <a:ext cx="3957851" cy="327546"/>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1600" b="0" i="0" u="none" strike="noStrike" cap="none" normalizeH="0" baseline="0" dirty="0">
              <a:ln>
                <a:noFill/>
              </a:ln>
              <a:solidFill>
                <a:schemeClr val="tx2">
                  <a:lumMod val="75000"/>
                </a:schemeClr>
              </a:solidFill>
              <a:latin typeface="微软雅黑" pitchFamily="34" charset="-122"/>
              <a:ea typeface="微软雅黑" pitchFamily="34" charset="-122"/>
            </a:endParaRPr>
          </a:p>
        </p:txBody>
      </p:sp>
    </p:spTree>
  </p:cSld>
  <p:clrMapOvr>
    <a:masterClrMapping/>
  </p:clrMapOvr>
  <p:transition advTm="10823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65798E-3349-4111-BCEE-FE82FE8978B4}"/>
              </a:ext>
            </a:extLst>
          </p:cNvPr>
          <p:cNvSpPr>
            <a:spLocks noGrp="1"/>
          </p:cNvSpPr>
          <p:nvPr>
            <p:ph type="title"/>
          </p:nvPr>
        </p:nvSpPr>
        <p:spPr/>
        <p:txBody>
          <a:bodyPr/>
          <a:lstStyle/>
          <a:p>
            <a:r>
              <a:rPr lang="zh-CN" altLang="en-US" sz="1200" dirty="0"/>
              <a:t>二、分析篇</a:t>
            </a:r>
            <a:br>
              <a:rPr lang="en-US" altLang="zh-CN" sz="1200" dirty="0"/>
            </a:br>
            <a:r>
              <a:rPr lang="zh-CN" altLang="en-US" dirty="0"/>
              <a:t>分析基础：建立基础分析信息树</a:t>
            </a:r>
            <a:endParaRPr lang="zh-CN" altLang="en-US" sz="1200" dirty="0"/>
          </a:p>
        </p:txBody>
      </p:sp>
      <p:sp>
        <p:nvSpPr>
          <p:cNvPr id="3" name="内容占位符 2">
            <a:extLst>
              <a:ext uri="{FF2B5EF4-FFF2-40B4-BE49-F238E27FC236}">
                <a16:creationId xmlns:a16="http://schemas.microsoft.com/office/drawing/2014/main" id="{5C3AF991-A2DF-49C1-A098-82181120BF04}"/>
              </a:ext>
            </a:extLst>
          </p:cNvPr>
          <p:cNvSpPr>
            <a:spLocks noGrp="1"/>
          </p:cNvSpPr>
          <p:nvPr>
            <p:ph idx="1"/>
          </p:nvPr>
        </p:nvSpPr>
        <p:spPr>
          <a:xfrm>
            <a:off x="152400" y="849573"/>
            <a:ext cx="2570922" cy="3836727"/>
          </a:xfrm>
        </p:spPr>
        <p:txBody>
          <a:bodyPr/>
          <a:lstStyle/>
          <a:p>
            <a:r>
              <a:rPr lang="zh-CN" altLang="en-US" sz="1200" dirty="0"/>
              <a:t>分析的目的在于揭示价格变动动因和预测未来趋势</a:t>
            </a:r>
          </a:p>
          <a:p>
            <a:r>
              <a:rPr lang="zh-CN" altLang="en-US" sz="1200" dirty="0"/>
              <a:t>分析的对象是影响价格变动的各类因素</a:t>
            </a:r>
          </a:p>
          <a:p>
            <a:r>
              <a:rPr lang="zh-CN" altLang="en-US" sz="1200" dirty="0"/>
              <a:t>尽可能广泛搜集信息，分层管理和分析</a:t>
            </a:r>
          </a:p>
          <a:p>
            <a:pPr lvl="1"/>
            <a:r>
              <a:rPr lang="zh-CN" altLang="en-US" sz="1000" dirty="0"/>
              <a:t>长期因素（宏观经济信息）</a:t>
            </a:r>
          </a:p>
          <a:p>
            <a:pPr lvl="1"/>
            <a:r>
              <a:rPr lang="zh-CN" altLang="en-US" sz="1000" dirty="0"/>
              <a:t>中期因素（供需关系信息）</a:t>
            </a:r>
          </a:p>
          <a:p>
            <a:pPr lvl="1"/>
            <a:r>
              <a:rPr lang="zh-CN" altLang="en-US" sz="1000" dirty="0"/>
              <a:t>短期因素（市场交易数据与信息）</a:t>
            </a:r>
          </a:p>
          <a:p>
            <a:r>
              <a:rPr lang="zh-CN" altLang="en-US" sz="1200" dirty="0"/>
              <a:t>建立因素分析信息树</a:t>
            </a:r>
          </a:p>
          <a:p>
            <a:r>
              <a:rPr lang="zh-CN" altLang="en-US" sz="1200" dirty="0"/>
              <a:t>按照信息树构建基本分析数据库</a:t>
            </a:r>
            <a:endParaRPr lang="en-US" altLang="zh-CN" sz="1200" dirty="0"/>
          </a:p>
          <a:p>
            <a:pPr lvl="1"/>
            <a:r>
              <a:rPr lang="zh-CN" altLang="en-US" sz="1000" dirty="0"/>
              <a:t>搜集数据和信息</a:t>
            </a:r>
            <a:endParaRPr lang="en-US" altLang="zh-CN" sz="1000" dirty="0"/>
          </a:p>
          <a:p>
            <a:pPr lvl="1"/>
            <a:r>
              <a:rPr lang="zh-CN" altLang="en-US" sz="1000" dirty="0"/>
              <a:t>量化评估数据变量对价格的影响程度</a:t>
            </a:r>
            <a:endParaRPr lang="en-US" altLang="zh-CN" sz="1000" dirty="0"/>
          </a:p>
          <a:p>
            <a:pPr lvl="1"/>
            <a:r>
              <a:rPr lang="zh-CN" altLang="en-US" sz="1000" dirty="0"/>
              <a:t>定期更新数据和信息</a:t>
            </a:r>
            <a:endParaRPr lang="en-US" altLang="zh-CN" sz="1000" dirty="0"/>
          </a:p>
          <a:p>
            <a:pPr lvl="1"/>
            <a:r>
              <a:rPr lang="zh-CN" altLang="en-US" sz="1000" dirty="0"/>
              <a:t>动态评估</a:t>
            </a:r>
            <a:endParaRPr lang="zh-CN" altLang="en-US" dirty="0"/>
          </a:p>
        </p:txBody>
      </p:sp>
      <p:sp>
        <p:nvSpPr>
          <p:cNvPr id="4" name="灯片编号占位符 3">
            <a:extLst>
              <a:ext uri="{FF2B5EF4-FFF2-40B4-BE49-F238E27FC236}">
                <a16:creationId xmlns:a16="http://schemas.microsoft.com/office/drawing/2014/main" id="{95D677ED-1953-450A-A0E9-0D9494C9F18B}"/>
              </a:ext>
            </a:extLst>
          </p:cNvPr>
          <p:cNvSpPr>
            <a:spLocks noGrp="1"/>
          </p:cNvSpPr>
          <p:nvPr>
            <p:ph type="sldNum" sz="quarter" idx="11"/>
          </p:nvPr>
        </p:nvSpPr>
        <p:spPr/>
        <p:txBody>
          <a:bodyPr/>
          <a:lstStyle/>
          <a:p>
            <a:pPr>
              <a:defRPr/>
            </a:pPr>
            <a:fld id="{7EDF5FF5-0BFA-4C40-9CBD-B49527C5F6A5}" type="slidenum">
              <a:rPr lang="zh-CN" altLang="en-US" smtClean="0"/>
              <a:pPr>
                <a:defRPr/>
              </a:pPr>
              <a:t>10</a:t>
            </a:fld>
            <a:endParaRPr lang="en-US" altLang="zh-CN"/>
          </a:p>
        </p:txBody>
      </p:sp>
      <p:sp>
        <p:nvSpPr>
          <p:cNvPr id="5" name="矩形 4">
            <a:extLst>
              <a:ext uri="{FF2B5EF4-FFF2-40B4-BE49-F238E27FC236}">
                <a16:creationId xmlns:a16="http://schemas.microsoft.com/office/drawing/2014/main" id="{6D3A81DA-767B-4281-B789-17AD2FAAC6C4}"/>
              </a:ext>
            </a:extLst>
          </p:cNvPr>
          <p:cNvSpPr/>
          <p:nvPr/>
        </p:nvSpPr>
        <p:spPr bwMode="auto">
          <a:xfrm>
            <a:off x="5347503" y="960696"/>
            <a:ext cx="1412111" cy="254643"/>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200" b="0">
                <a:solidFill>
                  <a:schemeClr val="tx2">
                    <a:lumMod val="75000"/>
                  </a:schemeClr>
                </a:solidFill>
                <a:latin typeface="微软雅黑" pitchFamily="34" charset="-122"/>
                <a:ea typeface="微软雅黑" pitchFamily="34" charset="-122"/>
              </a:rPr>
              <a:t>影响价格变动因素</a:t>
            </a:r>
            <a:endPar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6" name="矩形 5">
            <a:extLst>
              <a:ext uri="{FF2B5EF4-FFF2-40B4-BE49-F238E27FC236}">
                <a16:creationId xmlns:a16="http://schemas.microsoft.com/office/drawing/2014/main" id="{75275803-06C2-45DC-B8C1-D839FFDBBEA7}"/>
              </a:ext>
            </a:extLst>
          </p:cNvPr>
          <p:cNvSpPr/>
          <p:nvPr/>
        </p:nvSpPr>
        <p:spPr bwMode="auto">
          <a:xfrm>
            <a:off x="3358588" y="1489276"/>
            <a:ext cx="1412111" cy="254643"/>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长期因素</a:t>
            </a:r>
          </a:p>
        </p:txBody>
      </p:sp>
      <p:sp>
        <p:nvSpPr>
          <p:cNvPr id="7" name="矩形 6">
            <a:extLst>
              <a:ext uri="{FF2B5EF4-FFF2-40B4-BE49-F238E27FC236}">
                <a16:creationId xmlns:a16="http://schemas.microsoft.com/office/drawing/2014/main" id="{25614AA0-2609-4F42-852C-15726CF61FF7}"/>
              </a:ext>
            </a:extLst>
          </p:cNvPr>
          <p:cNvSpPr/>
          <p:nvPr/>
        </p:nvSpPr>
        <p:spPr bwMode="auto">
          <a:xfrm>
            <a:off x="5347504" y="1489276"/>
            <a:ext cx="1412111" cy="254643"/>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中期因素</a:t>
            </a:r>
          </a:p>
        </p:txBody>
      </p:sp>
      <p:sp>
        <p:nvSpPr>
          <p:cNvPr id="8" name="矩形 7">
            <a:extLst>
              <a:ext uri="{FF2B5EF4-FFF2-40B4-BE49-F238E27FC236}">
                <a16:creationId xmlns:a16="http://schemas.microsoft.com/office/drawing/2014/main" id="{3689C829-21C0-413A-9658-C3EF8583C025}"/>
              </a:ext>
            </a:extLst>
          </p:cNvPr>
          <p:cNvSpPr/>
          <p:nvPr/>
        </p:nvSpPr>
        <p:spPr bwMode="auto">
          <a:xfrm>
            <a:off x="7355713" y="1489276"/>
            <a:ext cx="1412111" cy="254643"/>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短期因素</a:t>
            </a:r>
          </a:p>
        </p:txBody>
      </p:sp>
      <p:sp>
        <p:nvSpPr>
          <p:cNvPr id="9" name="矩形 8">
            <a:extLst>
              <a:ext uri="{FF2B5EF4-FFF2-40B4-BE49-F238E27FC236}">
                <a16:creationId xmlns:a16="http://schemas.microsoft.com/office/drawing/2014/main" id="{87700D61-4635-42D6-86B9-1B905E463F2F}"/>
              </a:ext>
            </a:extLst>
          </p:cNvPr>
          <p:cNvSpPr/>
          <p:nvPr/>
        </p:nvSpPr>
        <p:spPr bwMode="auto">
          <a:xfrm>
            <a:off x="3078867"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zh-CN" sz="1200" b="0" i="0" u="none" strike="noStrike" cap="none" normalizeH="0" baseline="0">
                <a:ln>
                  <a:noFill/>
                </a:ln>
                <a:solidFill>
                  <a:schemeClr val="tx2">
                    <a:lumMod val="75000"/>
                  </a:schemeClr>
                </a:solidFill>
                <a:latin typeface="微软雅黑" pitchFamily="34" charset="-122"/>
                <a:ea typeface="微软雅黑" pitchFamily="34" charset="-122"/>
              </a:rPr>
              <a:t>GDP</a:t>
            </a:r>
            <a:endPar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10" name="矩形 9">
            <a:extLst>
              <a:ext uri="{FF2B5EF4-FFF2-40B4-BE49-F238E27FC236}">
                <a16:creationId xmlns:a16="http://schemas.microsoft.com/office/drawing/2014/main" id="{E3C3FC52-3B84-4203-A9AE-E773E831D6A2}"/>
              </a:ext>
            </a:extLst>
          </p:cNvPr>
          <p:cNvSpPr/>
          <p:nvPr/>
        </p:nvSpPr>
        <p:spPr bwMode="auto">
          <a:xfrm>
            <a:off x="3601657"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zh-CN" sz="1200" b="0" i="0" u="none" strike="noStrike" cap="none" normalizeH="0" baseline="0">
                <a:ln>
                  <a:noFill/>
                </a:ln>
                <a:solidFill>
                  <a:schemeClr val="tx2">
                    <a:lumMod val="75000"/>
                  </a:schemeClr>
                </a:solidFill>
                <a:latin typeface="微软雅黑" pitchFamily="34" charset="-122"/>
                <a:ea typeface="微软雅黑" pitchFamily="34" charset="-122"/>
              </a:rPr>
              <a:t>PPI</a:t>
            </a: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和</a:t>
            </a:r>
            <a:r>
              <a:rPr kumimoji="0" lang="en-US" altLang="zh-CN" sz="1200" b="0" i="0" u="none" strike="noStrike" cap="none" normalizeH="0" baseline="0">
                <a:ln>
                  <a:noFill/>
                </a:ln>
                <a:solidFill>
                  <a:schemeClr val="tx2">
                    <a:lumMod val="75000"/>
                  </a:schemeClr>
                </a:solidFill>
                <a:latin typeface="微软雅黑" pitchFamily="34" charset="-122"/>
                <a:ea typeface="微软雅黑" pitchFamily="34" charset="-122"/>
              </a:rPr>
              <a:t>CPI</a:t>
            </a:r>
            <a:endPar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11" name="矩形 10">
            <a:extLst>
              <a:ext uri="{FF2B5EF4-FFF2-40B4-BE49-F238E27FC236}">
                <a16:creationId xmlns:a16="http://schemas.microsoft.com/office/drawing/2014/main" id="{EA4E2BE2-20EF-4A5C-9A3C-355C75251D36}"/>
              </a:ext>
            </a:extLst>
          </p:cNvPr>
          <p:cNvSpPr/>
          <p:nvPr/>
        </p:nvSpPr>
        <p:spPr bwMode="auto">
          <a:xfrm>
            <a:off x="4157241"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行业政策</a:t>
            </a:r>
          </a:p>
        </p:txBody>
      </p:sp>
      <p:sp>
        <p:nvSpPr>
          <p:cNvPr id="12" name="矩形 11">
            <a:extLst>
              <a:ext uri="{FF2B5EF4-FFF2-40B4-BE49-F238E27FC236}">
                <a16:creationId xmlns:a16="http://schemas.microsoft.com/office/drawing/2014/main" id="{D27A4D45-DEC4-418C-8C59-69BB583006C7}"/>
              </a:ext>
            </a:extLst>
          </p:cNvPr>
          <p:cNvSpPr/>
          <p:nvPr/>
        </p:nvSpPr>
        <p:spPr bwMode="auto">
          <a:xfrm>
            <a:off x="4678103"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生产技术进步</a:t>
            </a:r>
          </a:p>
        </p:txBody>
      </p:sp>
      <p:sp>
        <p:nvSpPr>
          <p:cNvPr id="13" name="矩形 12">
            <a:extLst>
              <a:ext uri="{FF2B5EF4-FFF2-40B4-BE49-F238E27FC236}">
                <a16:creationId xmlns:a16="http://schemas.microsoft.com/office/drawing/2014/main" id="{3622B522-183D-4362-BE98-9011726E79FF}"/>
              </a:ext>
            </a:extLst>
          </p:cNvPr>
          <p:cNvSpPr/>
          <p:nvPr/>
        </p:nvSpPr>
        <p:spPr bwMode="auto">
          <a:xfrm>
            <a:off x="4303854" y="3375949"/>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期初库存</a:t>
            </a:r>
          </a:p>
        </p:txBody>
      </p:sp>
      <p:sp>
        <p:nvSpPr>
          <p:cNvPr id="14" name="矩形 13">
            <a:extLst>
              <a:ext uri="{FF2B5EF4-FFF2-40B4-BE49-F238E27FC236}">
                <a16:creationId xmlns:a16="http://schemas.microsoft.com/office/drawing/2014/main" id="{87E5A08F-34C4-4687-B603-17355DD907A0}"/>
              </a:ext>
            </a:extLst>
          </p:cNvPr>
          <p:cNvSpPr/>
          <p:nvPr/>
        </p:nvSpPr>
        <p:spPr bwMode="auto">
          <a:xfrm>
            <a:off x="4869084" y="3375949"/>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当期产量</a:t>
            </a:r>
          </a:p>
        </p:txBody>
      </p:sp>
      <p:sp>
        <p:nvSpPr>
          <p:cNvPr id="15" name="矩形 14">
            <a:extLst>
              <a:ext uri="{FF2B5EF4-FFF2-40B4-BE49-F238E27FC236}">
                <a16:creationId xmlns:a16="http://schemas.microsoft.com/office/drawing/2014/main" id="{A569273C-E972-4038-A824-0EA91A8B95B3}"/>
              </a:ext>
            </a:extLst>
          </p:cNvPr>
          <p:cNvSpPr/>
          <p:nvPr/>
        </p:nvSpPr>
        <p:spPr bwMode="auto">
          <a:xfrm>
            <a:off x="5480614" y="3375949"/>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进口量</a:t>
            </a:r>
          </a:p>
        </p:txBody>
      </p:sp>
      <p:sp>
        <p:nvSpPr>
          <p:cNvPr id="16" name="矩形 15">
            <a:extLst>
              <a:ext uri="{FF2B5EF4-FFF2-40B4-BE49-F238E27FC236}">
                <a16:creationId xmlns:a16="http://schemas.microsoft.com/office/drawing/2014/main" id="{F57F1089-2CFD-44F9-900A-77CECE7DDD86}"/>
              </a:ext>
            </a:extLst>
          </p:cNvPr>
          <p:cNvSpPr/>
          <p:nvPr/>
        </p:nvSpPr>
        <p:spPr bwMode="auto">
          <a:xfrm>
            <a:off x="6096001" y="3375949"/>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出口量</a:t>
            </a:r>
          </a:p>
        </p:txBody>
      </p:sp>
      <p:sp>
        <p:nvSpPr>
          <p:cNvPr id="17" name="矩形 16">
            <a:extLst>
              <a:ext uri="{FF2B5EF4-FFF2-40B4-BE49-F238E27FC236}">
                <a16:creationId xmlns:a16="http://schemas.microsoft.com/office/drawing/2014/main" id="{B1762118-0CC1-4126-AF41-7736391BABFE}"/>
              </a:ext>
            </a:extLst>
          </p:cNvPr>
          <p:cNvSpPr/>
          <p:nvPr/>
        </p:nvSpPr>
        <p:spPr bwMode="auto">
          <a:xfrm>
            <a:off x="6707530" y="3375949"/>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当期消费</a:t>
            </a:r>
          </a:p>
        </p:txBody>
      </p:sp>
      <p:sp>
        <p:nvSpPr>
          <p:cNvPr id="18" name="矩形 17">
            <a:extLst>
              <a:ext uri="{FF2B5EF4-FFF2-40B4-BE49-F238E27FC236}">
                <a16:creationId xmlns:a16="http://schemas.microsoft.com/office/drawing/2014/main" id="{73259E7A-D30F-488E-9917-FED84E0D7466}"/>
              </a:ext>
            </a:extLst>
          </p:cNvPr>
          <p:cNvSpPr/>
          <p:nvPr/>
        </p:nvSpPr>
        <p:spPr bwMode="auto">
          <a:xfrm>
            <a:off x="7322917" y="3375949"/>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期末库存</a:t>
            </a:r>
          </a:p>
        </p:txBody>
      </p:sp>
      <p:sp>
        <p:nvSpPr>
          <p:cNvPr id="19" name="矩形 18">
            <a:extLst>
              <a:ext uri="{FF2B5EF4-FFF2-40B4-BE49-F238E27FC236}">
                <a16:creationId xmlns:a16="http://schemas.microsoft.com/office/drawing/2014/main" id="{B3A6316C-BD10-4D87-B799-DE0E403EEF89}"/>
              </a:ext>
            </a:extLst>
          </p:cNvPr>
          <p:cNvSpPr/>
          <p:nvPr/>
        </p:nvSpPr>
        <p:spPr bwMode="auto">
          <a:xfrm>
            <a:off x="7346067"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成交和持仓量</a:t>
            </a:r>
          </a:p>
        </p:txBody>
      </p:sp>
      <p:sp>
        <p:nvSpPr>
          <p:cNvPr id="20" name="矩形 19">
            <a:extLst>
              <a:ext uri="{FF2B5EF4-FFF2-40B4-BE49-F238E27FC236}">
                <a16:creationId xmlns:a16="http://schemas.microsoft.com/office/drawing/2014/main" id="{AFF395BB-657B-44FC-848A-F05123E789A9}"/>
              </a:ext>
            </a:extLst>
          </p:cNvPr>
          <p:cNvSpPr/>
          <p:nvPr/>
        </p:nvSpPr>
        <p:spPr bwMode="auto">
          <a:xfrm>
            <a:off x="7876573"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价格和价差</a:t>
            </a:r>
          </a:p>
        </p:txBody>
      </p:sp>
      <p:sp>
        <p:nvSpPr>
          <p:cNvPr id="21" name="矩形 20">
            <a:extLst>
              <a:ext uri="{FF2B5EF4-FFF2-40B4-BE49-F238E27FC236}">
                <a16:creationId xmlns:a16="http://schemas.microsoft.com/office/drawing/2014/main" id="{96EF63E8-3D87-403F-9207-44A36909D7BB}"/>
              </a:ext>
            </a:extLst>
          </p:cNvPr>
          <p:cNvSpPr/>
          <p:nvPr/>
        </p:nvSpPr>
        <p:spPr bwMode="auto">
          <a:xfrm>
            <a:off x="8397434" y="2087301"/>
            <a:ext cx="370390" cy="995422"/>
          </a:xfrm>
          <a:prstGeom prst="rect">
            <a:avLst/>
          </a:prstGeom>
          <a:noFill/>
          <a:ln w="38100" cap="flat" cmpd="sng" algn="ctr">
            <a:solidFill>
              <a:schemeClr val="tx2">
                <a:lumMod val="75000"/>
              </a:schemeClr>
            </a:solidFill>
            <a:prstDash val="solid"/>
            <a:round/>
            <a:headEnd type="none" w="med" len="med"/>
            <a:tailEnd type="none" w="med" len="med"/>
          </a:ln>
          <a:effectLst/>
        </p:spPr>
        <p:txBody>
          <a:bodyPr vert="eaVert"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tx2">
                    <a:lumMod val="75000"/>
                  </a:schemeClr>
                </a:solidFill>
                <a:latin typeface="微软雅黑" pitchFamily="34" charset="-122"/>
                <a:ea typeface="微软雅黑" pitchFamily="34" charset="-122"/>
              </a:rPr>
              <a:t>行业新闻</a:t>
            </a:r>
          </a:p>
        </p:txBody>
      </p:sp>
      <p:cxnSp>
        <p:nvCxnSpPr>
          <p:cNvPr id="22" name="直接连接符 21">
            <a:extLst>
              <a:ext uri="{FF2B5EF4-FFF2-40B4-BE49-F238E27FC236}">
                <a16:creationId xmlns:a16="http://schemas.microsoft.com/office/drawing/2014/main" id="{53E7BF0D-61F0-47CA-8A7B-1F315E32FAEA}"/>
              </a:ext>
            </a:extLst>
          </p:cNvPr>
          <p:cNvCxnSpPr>
            <a:stCxn id="6" idx="0"/>
            <a:endCxn id="8" idx="0"/>
          </p:cNvCxnSpPr>
          <p:nvPr/>
        </p:nvCxnSpPr>
        <p:spPr bwMode="auto">
          <a:xfrm>
            <a:off x="4064644" y="1489276"/>
            <a:ext cx="3997125" cy="0"/>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3" name="直接连接符 22">
            <a:extLst>
              <a:ext uri="{FF2B5EF4-FFF2-40B4-BE49-F238E27FC236}">
                <a16:creationId xmlns:a16="http://schemas.microsoft.com/office/drawing/2014/main" id="{7243DB13-5B1A-43E3-93D7-6A39B548610B}"/>
              </a:ext>
            </a:extLst>
          </p:cNvPr>
          <p:cNvCxnSpPr>
            <a:stCxn id="5" idx="2"/>
            <a:endCxn id="7" idx="0"/>
          </p:cNvCxnSpPr>
          <p:nvPr/>
        </p:nvCxnSpPr>
        <p:spPr bwMode="auto">
          <a:xfrm>
            <a:off x="6053559" y="1215339"/>
            <a:ext cx="1" cy="273937"/>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4" name="直接连接符 23">
            <a:extLst>
              <a:ext uri="{FF2B5EF4-FFF2-40B4-BE49-F238E27FC236}">
                <a16:creationId xmlns:a16="http://schemas.microsoft.com/office/drawing/2014/main" id="{2F9F949A-0C4D-4E39-B9EC-FF5C00804BCF}"/>
              </a:ext>
            </a:extLst>
          </p:cNvPr>
          <p:cNvCxnSpPr>
            <a:stCxn id="9" idx="0"/>
            <a:endCxn id="12" idx="0"/>
          </p:cNvCxnSpPr>
          <p:nvPr/>
        </p:nvCxnSpPr>
        <p:spPr bwMode="auto">
          <a:xfrm>
            <a:off x="3264062" y="2087301"/>
            <a:ext cx="1599236" cy="0"/>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5" name="直接连接符 24">
            <a:extLst>
              <a:ext uri="{FF2B5EF4-FFF2-40B4-BE49-F238E27FC236}">
                <a16:creationId xmlns:a16="http://schemas.microsoft.com/office/drawing/2014/main" id="{795320AD-FDF7-4ACF-9103-E93295F92ED9}"/>
              </a:ext>
            </a:extLst>
          </p:cNvPr>
          <p:cNvCxnSpPr>
            <a:stCxn id="6" idx="2"/>
          </p:cNvCxnSpPr>
          <p:nvPr/>
        </p:nvCxnSpPr>
        <p:spPr bwMode="auto">
          <a:xfrm flipH="1">
            <a:off x="4063680" y="1743919"/>
            <a:ext cx="964" cy="343382"/>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6" name="直接连接符 25">
            <a:extLst>
              <a:ext uri="{FF2B5EF4-FFF2-40B4-BE49-F238E27FC236}">
                <a16:creationId xmlns:a16="http://schemas.microsoft.com/office/drawing/2014/main" id="{123D25C0-968E-4636-A5A4-D355294866DB}"/>
              </a:ext>
            </a:extLst>
          </p:cNvPr>
          <p:cNvCxnSpPr>
            <a:stCxn id="19" idx="0"/>
            <a:endCxn id="21" idx="0"/>
          </p:cNvCxnSpPr>
          <p:nvPr/>
        </p:nvCxnSpPr>
        <p:spPr bwMode="auto">
          <a:xfrm>
            <a:off x="7531262" y="2087301"/>
            <a:ext cx="1051367" cy="0"/>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7" name="直接连接符 26">
            <a:extLst>
              <a:ext uri="{FF2B5EF4-FFF2-40B4-BE49-F238E27FC236}">
                <a16:creationId xmlns:a16="http://schemas.microsoft.com/office/drawing/2014/main" id="{34D96C4C-3F85-4A19-BB95-72E3FD715CD5}"/>
              </a:ext>
            </a:extLst>
          </p:cNvPr>
          <p:cNvCxnSpPr>
            <a:stCxn id="8" idx="2"/>
            <a:endCxn id="20" idx="0"/>
          </p:cNvCxnSpPr>
          <p:nvPr/>
        </p:nvCxnSpPr>
        <p:spPr bwMode="auto">
          <a:xfrm flipH="1">
            <a:off x="8061768" y="1743919"/>
            <a:ext cx="1" cy="343382"/>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8" name="直接连接符 27">
            <a:extLst>
              <a:ext uri="{FF2B5EF4-FFF2-40B4-BE49-F238E27FC236}">
                <a16:creationId xmlns:a16="http://schemas.microsoft.com/office/drawing/2014/main" id="{93EC6CB6-E8D0-4BB2-8B0A-DB99F07D4639}"/>
              </a:ext>
            </a:extLst>
          </p:cNvPr>
          <p:cNvCxnSpPr>
            <a:stCxn id="13" idx="0"/>
            <a:endCxn id="18" idx="0"/>
          </p:cNvCxnSpPr>
          <p:nvPr/>
        </p:nvCxnSpPr>
        <p:spPr bwMode="auto">
          <a:xfrm>
            <a:off x="4489049" y="3375949"/>
            <a:ext cx="3019063" cy="0"/>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29" name="直接连接符 28">
            <a:extLst>
              <a:ext uri="{FF2B5EF4-FFF2-40B4-BE49-F238E27FC236}">
                <a16:creationId xmlns:a16="http://schemas.microsoft.com/office/drawing/2014/main" id="{55E8AE53-AE42-4FDB-97FF-CF10D2D78DF7}"/>
              </a:ext>
            </a:extLst>
          </p:cNvPr>
          <p:cNvCxnSpPr>
            <a:stCxn id="7" idx="2"/>
          </p:cNvCxnSpPr>
          <p:nvPr/>
        </p:nvCxnSpPr>
        <p:spPr bwMode="auto">
          <a:xfrm flipH="1">
            <a:off x="6053558" y="1743919"/>
            <a:ext cx="2" cy="1632030"/>
          </a:xfrm>
          <a:prstGeom prst="line">
            <a:avLst/>
          </a:prstGeom>
          <a:noFill/>
          <a:ln w="38100" cap="flat" cmpd="sng" algn="ctr">
            <a:solidFill>
              <a:schemeClr val="tx2">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65260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DC631B-B607-4928-8AE1-9162FD80FBC3}"/>
              </a:ext>
            </a:extLst>
          </p:cNvPr>
          <p:cNvSpPr>
            <a:spLocks noGrp="1"/>
          </p:cNvSpPr>
          <p:nvPr>
            <p:ph type="title"/>
          </p:nvPr>
        </p:nvSpPr>
        <p:spPr/>
        <p:txBody>
          <a:bodyPr/>
          <a:lstStyle/>
          <a:p>
            <a:r>
              <a:rPr lang="zh-CN" altLang="en-US" sz="1200" dirty="0"/>
              <a:t>二、分析篇</a:t>
            </a:r>
            <a:br>
              <a:rPr lang="en-US" altLang="zh-CN" sz="1600" dirty="0"/>
            </a:br>
            <a:r>
              <a:rPr lang="zh-CN" altLang="en-US" sz="1600" dirty="0"/>
              <a:t>长期因素：宏观经济决定长周期价格运行态势</a:t>
            </a:r>
            <a:endParaRPr lang="zh-CN" altLang="en-US" dirty="0"/>
          </a:p>
        </p:txBody>
      </p:sp>
      <p:sp>
        <p:nvSpPr>
          <p:cNvPr id="3" name="内容占位符 2">
            <a:extLst>
              <a:ext uri="{FF2B5EF4-FFF2-40B4-BE49-F238E27FC236}">
                <a16:creationId xmlns:a16="http://schemas.microsoft.com/office/drawing/2014/main" id="{9093AE79-9DEA-4406-A484-14AF93BEC150}"/>
              </a:ext>
            </a:extLst>
          </p:cNvPr>
          <p:cNvSpPr>
            <a:spLocks noGrp="1"/>
          </p:cNvSpPr>
          <p:nvPr>
            <p:ph idx="1"/>
          </p:nvPr>
        </p:nvSpPr>
        <p:spPr>
          <a:xfrm>
            <a:off x="152400" y="3876261"/>
            <a:ext cx="8839200" cy="810039"/>
          </a:xfrm>
        </p:spPr>
        <p:txBody>
          <a:bodyPr/>
          <a:lstStyle/>
          <a:p>
            <a:r>
              <a:rPr lang="zh-CN" altLang="en-US" sz="1200" dirty="0"/>
              <a:t>国家统计局</a:t>
            </a:r>
            <a:r>
              <a:rPr lang="en-US" altLang="zh-CN" sz="1200" dirty="0"/>
              <a:t>2021</a:t>
            </a:r>
            <a:r>
              <a:rPr lang="zh-CN" altLang="en-US" sz="1200" dirty="0"/>
              <a:t>年一季度宏观经济数据</a:t>
            </a:r>
            <a:endParaRPr lang="en-US" altLang="zh-CN" sz="1200" dirty="0"/>
          </a:p>
          <a:p>
            <a:pPr lvl="1"/>
            <a:r>
              <a:rPr lang="en-US" altLang="zh-CN" sz="1000" dirty="0"/>
              <a:t>GDP</a:t>
            </a:r>
            <a:r>
              <a:rPr lang="zh-CN" altLang="en-US" sz="1000" dirty="0"/>
              <a:t>：同比增长</a:t>
            </a:r>
            <a:r>
              <a:rPr lang="en-US" altLang="zh-CN" sz="1000" dirty="0"/>
              <a:t>18.3%</a:t>
            </a:r>
            <a:r>
              <a:rPr lang="zh-CN" altLang="en-US" sz="1000" dirty="0"/>
              <a:t>，比</a:t>
            </a:r>
            <a:r>
              <a:rPr lang="en-US" altLang="zh-CN" sz="1000" dirty="0"/>
              <a:t>2020</a:t>
            </a:r>
            <a:r>
              <a:rPr lang="zh-CN" altLang="en-US" sz="1000" dirty="0"/>
              <a:t>年四季度环比增长</a:t>
            </a:r>
            <a:r>
              <a:rPr lang="en-US" altLang="zh-CN" sz="1000" dirty="0"/>
              <a:t>0.6%</a:t>
            </a:r>
            <a:r>
              <a:rPr lang="zh-CN" altLang="en-US" sz="1000" dirty="0"/>
              <a:t>，比</a:t>
            </a:r>
            <a:r>
              <a:rPr lang="en-US" altLang="zh-CN" sz="1000" dirty="0"/>
              <a:t>2019</a:t>
            </a:r>
            <a:r>
              <a:rPr lang="zh-CN" altLang="en-US" sz="1000" dirty="0"/>
              <a:t>年一季度增长</a:t>
            </a:r>
            <a:r>
              <a:rPr lang="en-US" altLang="zh-CN" sz="1000" dirty="0"/>
              <a:t>10.3%</a:t>
            </a:r>
          </a:p>
          <a:p>
            <a:pPr lvl="1"/>
            <a:r>
              <a:rPr lang="en-US" altLang="zh-CN" sz="1000" dirty="0"/>
              <a:t>2021</a:t>
            </a:r>
            <a:r>
              <a:rPr lang="zh-CN" altLang="en-US" sz="1000" dirty="0"/>
              <a:t>年</a:t>
            </a:r>
            <a:r>
              <a:rPr lang="en-US" altLang="zh-CN" sz="1000" dirty="0"/>
              <a:t>3</a:t>
            </a:r>
            <a:r>
              <a:rPr lang="zh-CN" altLang="en-US" sz="1000" dirty="0"/>
              <a:t>月</a:t>
            </a:r>
            <a:r>
              <a:rPr lang="en-US" altLang="zh-CN" sz="1000" dirty="0"/>
              <a:t>CPI</a:t>
            </a:r>
            <a:r>
              <a:rPr lang="zh-CN" altLang="en-US" sz="1000" dirty="0"/>
              <a:t>同比上涨</a:t>
            </a:r>
            <a:r>
              <a:rPr lang="en-US" altLang="zh-CN" sz="1000" dirty="0"/>
              <a:t>0.4%</a:t>
            </a:r>
            <a:r>
              <a:rPr lang="zh-CN" altLang="en-US" sz="1000" dirty="0"/>
              <a:t>，比</a:t>
            </a:r>
            <a:r>
              <a:rPr lang="en-US" altLang="zh-CN" sz="1000" dirty="0"/>
              <a:t>2</a:t>
            </a:r>
            <a:r>
              <a:rPr lang="zh-CN" altLang="en-US" sz="1000" dirty="0"/>
              <a:t>月扩大</a:t>
            </a:r>
            <a:r>
              <a:rPr lang="en-US" altLang="zh-CN" sz="1000" dirty="0"/>
              <a:t>0.6</a:t>
            </a:r>
            <a:r>
              <a:rPr lang="zh-CN" altLang="en-US" sz="1000" dirty="0"/>
              <a:t>个百分点。</a:t>
            </a:r>
            <a:endParaRPr lang="en-US" altLang="zh-CN" sz="1000" dirty="0"/>
          </a:p>
          <a:p>
            <a:pPr lvl="1"/>
            <a:r>
              <a:rPr lang="en-US" altLang="zh-CN" sz="1000" dirty="0"/>
              <a:t>2021</a:t>
            </a:r>
            <a:r>
              <a:rPr lang="zh-CN" altLang="en-US" sz="1000" dirty="0"/>
              <a:t>年</a:t>
            </a:r>
            <a:r>
              <a:rPr lang="en-US" altLang="zh-CN" sz="1000" dirty="0"/>
              <a:t>3</a:t>
            </a:r>
            <a:r>
              <a:rPr lang="zh-CN" altLang="en-US" sz="1000" dirty="0"/>
              <a:t>月</a:t>
            </a:r>
            <a:r>
              <a:rPr lang="en-US" altLang="zh-CN" sz="1000" dirty="0"/>
              <a:t>PPI</a:t>
            </a:r>
            <a:r>
              <a:rPr lang="zh-CN" altLang="en-US" sz="1000" dirty="0"/>
              <a:t>同比上涨</a:t>
            </a:r>
            <a:r>
              <a:rPr lang="en-US" altLang="zh-CN" sz="1000" dirty="0"/>
              <a:t>4.4%</a:t>
            </a:r>
            <a:r>
              <a:rPr lang="zh-CN" altLang="en-US" sz="1000" dirty="0"/>
              <a:t>，比</a:t>
            </a:r>
            <a:r>
              <a:rPr lang="en-US" altLang="zh-CN" sz="1000" dirty="0"/>
              <a:t>2</a:t>
            </a:r>
            <a:r>
              <a:rPr lang="zh-CN" altLang="en-US" sz="1000" dirty="0"/>
              <a:t>月扩大</a:t>
            </a:r>
            <a:r>
              <a:rPr lang="en-US" altLang="zh-CN" sz="1000" dirty="0"/>
              <a:t>2.7</a:t>
            </a:r>
            <a:r>
              <a:rPr lang="zh-CN" altLang="en-US" sz="1000" dirty="0"/>
              <a:t>个百分点。其中工业生产者购进价格同比上涨额</a:t>
            </a:r>
            <a:r>
              <a:rPr lang="en-US" altLang="zh-CN" sz="1000" dirty="0"/>
              <a:t>5.2%</a:t>
            </a:r>
            <a:r>
              <a:rPr lang="zh-CN" altLang="en-US" sz="1000" dirty="0"/>
              <a:t>，比</a:t>
            </a:r>
            <a:r>
              <a:rPr lang="en-US" altLang="zh-CN" sz="1000" dirty="0"/>
              <a:t>2</a:t>
            </a:r>
            <a:r>
              <a:rPr lang="zh-CN" altLang="en-US" sz="1000" dirty="0"/>
              <a:t>月扩大了</a:t>
            </a:r>
            <a:r>
              <a:rPr lang="en-US" altLang="zh-CN" sz="1000" dirty="0"/>
              <a:t>2.8</a:t>
            </a:r>
            <a:r>
              <a:rPr lang="zh-CN" altLang="en-US" sz="1000" dirty="0"/>
              <a:t>个百分点。</a:t>
            </a:r>
          </a:p>
        </p:txBody>
      </p:sp>
      <p:sp>
        <p:nvSpPr>
          <p:cNvPr id="4" name="灯片编号占位符 3">
            <a:extLst>
              <a:ext uri="{FF2B5EF4-FFF2-40B4-BE49-F238E27FC236}">
                <a16:creationId xmlns:a16="http://schemas.microsoft.com/office/drawing/2014/main" id="{013B2EAE-34E5-4480-93DD-CED41957A3D2}"/>
              </a:ext>
            </a:extLst>
          </p:cNvPr>
          <p:cNvSpPr>
            <a:spLocks noGrp="1"/>
          </p:cNvSpPr>
          <p:nvPr>
            <p:ph type="sldNum" sz="quarter" idx="11"/>
          </p:nvPr>
        </p:nvSpPr>
        <p:spPr/>
        <p:txBody>
          <a:bodyPr/>
          <a:lstStyle/>
          <a:p>
            <a:pPr>
              <a:defRPr/>
            </a:pPr>
            <a:fld id="{7EDF5FF5-0BFA-4C40-9CBD-B49527C5F6A5}" type="slidenum">
              <a:rPr lang="zh-CN" altLang="en-US" smtClean="0"/>
              <a:pPr>
                <a:defRPr/>
              </a:pPr>
              <a:t>11</a:t>
            </a:fld>
            <a:endParaRPr lang="en-US" altLang="zh-CN"/>
          </a:p>
        </p:txBody>
      </p:sp>
      <p:grpSp>
        <p:nvGrpSpPr>
          <p:cNvPr id="5" name="组合 22">
            <a:extLst>
              <a:ext uri="{FF2B5EF4-FFF2-40B4-BE49-F238E27FC236}">
                <a16:creationId xmlns:a16="http://schemas.microsoft.com/office/drawing/2014/main" id="{2A734233-AA08-4166-A484-1EFB76EA447F}"/>
              </a:ext>
            </a:extLst>
          </p:cNvPr>
          <p:cNvGrpSpPr>
            <a:grpSpLocks/>
          </p:cNvGrpSpPr>
          <p:nvPr/>
        </p:nvGrpSpPr>
        <p:grpSpPr bwMode="auto">
          <a:xfrm>
            <a:off x="296863" y="849313"/>
            <a:ext cx="3087687" cy="2992437"/>
            <a:chOff x="3807725" y="1228725"/>
            <a:chExt cx="4940988" cy="4789488"/>
          </a:xfrm>
        </p:grpSpPr>
        <p:sp>
          <p:nvSpPr>
            <p:cNvPr id="6" name="椭圆 5">
              <a:extLst>
                <a:ext uri="{FF2B5EF4-FFF2-40B4-BE49-F238E27FC236}">
                  <a16:creationId xmlns:a16="http://schemas.microsoft.com/office/drawing/2014/main" id="{AA099CCA-A0AC-4E03-B725-17B7B91E6FB2}"/>
                </a:ext>
              </a:extLst>
            </p:cNvPr>
            <p:cNvSpPr/>
            <p:nvPr/>
          </p:nvSpPr>
          <p:spPr bwMode="auto">
            <a:xfrm>
              <a:off x="4519024" y="1828364"/>
              <a:ext cx="3520931" cy="3521608"/>
            </a:xfrm>
            <a:prstGeom prst="ellipse">
              <a:avLst/>
            </a:prstGeom>
            <a:solidFill>
              <a:schemeClr val="tx2">
                <a:lumMod val="75000"/>
              </a:schemeClr>
            </a:solidFill>
            <a:ln w="38100" cap="flat" cmpd="sng" algn="ctr">
              <a:solidFill>
                <a:schemeClr val="tx2">
                  <a:lumMod val="75000"/>
                </a:schemeClr>
              </a:solid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
          <p:nvSpPr>
            <p:cNvPr id="7" name="椭圆 6">
              <a:extLst>
                <a:ext uri="{FF2B5EF4-FFF2-40B4-BE49-F238E27FC236}">
                  <a16:creationId xmlns:a16="http://schemas.microsoft.com/office/drawing/2014/main" id="{CB6A3C83-0C90-4FB8-A945-7CA9FBE71727}"/>
                </a:ext>
              </a:extLst>
            </p:cNvPr>
            <p:cNvSpPr/>
            <p:nvPr/>
          </p:nvSpPr>
          <p:spPr bwMode="auto">
            <a:xfrm>
              <a:off x="5098225" y="2407676"/>
              <a:ext cx="2359988" cy="2362984"/>
            </a:xfrm>
            <a:prstGeom prst="ellipse">
              <a:avLst/>
            </a:prstGeom>
            <a:solidFill>
              <a:schemeClr val="bg1"/>
            </a:solidFill>
            <a:ln w="38100" cap="flat" cmpd="sng" algn="ctr">
              <a:solidFill>
                <a:schemeClr val="tx2">
                  <a:lumMod val="75000"/>
                </a:schemeClr>
              </a:solid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
          <p:nvSpPr>
            <p:cNvPr id="8" name="环形箭头 6">
              <a:extLst>
                <a:ext uri="{FF2B5EF4-FFF2-40B4-BE49-F238E27FC236}">
                  <a16:creationId xmlns:a16="http://schemas.microsoft.com/office/drawing/2014/main" id="{BED87DC4-4243-4307-9235-505C0E44EA92}"/>
                </a:ext>
              </a:extLst>
            </p:cNvPr>
            <p:cNvSpPr/>
            <p:nvPr/>
          </p:nvSpPr>
          <p:spPr bwMode="auto">
            <a:xfrm rot="16200000">
              <a:off x="4450081" y="1747410"/>
              <a:ext cx="3671517" cy="3670813"/>
            </a:xfrm>
            <a:prstGeom prst="circularArrow">
              <a:avLst>
                <a:gd name="adj1" fmla="val 10187"/>
                <a:gd name="adj2" fmla="val 1142319"/>
                <a:gd name="adj3" fmla="val 20400110"/>
                <a:gd name="adj4" fmla="val 10800000"/>
                <a:gd name="adj5" fmla="val 9253"/>
              </a:avLst>
            </a:prstGeom>
            <a:solidFill>
              <a:schemeClr val="tx2">
                <a:lumMod val="40000"/>
                <a:lumOff val="60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
          <p:nvSpPr>
            <p:cNvPr id="9" name="环形箭头 7">
              <a:extLst>
                <a:ext uri="{FF2B5EF4-FFF2-40B4-BE49-F238E27FC236}">
                  <a16:creationId xmlns:a16="http://schemas.microsoft.com/office/drawing/2014/main" id="{6FF7628B-D38E-493A-84A5-EA931916D9A6}"/>
                </a:ext>
              </a:extLst>
            </p:cNvPr>
            <p:cNvSpPr/>
            <p:nvPr/>
          </p:nvSpPr>
          <p:spPr bwMode="auto">
            <a:xfrm rot="5400000">
              <a:off x="4465323" y="1762655"/>
              <a:ext cx="3671517" cy="3670813"/>
            </a:xfrm>
            <a:prstGeom prst="circularArrow">
              <a:avLst>
                <a:gd name="adj1" fmla="val 10187"/>
                <a:gd name="adj2" fmla="val 1142319"/>
                <a:gd name="adj3" fmla="val 20400110"/>
                <a:gd name="adj4" fmla="val 10800000"/>
                <a:gd name="adj5" fmla="val 9253"/>
              </a:avLst>
            </a:prstGeom>
            <a:solidFill>
              <a:schemeClr val="tx2">
                <a:lumMod val="40000"/>
                <a:lumOff val="60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endParaRPr lang="zh-CN" altLang="en-US">
                <a:effectLst>
                  <a:outerShdw blurRad="38100" dist="38100" dir="2700000" algn="tl">
                    <a:srgbClr val="000000">
                      <a:alpha val="43137"/>
                    </a:srgbClr>
                  </a:outerShdw>
                </a:effectLst>
              </a:endParaRPr>
            </a:p>
          </p:txBody>
        </p:sp>
        <p:sp>
          <p:nvSpPr>
            <p:cNvPr id="10" name="矩形 9">
              <a:extLst>
                <a:ext uri="{FF2B5EF4-FFF2-40B4-BE49-F238E27FC236}">
                  <a16:creationId xmlns:a16="http://schemas.microsoft.com/office/drawing/2014/main" id="{41D2668D-84B5-4B8F-94FE-ACFB6A58EAC9}"/>
                </a:ext>
              </a:extLst>
            </p:cNvPr>
            <p:cNvSpPr>
              <a:spLocks noChangeArrowheads="1"/>
            </p:cNvSpPr>
            <p:nvPr/>
          </p:nvSpPr>
          <p:spPr bwMode="auto">
            <a:xfrm>
              <a:off x="5322888" y="267493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1200" b="0">
                  <a:solidFill>
                    <a:schemeClr val="tx1"/>
                  </a:solidFill>
                </a:rPr>
                <a:t>高涨</a:t>
              </a:r>
            </a:p>
          </p:txBody>
        </p:sp>
        <p:cxnSp>
          <p:nvCxnSpPr>
            <p:cNvPr id="11" name="直接连接符 10">
              <a:extLst>
                <a:ext uri="{FF2B5EF4-FFF2-40B4-BE49-F238E27FC236}">
                  <a16:creationId xmlns:a16="http://schemas.microsoft.com/office/drawing/2014/main" id="{1CF2FBFC-61B4-4DCF-BE8D-BFC579012367}"/>
                </a:ext>
              </a:extLst>
            </p:cNvPr>
            <p:cNvCxnSpPr>
              <a:stCxn id="7" idx="2"/>
              <a:endCxn id="7" idx="6"/>
            </p:cNvCxnSpPr>
            <p:nvPr/>
          </p:nvCxnSpPr>
          <p:spPr bwMode="auto">
            <a:xfrm>
              <a:off x="5098225" y="3589167"/>
              <a:ext cx="2359988" cy="0"/>
            </a:xfrm>
            <a:prstGeom prst="line">
              <a:avLst/>
            </a:prstGeom>
            <a:noFill/>
            <a:ln w="38100" cap="flat" cmpd="sng" algn="ctr">
              <a:solidFill>
                <a:schemeClr val="tx2">
                  <a:lumMod val="75000"/>
                </a:schemeClr>
              </a:solidFill>
              <a:prstDash val="solid"/>
              <a:round/>
              <a:headEnd type="none" w="med" len="med"/>
              <a:tailEnd type="none" w="med" len="med"/>
            </a:ln>
            <a:effectLst/>
          </p:spPr>
        </p:cxnSp>
        <p:cxnSp>
          <p:nvCxnSpPr>
            <p:cNvPr id="12" name="直接连接符 11">
              <a:extLst>
                <a:ext uri="{FF2B5EF4-FFF2-40B4-BE49-F238E27FC236}">
                  <a16:creationId xmlns:a16="http://schemas.microsoft.com/office/drawing/2014/main" id="{E6908D03-7755-4821-9727-1E42FA5A80A9}"/>
                </a:ext>
              </a:extLst>
            </p:cNvPr>
            <p:cNvCxnSpPr>
              <a:stCxn id="7" idx="0"/>
              <a:endCxn id="7" idx="4"/>
            </p:cNvCxnSpPr>
            <p:nvPr/>
          </p:nvCxnSpPr>
          <p:spPr bwMode="auto">
            <a:xfrm>
              <a:off x="6279489" y="2407676"/>
              <a:ext cx="0" cy="2362984"/>
            </a:xfrm>
            <a:prstGeom prst="line">
              <a:avLst/>
            </a:prstGeom>
            <a:noFill/>
            <a:ln w="38100" cap="flat" cmpd="sng" algn="ctr">
              <a:solidFill>
                <a:schemeClr val="tx2">
                  <a:lumMod val="75000"/>
                </a:schemeClr>
              </a:solidFill>
              <a:prstDash val="solid"/>
              <a:round/>
              <a:headEnd type="none" w="med" len="med"/>
              <a:tailEnd type="none" w="med" len="med"/>
            </a:ln>
            <a:effectLst/>
          </p:spPr>
        </p:cxnSp>
        <p:sp>
          <p:nvSpPr>
            <p:cNvPr id="13" name="矩形 12">
              <a:extLst>
                <a:ext uri="{FF2B5EF4-FFF2-40B4-BE49-F238E27FC236}">
                  <a16:creationId xmlns:a16="http://schemas.microsoft.com/office/drawing/2014/main" id="{3A3D0524-B347-47E1-8BED-7DB2E664294A}"/>
                </a:ext>
              </a:extLst>
            </p:cNvPr>
            <p:cNvSpPr>
              <a:spLocks noChangeArrowheads="1"/>
            </p:cNvSpPr>
            <p:nvPr/>
          </p:nvSpPr>
          <p:spPr bwMode="auto">
            <a:xfrm>
              <a:off x="6294438" y="267652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1200" b="0">
                  <a:solidFill>
                    <a:schemeClr val="tx1"/>
                  </a:solidFill>
                </a:rPr>
                <a:t>滞胀</a:t>
              </a:r>
            </a:p>
          </p:txBody>
        </p:sp>
        <p:sp>
          <p:nvSpPr>
            <p:cNvPr id="14" name="矩形 13">
              <a:extLst>
                <a:ext uri="{FF2B5EF4-FFF2-40B4-BE49-F238E27FC236}">
                  <a16:creationId xmlns:a16="http://schemas.microsoft.com/office/drawing/2014/main" id="{D4DE22A8-5BDE-49E9-9BE7-418912E063F0}"/>
                </a:ext>
              </a:extLst>
            </p:cNvPr>
            <p:cNvSpPr>
              <a:spLocks noChangeArrowheads="1"/>
            </p:cNvSpPr>
            <p:nvPr/>
          </p:nvSpPr>
          <p:spPr bwMode="auto">
            <a:xfrm>
              <a:off x="6281738" y="35941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1200" b="0">
                  <a:solidFill>
                    <a:schemeClr val="tx1"/>
                  </a:solidFill>
                </a:rPr>
                <a:t>衰退</a:t>
              </a:r>
            </a:p>
          </p:txBody>
        </p:sp>
        <p:sp>
          <p:nvSpPr>
            <p:cNvPr id="15" name="矩形 14">
              <a:extLst>
                <a:ext uri="{FF2B5EF4-FFF2-40B4-BE49-F238E27FC236}">
                  <a16:creationId xmlns:a16="http://schemas.microsoft.com/office/drawing/2014/main" id="{94BC1976-C34D-49F4-81EB-87CCC4CC3CEF}"/>
                </a:ext>
              </a:extLst>
            </p:cNvPr>
            <p:cNvSpPr>
              <a:spLocks noChangeArrowheads="1"/>
            </p:cNvSpPr>
            <p:nvPr/>
          </p:nvSpPr>
          <p:spPr bwMode="auto">
            <a:xfrm>
              <a:off x="5329238" y="35829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1200" b="0">
                  <a:solidFill>
                    <a:schemeClr val="tx1"/>
                  </a:solidFill>
                </a:rPr>
                <a:t>复苏</a:t>
              </a:r>
            </a:p>
          </p:txBody>
        </p:sp>
        <p:sp>
          <p:nvSpPr>
            <p:cNvPr id="16" name="下箭头 14">
              <a:extLst>
                <a:ext uri="{FF2B5EF4-FFF2-40B4-BE49-F238E27FC236}">
                  <a16:creationId xmlns:a16="http://schemas.microsoft.com/office/drawing/2014/main" id="{9BC8CD17-1FC5-4F52-932F-9432CD25BEC7}"/>
                </a:ext>
              </a:extLst>
            </p:cNvPr>
            <p:cNvSpPr/>
            <p:nvPr/>
          </p:nvSpPr>
          <p:spPr bwMode="auto">
            <a:xfrm>
              <a:off x="7996768" y="1762302"/>
              <a:ext cx="751945" cy="3577507"/>
            </a:xfrm>
            <a:prstGeom prst="downArrow">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通</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胀</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下</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降</a:t>
              </a:r>
            </a:p>
          </p:txBody>
        </p:sp>
        <p:sp>
          <p:nvSpPr>
            <p:cNvPr id="17" name="下箭头 15">
              <a:extLst>
                <a:ext uri="{FF2B5EF4-FFF2-40B4-BE49-F238E27FC236}">
                  <a16:creationId xmlns:a16="http://schemas.microsoft.com/office/drawing/2014/main" id="{B692870B-D84D-4234-AD79-B43B1202D7A3}"/>
                </a:ext>
              </a:extLst>
            </p:cNvPr>
            <p:cNvSpPr/>
            <p:nvPr/>
          </p:nvSpPr>
          <p:spPr bwMode="auto">
            <a:xfrm rot="16200000">
              <a:off x="6006337" y="-223022"/>
              <a:ext cx="670783" cy="3574277"/>
            </a:xfrm>
            <a:prstGeom prst="downArrow">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增</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长</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放</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缓</a:t>
              </a:r>
            </a:p>
          </p:txBody>
        </p:sp>
        <p:sp>
          <p:nvSpPr>
            <p:cNvPr id="18" name="下箭头 16">
              <a:extLst>
                <a:ext uri="{FF2B5EF4-FFF2-40B4-BE49-F238E27FC236}">
                  <a16:creationId xmlns:a16="http://schemas.microsoft.com/office/drawing/2014/main" id="{3B17A8C5-D812-42F7-BD66-B3A629BCFCB5}"/>
                </a:ext>
              </a:extLst>
            </p:cNvPr>
            <p:cNvSpPr/>
            <p:nvPr/>
          </p:nvSpPr>
          <p:spPr bwMode="auto">
            <a:xfrm rot="5400000">
              <a:off x="5980928" y="3870275"/>
              <a:ext cx="721599" cy="3574277"/>
            </a:xfrm>
            <a:prstGeom prst="downArrow">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900" b="0" dirty="0">
                  <a:solidFill>
                    <a:schemeClr val="bg1"/>
                  </a:solidFill>
                  <a:latin typeface="微软雅黑" pitchFamily="34" charset="-122"/>
                  <a:ea typeface="微软雅黑" pitchFamily="34" charset="-122"/>
                </a:rPr>
                <a:t>增</a:t>
              </a:r>
              <a:endParaRPr lang="en-US" altLang="zh-CN" sz="3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长</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恢</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复</a:t>
              </a:r>
              <a:endParaRPr lang="en-US" altLang="zh-CN" sz="800" b="0" dirty="0">
                <a:solidFill>
                  <a:schemeClr val="bg1"/>
                </a:solidFill>
                <a:latin typeface="微软雅黑" pitchFamily="34" charset="-122"/>
                <a:ea typeface="微软雅黑" pitchFamily="34" charset="-122"/>
              </a:endParaRPr>
            </a:p>
          </p:txBody>
        </p:sp>
        <p:sp>
          <p:nvSpPr>
            <p:cNvPr id="19" name="下箭头 17">
              <a:extLst>
                <a:ext uri="{FF2B5EF4-FFF2-40B4-BE49-F238E27FC236}">
                  <a16:creationId xmlns:a16="http://schemas.microsoft.com/office/drawing/2014/main" id="{094F92C0-76E1-49C2-91F3-99FF6853528C}"/>
                </a:ext>
              </a:extLst>
            </p:cNvPr>
            <p:cNvSpPr/>
            <p:nvPr/>
          </p:nvSpPr>
          <p:spPr bwMode="auto">
            <a:xfrm rot="10800000">
              <a:off x="3807725" y="1762835"/>
              <a:ext cx="739252" cy="3575714"/>
            </a:xfrm>
            <a:prstGeom prst="downArrow">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scene3d>
                <a:camera prst="orthographicFront">
                  <a:rot lat="0" lon="0" rev="10800000"/>
                </a:camera>
                <a:lightRig rig="threePt" dir="t"/>
              </a:scene3d>
            </a:bodyPr>
            <a:lstStyle/>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通</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胀</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上</a:t>
              </a:r>
              <a:endParaRPr lang="en-US" altLang="zh-CN" sz="800" b="0" dirty="0">
                <a:solidFill>
                  <a:schemeClr val="bg1"/>
                </a:solidFill>
                <a:latin typeface="微软雅黑" pitchFamily="34" charset="-122"/>
                <a:ea typeface="微软雅黑" pitchFamily="34" charset="-122"/>
              </a:endParaRPr>
            </a:p>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升</a:t>
              </a:r>
            </a:p>
          </p:txBody>
        </p:sp>
      </p:grpSp>
      <p:sp>
        <p:nvSpPr>
          <p:cNvPr id="20" name="矩形 19">
            <a:extLst>
              <a:ext uri="{FF2B5EF4-FFF2-40B4-BE49-F238E27FC236}">
                <a16:creationId xmlns:a16="http://schemas.microsoft.com/office/drawing/2014/main" id="{12157633-B8C7-4ECE-B3F5-FF2EF591A3EA}"/>
              </a:ext>
            </a:extLst>
          </p:cNvPr>
          <p:cNvSpPr/>
          <p:nvPr/>
        </p:nvSpPr>
        <p:spPr bwMode="auto">
          <a:xfrm>
            <a:off x="4441825" y="1306513"/>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库存</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21" name="矩形 20">
            <a:extLst>
              <a:ext uri="{FF2B5EF4-FFF2-40B4-BE49-F238E27FC236}">
                <a16:creationId xmlns:a16="http://schemas.microsoft.com/office/drawing/2014/main" id="{9320AFBC-1372-42EC-8BAD-E63351940442}"/>
              </a:ext>
            </a:extLst>
          </p:cNvPr>
          <p:cNvSpPr/>
          <p:nvPr/>
        </p:nvSpPr>
        <p:spPr bwMode="auto">
          <a:xfrm>
            <a:off x="5205413" y="1306513"/>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dirty="0">
                <a:solidFill>
                  <a:schemeClr val="bg1"/>
                </a:solidFill>
                <a:latin typeface="微软雅黑" pitchFamily="34" charset="-122"/>
                <a:ea typeface="微软雅黑" pitchFamily="34" charset="-122"/>
              </a:rPr>
              <a:t>产量</a:t>
            </a:r>
            <a:r>
              <a:rPr lang="en-US" altLang="zh-CN" sz="800" b="0" dirty="0">
                <a:solidFill>
                  <a:schemeClr val="bg1"/>
                </a:solidFill>
                <a:latin typeface="微软雅黑" pitchFamily="34" charset="-122"/>
                <a:ea typeface="微软雅黑" pitchFamily="34" charset="-122"/>
              </a:rPr>
              <a:t>↑</a:t>
            </a:r>
            <a:endParaRPr lang="zh-CN" altLang="en-US" sz="800" b="0" dirty="0">
              <a:solidFill>
                <a:schemeClr val="bg1"/>
              </a:solidFill>
              <a:latin typeface="微软雅黑" pitchFamily="34" charset="-122"/>
              <a:ea typeface="微软雅黑" pitchFamily="34" charset="-122"/>
            </a:endParaRPr>
          </a:p>
        </p:txBody>
      </p:sp>
      <p:sp>
        <p:nvSpPr>
          <p:cNvPr id="22" name="矩形 21">
            <a:extLst>
              <a:ext uri="{FF2B5EF4-FFF2-40B4-BE49-F238E27FC236}">
                <a16:creationId xmlns:a16="http://schemas.microsoft.com/office/drawing/2014/main" id="{39F31ABE-9066-4F60-BE38-6BA487EAC1D2}"/>
              </a:ext>
            </a:extLst>
          </p:cNvPr>
          <p:cNvSpPr/>
          <p:nvPr/>
        </p:nvSpPr>
        <p:spPr bwMode="auto">
          <a:xfrm>
            <a:off x="5981700" y="1306513"/>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rgbClr val="FF0000"/>
                </a:solidFill>
                <a:latin typeface="微软雅黑" pitchFamily="34" charset="-122"/>
                <a:ea typeface="微软雅黑" pitchFamily="34" charset="-122"/>
              </a:rPr>
              <a:t>钢价</a:t>
            </a:r>
            <a:r>
              <a:rPr lang="en-US" altLang="zh-CN" sz="800" b="0">
                <a:solidFill>
                  <a:srgbClr val="FF0000"/>
                </a:solidFill>
                <a:latin typeface="微软雅黑" pitchFamily="34" charset="-122"/>
                <a:ea typeface="微软雅黑" pitchFamily="34" charset="-122"/>
              </a:rPr>
              <a:t>↓</a:t>
            </a:r>
            <a:endParaRPr lang="zh-CN" altLang="en-US" sz="800" b="0">
              <a:solidFill>
                <a:srgbClr val="FF0000"/>
              </a:solidFill>
              <a:latin typeface="微软雅黑" pitchFamily="34" charset="-122"/>
              <a:ea typeface="微软雅黑" pitchFamily="34" charset="-122"/>
            </a:endParaRPr>
          </a:p>
        </p:txBody>
      </p:sp>
      <p:sp>
        <p:nvSpPr>
          <p:cNvPr id="23" name="矩形 22">
            <a:extLst>
              <a:ext uri="{FF2B5EF4-FFF2-40B4-BE49-F238E27FC236}">
                <a16:creationId xmlns:a16="http://schemas.microsoft.com/office/drawing/2014/main" id="{226BB238-EA47-47E4-897F-BADEDE3A6627}"/>
              </a:ext>
            </a:extLst>
          </p:cNvPr>
          <p:cNvSpPr/>
          <p:nvPr/>
        </p:nvSpPr>
        <p:spPr bwMode="auto">
          <a:xfrm>
            <a:off x="6769100" y="1306513"/>
            <a:ext cx="614363"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毛利</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24" name="矩形 23">
            <a:extLst>
              <a:ext uri="{FF2B5EF4-FFF2-40B4-BE49-F238E27FC236}">
                <a16:creationId xmlns:a16="http://schemas.microsoft.com/office/drawing/2014/main" id="{1A3B6454-9D8B-43E0-BAD1-EC7AAC33D0C6}"/>
              </a:ext>
            </a:extLst>
          </p:cNvPr>
          <p:cNvSpPr/>
          <p:nvPr/>
        </p:nvSpPr>
        <p:spPr bwMode="auto">
          <a:xfrm>
            <a:off x="7558088" y="1306513"/>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库存</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25" name="矩形 24">
            <a:extLst>
              <a:ext uri="{FF2B5EF4-FFF2-40B4-BE49-F238E27FC236}">
                <a16:creationId xmlns:a16="http://schemas.microsoft.com/office/drawing/2014/main" id="{9284F4FB-C738-4293-83AC-3B342DC50598}"/>
              </a:ext>
            </a:extLst>
          </p:cNvPr>
          <p:cNvSpPr/>
          <p:nvPr/>
        </p:nvSpPr>
        <p:spPr bwMode="auto">
          <a:xfrm>
            <a:off x="4441825" y="1714500"/>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毛利</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26" name="矩形 25">
            <a:extLst>
              <a:ext uri="{FF2B5EF4-FFF2-40B4-BE49-F238E27FC236}">
                <a16:creationId xmlns:a16="http://schemas.microsoft.com/office/drawing/2014/main" id="{670BD565-A8A4-450E-82E1-3F8342E5DE8D}"/>
              </a:ext>
            </a:extLst>
          </p:cNvPr>
          <p:cNvSpPr/>
          <p:nvPr/>
        </p:nvSpPr>
        <p:spPr bwMode="auto">
          <a:xfrm>
            <a:off x="4441825" y="2154238"/>
            <a:ext cx="612775" cy="322262"/>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产量</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27" name="矩形 26">
            <a:extLst>
              <a:ext uri="{FF2B5EF4-FFF2-40B4-BE49-F238E27FC236}">
                <a16:creationId xmlns:a16="http://schemas.microsoft.com/office/drawing/2014/main" id="{3A870125-C3BB-4398-AC2B-A8C364AE4AA9}"/>
              </a:ext>
            </a:extLst>
          </p:cNvPr>
          <p:cNvSpPr/>
          <p:nvPr/>
        </p:nvSpPr>
        <p:spPr bwMode="auto">
          <a:xfrm>
            <a:off x="4424363" y="3030538"/>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库存</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28" name="矩形 27">
            <a:extLst>
              <a:ext uri="{FF2B5EF4-FFF2-40B4-BE49-F238E27FC236}">
                <a16:creationId xmlns:a16="http://schemas.microsoft.com/office/drawing/2014/main" id="{C6FC9C29-ADC1-4B57-A8A0-961011524478}"/>
              </a:ext>
            </a:extLst>
          </p:cNvPr>
          <p:cNvSpPr/>
          <p:nvPr/>
        </p:nvSpPr>
        <p:spPr bwMode="auto">
          <a:xfrm>
            <a:off x="4441825" y="2590800"/>
            <a:ext cx="612775" cy="322263"/>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rgbClr val="FF0000"/>
                </a:solidFill>
                <a:latin typeface="微软雅黑" pitchFamily="34" charset="-122"/>
                <a:ea typeface="微软雅黑" pitchFamily="34" charset="-122"/>
              </a:rPr>
              <a:t>钢价</a:t>
            </a:r>
            <a:r>
              <a:rPr lang="en-US" altLang="zh-CN" sz="800" b="0">
                <a:solidFill>
                  <a:srgbClr val="FF0000"/>
                </a:solidFill>
                <a:latin typeface="微软雅黑" pitchFamily="34" charset="-122"/>
                <a:ea typeface="微软雅黑" pitchFamily="34" charset="-122"/>
              </a:rPr>
              <a:t>↑</a:t>
            </a:r>
            <a:endParaRPr lang="zh-CN" altLang="en-US" sz="800" b="0">
              <a:solidFill>
                <a:srgbClr val="FF0000"/>
              </a:solidFill>
              <a:latin typeface="微软雅黑" pitchFamily="34" charset="-122"/>
              <a:ea typeface="微软雅黑" pitchFamily="34" charset="-122"/>
            </a:endParaRPr>
          </a:p>
        </p:txBody>
      </p:sp>
      <p:sp>
        <p:nvSpPr>
          <p:cNvPr id="29" name="矩形 28">
            <a:extLst>
              <a:ext uri="{FF2B5EF4-FFF2-40B4-BE49-F238E27FC236}">
                <a16:creationId xmlns:a16="http://schemas.microsoft.com/office/drawing/2014/main" id="{D25738CA-274A-4805-BBF8-DF4B28DD0F85}"/>
              </a:ext>
            </a:extLst>
          </p:cNvPr>
          <p:cNvSpPr/>
          <p:nvPr/>
        </p:nvSpPr>
        <p:spPr bwMode="auto">
          <a:xfrm>
            <a:off x="7558088" y="3030538"/>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库存</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30" name="矩形 29">
            <a:extLst>
              <a:ext uri="{FF2B5EF4-FFF2-40B4-BE49-F238E27FC236}">
                <a16:creationId xmlns:a16="http://schemas.microsoft.com/office/drawing/2014/main" id="{C700687F-7761-4578-8997-AECF18EBFBC1}"/>
              </a:ext>
            </a:extLst>
          </p:cNvPr>
          <p:cNvSpPr/>
          <p:nvPr/>
        </p:nvSpPr>
        <p:spPr bwMode="auto">
          <a:xfrm>
            <a:off x="6769100" y="3030538"/>
            <a:ext cx="614363"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rgbClr val="FF0000"/>
                </a:solidFill>
                <a:latin typeface="微软雅黑" pitchFamily="34" charset="-122"/>
                <a:ea typeface="微软雅黑" pitchFamily="34" charset="-122"/>
              </a:rPr>
              <a:t>钢价</a:t>
            </a:r>
            <a:r>
              <a:rPr lang="en-US" altLang="zh-CN" sz="800" b="0">
                <a:solidFill>
                  <a:srgbClr val="FF0000"/>
                </a:solidFill>
                <a:latin typeface="微软雅黑" pitchFamily="34" charset="-122"/>
                <a:ea typeface="微软雅黑" pitchFamily="34" charset="-122"/>
              </a:rPr>
              <a:t>↓</a:t>
            </a:r>
            <a:endParaRPr lang="zh-CN" altLang="en-US" sz="800" b="0">
              <a:solidFill>
                <a:srgbClr val="FF0000"/>
              </a:solidFill>
              <a:latin typeface="微软雅黑" pitchFamily="34" charset="-122"/>
              <a:ea typeface="微软雅黑" pitchFamily="34" charset="-122"/>
            </a:endParaRPr>
          </a:p>
        </p:txBody>
      </p:sp>
      <p:sp>
        <p:nvSpPr>
          <p:cNvPr id="31" name="矩形 30">
            <a:extLst>
              <a:ext uri="{FF2B5EF4-FFF2-40B4-BE49-F238E27FC236}">
                <a16:creationId xmlns:a16="http://schemas.microsoft.com/office/drawing/2014/main" id="{DEDC08A0-7E76-4700-A03E-DEB6853A5B86}"/>
              </a:ext>
            </a:extLst>
          </p:cNvPr>
          <p:cNvSpPr/>
          <p:nvPr/>
        </p:nvSpPr>
        <p:spPr bwMode="auto">
          <a:xfrm>
            <a:off x="5205413" y="3030538"/>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产量</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32" name="矩形 31">
            <a:extLst>
              <a:ext uri="{FF2B5EF4-FFF2-40B4-BE49-F238E27FC236}">
                <a16:creationId xmlns:a16="http://schemas.microsoft.com/office/drawing/2014/main" id="{313D86F5-1F57-483B-A1A4-583D2C5BFCDD}"/>
              </a:ext>
            </a:extLst>
          </p:cNvPr>
          <p:cNvSpPr/>
          <p:nvPr/>
        </p:nvSpPr>
        <p:spPr bwMode="auto">
          <a:xfrm>
            <a:off x="5981700" y="3030538"/>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毛利</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33" name="矩形 32">
            <a:extLst>
              <a:ext uri="{FF2B5EF4-FFF2-40B4-BE49-F238E27FC236}">
                <a16:creationId xmlns:a16="http://schemas.microsoft.com/office/drawing/2014/main" id="{3C846FCE-5559-4ECD-BD10-6D2CCDEA68F4}"/>
              </a:ext>
            </a:extLst>
          </p:cNvPr>
          <p:cNvSpPr/>
          <p:nvPr/>
        </p:nvSpPr>
        <p:spPr bwMode="auto">
          <a:xfrm>
            <a:off x="7558088" y="2590800"/>
            <a:ext cx="612775" cy="322263"/>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毛利</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34" name="矩形 33">
            <a:extLst>
              <a:ext uri="{FF2B5EF4-FFF2-40B4-BE49-F238E27FC236}">
                <a16:creationId xmlns:a16="http://schemas.microsoft.com/office/drawing/2014/main" id="{48CDFE46-A0FB-49BF-A18F-2CFC4F859108}"/>
              </a:ext>
            </a:extLst>
          </p:cNvPr>
          <p:cNvSpPr/>
          <p:nvPr/>
        </p:nvSpPr>
        <p:spPr bwMode="auto">
          <a:xfrm>
            <a:off x="7558088" y="2154238"/>
            <a:ext cx="612775" cy="322262"/>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产量</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35" name="矩形 34">
            <a:extLst>
              <a:ext uri="{FF2B5EF4-FFF2-40B4-BE49-F238E27FC236}">
                <a16:creationId xmlns:a16="http://schemas.microsoft.com/office/drawing/2014/main" id="{D9D56693-9A37-424C-BB0F-9ECE6189122A}"/>
              </a:ext>
            </a:extLst>
          </p:cNvPr>
          <p:cNvSpPr/>
          <p:nvPr/>
        </p:nvSpPr>
        <p:spPr bwMode="auto">
          <a:xfrm>
            <a:off x="7558088" y="1714500"/>
            <a:ext cx="612775" cy="32385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rgbClr val="FF0000"/>
                </a:solidFill>
                <a:latin typeface="微软雅黑" pitchFamily="34" charset="-122"/>
                <a:ea typeface="微软雅黑" pitchFamily="34" charset="-122"/>
              </a:rPr>
              <a:t>钢价</a:t>
            </a:r>
            <a:r>
              <a:rPr lang="en-US" altLang="zh-CN" sz="800" b="0">
                <a:solidFill>
                  <a:srgbClr val="FF0000"/>
                </a:solidFill>
                <a:latin typeface="微软雅黑" pitchFamily="34" charset="-122"/>
                <a:ea typeface="微软雅黑" pitchFamily="34" charset="-122"/>
              </a:rPr>
              <a:t>↑</a:t>
            </a:r>
            <a:endParaRPr lang="zh-CN" altLang="en-US" sz="800" b="0">
              <a:solidFill>
                <a:srgbClr val="FF0000"/>
              </a:solidFill>
              <a:latin typeface="微软雅黑" pitchFamily="34" charset="-122"/>
              <a:ea typeface="微软雅黑" pitchFamily="34" charset="-122"/>
            </a:endParaRPr>
          </a:p>
        </p:txBody>
      </p:sp>
      <p:sp>
        <p:nvSpPr>
          <p:cNvPr id="36" name="矩形 40">
            <a:extLst>
              <a:ext uri="{FF2B5EF4-FFF2-40B4-BE49-F238E27FC236}">
                <a16:creationId xmlns:a16="http://schemas.microsoft.com/office/drawing/2014/main" id="{19F9E6BC-4A8C-4EAE-82C6-1AB250A54600}"/>
              </a:ext>
            </a:extLst>
          </p:cNvPr>
          <p:cNvSpPr>
            <a:spLocks noChangeArrowheads="1"/>
          </p:cNvSpPr>
          <p:nvPr/>
        </p:nvSpPr>
        <p:spPr bwMode="auto">
          <a:xfrm>
            <a:off x="3625850" y="2159000"/>
            <a:ext cx="612775" cy="323850"/>
          </a:xfrm>
          <a:prstGeom prst="rect">
            <a:avLst/>
          </a:prstGeom>
          <a:solidFill>
            <a:srgbClr val="FF0000"/>
          </a:solidFill>
          <a:ln>
            <a:noFill/>
          </a:ln>
          <a:extLs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800" b="0">
                <a:solidFill>
                  <a:schemeClr val="bg1"/>
                </a:solidFill>
              </a:rPr>
              <a:t>复苏</a:t>
            </a:r>
          </a:p>
        </p:txBody>
      </p:sp>
      <p:sp>
        <p:nvSpPr>
          <p:cNvPr id="37" name="矩形 41">
            <a:extLst>
              <a:ext uri="{FF2B5EF4-FFF2-40B4-BE49-F238E27FC236}">
                <a16:creationId xmlns:a16="http://schemas.microsoft.com/office/drawing/2014/main" id="{DDC0EFA5-7C2A-4F0A-B4E6-5A4BCE135194}"/>
              </a:ext>
            </a:extLst>
          </p:cNvPr>
          <p:cNvSpPr>
            <a:spLocks noChangeArrowheads="1"/>
          </p:cNvSpPr>
          <p:nvPr/>
        </p:nvSpPr>
        <p:spPr bwMode="auto">
          <a:xfrm>
            <a:off x="8377238" y="2154238"/>
            <a:ext cx="612775" cy="322262"/>
          </a:xfrm>
          <a:prstGeom prst="rect">
            <a:avLst/>
          </a:prstGeom>
          <a:solidFill>
            <a:srgbClr val="FF0000"/>
          </a:solidFill>
          <a:ln>
            <a:noFill/>
          </a:ln>
          <a:extLs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800" b="0">
                <a:solidFill>
                  <a:schemeClr val="bg1"/>
                </a:solidFill>
              </a:rPr>
              <a:t>过热</a:t>
            </a:r>
          </a:p>
        </p:txBody>
      </p:sp>
      <p:sp>
        <p:nvSpPr>
          <p:cNvPr id="38" name="矩形 42">
            <a:extLst>
              <a:ext uri="{FF2B5EF4-FFF2-40B4-BE49-F238E27FC236}">
                <a16:creationId xmlns:a16="http://schemas.microsoft.com/office/drawing/2014/main" id="{8F96EC99-7838-436E-A9D2-7E0D300FE2B1}"/>
              </a:ext>
            </a:extLst>
          </p:cNvPr>
          <p:cNvSpPr>
            <a:spLocks noChangeArrowheads="1"/>
          </p:cNvSpPr>
          <p:nvPr/>
        </p:nvSpPr>
        <p:spPr bwMode="auto">
          <a:xfrm>
            <a:off x="5981700" y="3517900"/>
            <a:ext cx="612775" cy="323850"/>
          </a:xfrm>
          <a:prstGeom prst="rect">
            <a:avLst/>
          </a:prstGeom>
          <a:solidFill>
            <a:srgbClr val="FF0000"/>
          </a:solidFill>
          <a:ln>
            <a:noFill/>
          </a:ln>
          <a:extLs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800" b="0">
                <a:solidFill>
                  <a:schemeClr val="bg1"/>
                </a:solidFill>
              </a:rPr>
              <a:t>衰退</a:t>
            </a:r>
          </a:p>
        </p:txBody>
      </p:sp>
      <p:sp>
        <p:nvSpPr>
          <p:cNvPr id="39" name="矩形 43">
            <a:extLst>
              <a:ext uri="{FF2B5EF4-FFF2-40B4-BE49-F238E27FC236}">
                <a16:creationId xmlns:a16="http://schemas.microsoft.com/office/drawing/2014/main" id="{12CB3E9C-2018-4FA6-8E8D-7D51CCAA2F82}"/>
              </a:ext>
            </a:extLst>
          </p:cNvPr>
          <p:cNvSpPr>
            <a:spLocks noChangeArrowheads="1"/>
          </p:cNvSpPr>
          <p:nvPr/>
        </p:nvSpPr>
        <p:spPr bwMode="auto">
          <a:xfrm>
            <a:off x="5999163" y="876300"/>
            <a:ext cx="612775" cy="323850"/>
          </a:xfrm>
          <a:prstGeom prst="rect">
            <a:avLst/>
          </a:prstGeom>
          <a:solidFill>
            <a:srgbClr val="FF0000"/>
          </a:solidFill>
          <a:ln>
            <a:noFill/>
          </a:ln>
          <a:extLs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800" b="0">
                <a:solidFill>
                  <a:schemeClr val="bg1"/>
                </a:solidFill>
              </a:rPr>
              <a:t>景气</a:t>
            </a:r>
          </a:p>
        </p:txBody>
      </p:sp>
      <p:cxnSp>
        <p:nvCxnSpPr>
          <p:cNvPr id="40" name="肘形连接符 45">
            <a:extLst>
              <a:ext uri="{FF2B5EF4-FFF2-40B4-BE49-F238E27FC236}">
                <a16:creationId xmlns:a16="http://schemas.microsoft.com/office/drawing/2014/main" id="{8988AFA0-E150-4FC8-B7BA-A00F0E0EEB77}"/>
              </a:ext>
            </a:extLst>
          </p:cNvPr>
          <p:cNvCxnSpPr>
            <a:cxnSpLocks noChangeShapeType="1"/>
            <a:stCxn id="27" idx="1"/>
            <a:endCxn id="36" idx="2"/>
          </p:cNvCxnSpPr>
          <p:nvPr/>
        </p:nvCxnSpPr>
        <p:spPr bwMode="auto">
          <a:xfrm rot="10800000">
            <a:off x="3932238" y="2482850"/>
            <a:ext cx="492125" cy="709613"/>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1" name="肘形连接符 47">
            <a:extLst>
              <a:ext uri="{FF2B5EF4-FFF2-40B4-BE49-F238E27FC236}">
                <a16:creationId xmlns:a16="http://schemas.microsoft.com/office/drawing/2014/main" id="{5AEDF345-2CF0-4D6F-8AE7-6F099F88A71A}"/>
              </a:ext>
            </a:extLst>
          </p:cNvPr>
          <p:cNvCxnSpPr>
            <a:cxnSpLocks noChangeShapeType="1"/>
            <a:stCxn id="36" idx="0"/>
            <a:endCxn id="20" idx="1"/>
          </p:cNvCxnSpPr>
          <p:nvPr/>
        </p:nvCxnSpPr>
        <p:spPr bwMode="auto">
          <a:xfrm rot="5400000" flipH="1" flipV="1">
            <a:off x="3841751" y="1558925"/>
            <a:ext cx="690562" cy="509587"/>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2" name="肘形连接符 49">
            <a:extLst>
              <a:ext uri="{FF2B5EF4-FFF2-40B4-BE49-F238E27FC236}">
                <a16:creationId xmlns:a16="http://schemas.microsoft.com/office/drawing/2014/main" id="{3DE532A3-BD09-437E-8B6B-AD92D67CC88B}"/>
              </a:ext>
            </a:extLst>
          </p:cNvPr>
          <p:cNvCxnSpPr>
            <a:cxnSpLocks noChangeShapeType="1"/>
            <a:stCxn id="20" idx="0"/>
            <a:endCxn id="39" idx="1"/>
          </p:cNvCxnSpPr>
          <p:nvPr/>
        </p:nvCxnSpPr>
        <p:spPr bwMode="auto">
          <a:xfrm rot="5400000" flipH="1" flipV="1">
            <a:off x="5239544" y="546894"/>
            <a:ext cx="268288" cy="1250950"/>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3" name="肘形连接符 51">
            <a:extLst>
              <a:ext uri="{FF2B5EF4-FFF2-40B4-BE49-F238E27FC236}">
                <a16:creationId xmlns:a16="http://schemas.microsoft.com/office/drawing/2014/main" id="{E9DC4384-D5ED-4459-8E9B-6664FAD4E51E}"/>
              </a:ext>
            </a:extLst>
          </p:cNvPr>
          <p:cNvCxnSpPr>
            <a:cxnSpLocks noChangeShapeType="1"/>
            <a:stCxn id="39" idx="3"/>
            <a:endCxn id="24" idx="0"/>
          </p:cNvCxnSpPr>
          <p:nvPr/>
        </p:nvCxnSpPr>
        <p:spPr bwMode="auto">
          <a:xfrm>
            <a:off x="6611938" y="1038225"/>
            <a:ext cx="1252537" cy="268288"/>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4" name="肘形连接符 53">
            <a:extLst>
              <a:ext uri="{FF2B5EF4-FFF2-40B4-BE49-F238E27FC236}">
                <a16:creationId xmlns:a16="http://schemas.microsoft.com/office/drawing/2014/main" id="{0A2F0656-9440-495B-B2A9-2C3A3596BEFB}"/>
              </a:ext>
            </a:extLst>
          </p:cNvPr>
          <p:cNvCxnSpPr>
            <a:cxnSpLocks noChangeShapeType="1"/>
            <a:stCxn id="24" idx="3"/>
            <a:endCxn id="37" idx="0"/>
          </p:cNvCxnSpPr>
          <p:nvPr/>
        </p:nvCxnSpPr>
        <p:spPr bwMode="auto">
          <a:xfrm>
            <a:off x="8170863" y="1468438"/>
            <a:ext cx="512762" cy="685800"/>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5" name="肘形连接符 55">
            <a:extLst>
              <a:ext uri="{FF2B5EF4-FFF2-40B4-BE49-F238E27FC236}">
                <a16:creationId xmlns:a16="http://schemas.microsoft.com/office/drawing/2014/main" id="{2E8CB2FF-8877-4F26-B3E4-397926A274EE}"/>
              </a:ext>
            </a:extLst>
          </p:cNvPr>
          <p:cNvCxnSpPr>
            <a:stCxn id="37" idx="2"/>
            <a:endCxn id="29" idx="3"/>
          </p:cNvCxnSpPr>
          <p:nvPr/>
        </p:nvCxnSpPr>
        <p:spPr bwMode="auto">
          <a:xfrm rot="5400000">
            <a:off x="8069262" y="2578101"/>
            <a:ext cx="715963" cy="512762"/>
          </a:xfrm>
          <a:prstGeom prst="bentConnector2">
            <a:avLst/>
          </a:prstGeom>
          <a:noFill/>
          <a:ln w="19050" cap="flat" cmpd="sng" algn="ctr">
            <a:solidFill>
              <a:schemeClr val="tx2">
                <a:lumMod val="75000"/>
              </a:schemeClr>
            </a:solidFill>
            <a:prstDash val="sysDash"/>
            <a:round/>
            <a:headEnd type="none" w="med" len="med"/>
            <a:tailEnd type="triangle" w="med" len="med"/>
          </a:ln>
          <a:effectLst/>
        </p:spPr>
      </p:cxnSp>
      <p:cxnSp>
        <p:nvCxnSpPr>
          <p:cNvPr id="46" name="肘形连接符 57">
            <a:extLst>
              <a:ext uri="{FF2B5EF4-FFF2-40B4-BE49-F238E27FC236}">
                <a16:creationId xmlns:a16="http://schemas.microsoft.com/office/drawing/2014/main" id="{0D74C1BF-5391-46C9-A208-6294EFBA2565}"/>
              </a:ext>
            </a:extLst>
          </p:cNvPr>
          <p:cNvCxnSpPr>
            <a:cxnSpLocks noChangeShapeType="1"/>
            <a:stCxn id="29" idx="2"/>
            <a:endCxn id="38" idx="3"/>
          </p:cNvCxnSpPr>
          <p:nvPr/>
        </p:nvCxnSpPr>
        <p:spPr bwMode="auto">
          <a:xfrm rot="5400000">
            <a:off x="7066756" y="2882107"/>
            <a:ext cx="325437" cy="1270000"/>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7" name="肘形连接符 61">
            <a:extLst>
              <a:ext uri="{FF2B5EF4-FFF2-40B4-BE49-F238E27FC236}">
                <a16:creationId xmlns:a16="http://schemas.microsoft.com/office/drawing/2014/main" id="{5F42F433-2435-4F35-8D28-4BD7F72CC07D}"/>
              </a:ext>
            </a:extLst>
          </p:cNvPr>
          <p:cNvCxnSpPr>
            <a:cxnSpLocks noChangeShapeType="1"/>
            <a:stCxn id="38" idx="1"/>
            <a:endCxn id="27" idx="2"/>
          </p:cNvCxnSpPr>
          <p:nvPr/>
        </p:nvCxnSpPr>
        <p:spPr bwMode="auto">
          <a:xfrm rot="10800000">
            <a:off x="4730750" y="3354388"/>
            <a:ext cx="1250950" cy="325437"/>
          </a:xfrm>
          <a:prstGeom prst="bentConnector2">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cxnSp>
        <p:nvCxnSpPr>
          <p:cNvPr id="48" name="直接箭头连接符 47">
            <a:extLst>
              <a:ext uri="{FF2B5EF4-FFF2-40B4-BE49-F238E27FC236}">
                <a16:creationId xmlns:a16="http://schemas.microsoft.com/office/drawing/2014/main" id="{3875C10B-2297-46CF-BB67-91F1519E0736}"/>
              </a:ext>
            </a:extLst>
          </p:cNvPr>
          <p:cNvCxnSpPr>
            <a:stCxn id="28" idx="0"/>
            <a:endCxn id="26" idx="2"/>
          </p:cNvCxnSpPr>
          <p:nvPr/>
        </p:nvCxnSpPr>
        <p:spPr bwMode="auto">
          <a:xfrm flipV="1">
            <a:off x="4748213" y="2476500"/>
            <a:ext cx="0" cy="11430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49" name="直接箭头连接符 48">
            <a:extLst>
              <a:ext uri="{FF2B5EF4-FFF2-40B4-BE49-F238E27FC236}">
                <a16:creationId xmlns:a16="http://schemas.microsoft.com/office/drawing/2014/main" id="{8E214AF2-7C26-4009-9525-16D77EDA2A22}"/>
              </a:ext>
            </a:extLst>
          </p:cNvPr>
          <p:cNvCxnSpPr>
            <a:stCxn id="26" idx="0"/>
            <a:endCxn id="25" idx="2"/>
          </p:cNvCxnSpPr>
          <p:nvPr/>
        </p:nvCxnSpPr>
        <p:spPr bwMode="auto">
          <a:xfrm flipV="1">
            <a:off x="4748213" y="2038350"/>
            <a:ext cx="0" cy="115888"/>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0" name="直接箭头连接符 49">
            <a:extLst>
              <a:ext uri="{FF2B5EF4-FFF2-40B4-BE49-F238E27FC236}">
                <a16:creationId xmlns:a16="http://schemas.microsoft.com/office/drawing/2014/main" id="{299C51B6-A0A6-453C-AA58-4D83BA0EE06D}"/>
              </a:ext>
            </a:extLst>
          </p:cNvPr>
          <p:cNvCxnSpPr>
            <a:stCxn id="25" idx="0"/>
            <a:endCxn id="20" idx="2"/>
          </p:cNvCxnSpPr>
          <p:nvPr/>
        </p:nvCxnSpPr>
        <p:spPr bwMode="auto">
          <a:xfrm flipV="1">
            <a:off x="4748213" y="1630363"/>
            <a:ext cx="0" cy="84137"/>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1" name="直接箭头连接符 50">
            <a:extLst>
              <a:ext uri="{FF2B5EF4-FFF2-40B4-BE49-F238E27FC236}">
                <a16:creationId xmlns:a16="http://schemas.microsoft.com/office/drawing/2014/main" id="{4CB5818F-DEA1-4A7E-89D2-63917CC83B12}"/>
              </a:ext>
            </a:extLst>
          </p:cNvPr>
          <p:cNvCxnSpPr>
            <a:stCxn id="20" idx="3"/>
            <a:endCxn id="21" idx="1"/>
          </p:cNvCxnSpPr>
          <p:nvPr/>
        </p:nvCxnSpPr>
        <p:spPr bwMode="auto">
          <a:xfrm>
            <a:off x="5054600" y="1468438"/>
            <a:ext cx="150813"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2" name="直接箭头连接符 51">
            <a:extLst>
              <a:ext uri="{FF2B5EF4-FFF2-40B4-BE49-F238E27FC236}">
                <a16:creationId xmlns:a16="http://schemas.microsoft.com/office/drawing/2014/main" id="{2CD34AB3-0105-43AA-B3CD-F136DABC8016}"/>
              </a:ext>
            </a:extLst>
          </p:cNvPr>
          <p:cNvCxnSpPr>
            <a:stCxn id="21" idx="3"/>
            <a:endCxn id="22" idx="1"/>
          </p:cNvCxnSpPr>
          <p:nvPr/>
        </p:nvCxnSpPr>
        <p:spPr bwMode="auto">
          <a:xfrm>
            <a:off x="5818188" y="1468438"/>
            <a:ext cx="163512"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3" name="直接箭头连接符 52">
            <a:extLst>
              <a:ext uri="{FF2B5EF4-FFF2-40B4-BE49-F238E27FC236}">
                <a16:creationId xmlns:a16="http://schemas.microsoft.com/office/drawing/2014/main" id="{254554F0-8D4C-468E-972C-2951AB5B0132}"/>
              </a:ext>
            </a:extLst>
          </p:cNvPr>
          <p:cNvCxnSpPr>
            <a:stCxn id="22" idx="3"/>
            <a:endCxn id="23" idx="1"/>
          </p:cNvCxnSpPr>
          <p:nvPr/>
        </p:nvCxnSpPr>
        <p:spPr bwMode="auto">
          <a:xfrm>
            <a:off x="6594475" y="1468438"/>
            <a:ext cx="174625"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4" name="直接箭头连接符 53">
            <a:extLst>
              <a:ext uri="{FF2B5EF4-FFF2-40B4-BE49-F238E27FC236}">
                <a16:creationId xmlns:a16="http://schemas.microsoft.com/office/drawing/2014/main" id="{DF6F9881-6939-43BF-9C13-FAE18E257C8F}"/>
              </a:ext>
            </a:extLst>
          </p:cNvPr>
          <p:cNvCxnSpPr>
            <a:stCxn id="23" idx="3"/>
            <a:endCxn id="24" idx="1"/>
          </p:cNvCxnSpPr>
          <p:nvPr/>
        </p:nvCxnSpPr>
        <p:spPr bwMode="auto">
          <a:xfrm>
            <a:off x="7383463" y="1468438"/>
            <a:ext cx="174625"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5" name="直接箭头连接符 54">
            <a:extLst>
              <a:ext uri="{FF2B5EF4-FFF2-40B4-BE49-F238E27FC236}">
                <a16:creationId xmlns:a16="http://schemas.microsoft.com/office/drawing/2014/main" id="{460F050A-605E-4184-B336-A30F3AEE61AA}"/>
              </a:ext>
            </a:extLst>
          </p:cNvPr>
          <p:cNvCxnSpPr>
            <a:stCxn id="24" idx="2"/>
            <a:endCxn id="35" idx="0"/>
          </p:cNvCxnSpPr>
          <p:nvPr/>
        </p:nvCxnSpPr>
        <p:spPr bwMode="auto">
          <a:xfrm>
            <a:off x="7864475" y="1630363"/>
            <a:ext cx="0" cy="84137"/>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6" name="直接箭头连接符 55">
            <a:extLst>
              <a:ext uri="{FF2B5EF4-FFF2-40B4-BE49-F238E27FC236}">
                <a16:creationId xmlns:a16="http://schemas.microsoft.com/office/drawing/2014/main" id="{ED9556AA-38CF-4A99-81E7-1E0913BE6D33}"/>
              </a:ext>
            </a:extLst>
          </p:cNvPr>
          <p:cNvCxnSpPr>
            <a:stCxn id="35" idx="2"/>
            <a:endCxn id="34" idx="0"/>
          </p:cNvCxnSpPr>
          <p:nvPr/>
        </p:nvCxnSpPr>
        <p:spPr bwMode="auto">
          <a:xfrm>
            <a:off x="7864475" y="2038350"/>
            <a:ext cx="0" cy="115888"/>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7" name="直接箭头连接符 56">
            <a:extLst>
              <a:ext uri="{FF2B5EF4-FFF2-40B4-BE49-F238E27FC236}">
                <a16:creationId xmlns:a16="http://schemas.microsoft.com/office/drawing/2014/main" id="{46D89CB6-EBEC-47C9-889B-61296ECEEF8C}"/>
              </a:ext>
            </a:extLst>
          </p:cNvPr>
          <p:cNvCxnSpPr>
            <a:stCxn id="34" idx="2"/>
            <a:endCxn id="33" idx="0"/>
          </p:cNvCxnSpPr>
          <p:nvPr/>
        </p:nvCxnSpPr>
        <p:spPr bwMode="auto">
          <a:xfrm>
            <a:off x="7864475" y="2476500"/>
            <a:ext cx="0" cy="11430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8" name="直接箭头连接符 57">
            <a:extLst>
              <a:ext uri="{FF2B5EF4-FFF2-40B4-BE49-F238E27FC236}">
                <a16:creationId xmlns:a16="http://schemas.microsoft.com/office/drawing/2014/main" id="{578C8F14-C60C-4728-9F1B-2A43685847A6}"/>
              </a:ext>
            </a:extLst>
          </p:cNvPr>
          <p:cNvCxnSpPr>
            <a:stCxn id="33" idx="2"/>
            <a:endCxn id="29" idx="0"/>
          </p:cNvCxnSpPr>
          <p:nvPr/>
        </p:nvCxnSpPr>
        <p:spPr bwMode="auto">
          <a:xfrm>
            <a:off x="7864475" y="2913063"/>
            <a:ext cx="0" cy="117475"/>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9" name="直接箭头连接符 58">
            <a:extLst>
              <a:ext uri="{FF2B5EF4-FFF2-40B4-BE49-F238E27FC236}">
                <a16:creationId xmlns:a16="http://schemas.microsoft.com/office/drawing/2014/main" id="{E4BD12A9-2D9D-4E1B-A8FD-E554475A8A8B}"/>
              </a:ext>
            </a:extLst>
          </p:cNvPr>
          <p:cNvCxnSpPr>
            <a:stCxn id="29" idx="1"/>
            <a:endCxn id="30" idx="3"/>
          </p:cNvCxnSpPr>
          <p:nvPr/>
        </p:nvCxnSpPr>
        <p:spPr bwMode="auto">
          <a:xfrm flipH="1">
            <a:off x="7383463" y="3192463"/>
            <a:ext cx="174625"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60" name="直接箭头连接符 59">
            <a:extLst>
              <a:ext uri="{FF2B5EF4-FFF2-40B4-BE49-F238E27FC236}">
                <a16:creationId xmlns:a16="http://schemas.microsoft.com/office/drawing/2014/main" id="{CC9A15DC-BB6A-420E-86C8-FE29DDFC4832}"/>
              </a:ext>
            </a:extLst>
          </p:cNvPr>
          <p:cNvCxnSpPr>
            <a:stCxn id="30" idx="1"/>
            <a:endCxn id="32" idx="3"/>
          </p:cNvCxnSpPr>
          <p:nvPr/>
        </p:nvCxnSpPr>
        <p:spPr bwMode="auto">
          <a:xfrm flipH="1">
            <a:off x="6594475" y="3192463"/>
            <a:ext cx="174625"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61" name="直接箭头连接符 60">
            <a:extLst>
              <a:ext uri="{FF2B5EF4-FFF2-40B4-BE49-F238E27FC236}">
                <a16:creationId xmlns:a16="http://schemas.microsoft.com/office/drawing/2014/main" id="{698613E8-E5EB-435C-98D6-B8FF25278982}"/>
              </a:ext>
            </a:extLst>
          </p:cNvPr>
          <p:cNvCxnSpPr>
            <a:stCxn id="32" idx="1"/>
            <a:endCxn id="31" idx="3"/>
          </p:cNvCxnSpPr>
          <p:nvPr/>
        </p:nvCxnSpPr>
        <p:spPr bwMode="auto">
          <a:xfrm flipH="1">
            <a:off x="5818188" y="3192463"/>
            <a:ext cx="163512"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62" name="直接箭头连接符 61">
            <a:extLst>
              <a:ext uri="{FF2B5EF4-FFF2-40B4-BE49-F238E27FC236}">
                <a16:creationId xmlns:a16="http://schemas.microsoft.com/office/drawing/2014/main" id="{5291E2CC-9E3C-47EF-98F2-8AE4778507E5}"/>
              </a:ext>
            </a:extLst>
          </p:cNvPr>
          <p:cNvCxnSpPr>
            <a:stCxn id="31" idx="1"/>
            <a:endCxn id="27" idx="3"/>
          </p:cNvCxnSpPr>
          <p:nvPr/>
        </p:nvCxnSpPr>
        <p:spPr bwMode="auto">
          <a:xfrm flipH="1">
            <a:off x="5037138" y="3192463"/>
            <a:ext cx="168275"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63" name="直接箭头连接符 62">
            <a:extLst>
              <a:ext uri="{FF2B5EF4-FFF2-40B4-BE49-F238E27FC236}">
                <a16:creationId xmlns:a16="http://schemas.microsoft.com/office/drawing/2014/main" id="{33073D09-069D-4CBF-886D-B343E1CA74F4}"/>
              </a:ext>
            </a:extLst>
          </p:cNvPr>
          <p:cNvCxnSpPr>
            <a:stCxn id="27" idx="0"/>
            <a:endCxn id="28" idx="2"/>
          </p:cNvCxnSpPr>
          <p:nvPr/>
        </p:nvCxnSpPr>
        <p:spPr bwMode="auto">
          <a:xfrm flipV="1">
            <a:off x="4730750" y="2913063"/>
            <a:ext cx="17463" cy="117475"/>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sp>
        <p:nvSpPr>
          <p:cNvPr id="64" name="矩形 63">
            <a:extLst>
              <a:ext uri="{FF2B5EF4-FFF2-40B4-BE49-F238E27FC236}">
                <a16:creationId xmlns:a16="http://schemas.microsoft.com/office/drawing/2014/main" id="{528EE987-B808-4CF6-8D8A-FB9B06BEE56E}"/>
              </a:ext>
            </a:extLst>
          </p:cNvPr>
          <p:cNvSpPr/>
          <p:nvPr/>
        </p:nvSpPr>
        <p:spPr bwMode="auto">
          <a:xfrm>
            <a:off x="5981700" y="1714500"/>
            <a:ext cx="612775" cy="323850"/>
          </a:xfrm>
          <a:prstGeom prst="rect">
            <a:avLst/>
          </a:prstGeom>
          <a:solidFill>
            <a:schemeClr val="bg1">
              <a:lumMod val="50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原材料</a:t>
            </a:r>
            <a:r>
              <a:rPr lang="en-US" altLang="zh-CN" sz="800" b="0">
                <a:solidFill>
                  <a:schemeClr val="bg1"/>
                </a:solidFill>
                <a:latin typeface="微软雅黑" pitchFamily="34" charset="-122"/>
                <a:ea typeface="微软雅黑" pitchFamily="34" charset="-122"/>
              </a:rPr>
              <a:t>↑</a:t>
            </a:r>
            <a:endParaRPr lang="zh-CN" altLang="en-US" sz="800" b="0">
              <a:solidFill>
                <a:schemeClr val="bg1"/>
              </a:solidFill>
              <a:latin typeface="微软雅黑" pitchFamily="34" charset="-122"/>
              <a:ea typeface="微软雅黑" pitchFamily="34" charset="-122"/>
            </a:endParaRPr>
          </a:p>
        </p:txBody>
      </p:sp>
      <p:sp>
        <p:nvSpPr>
          <p:cNvPr id="65" name="矩形 64">
            <a:extLst>
              <a:ext uri="{FF2B5EF4-FFF2-40B4-BE49-F238E27FC236}">
                <a16:creationId xmlns:a16="http://schemas.microsoft.com/office/drawing/2014/main" id="{6F7A611B-4A68-4B1D-B396-66456E757F83}"/>
              </a:ext>
            </a:extLst>
          </p:cNvPr>
          <p:cNvSpPr/>
          <p:nvPr/>
        </p:nvSpPr>
        <p:spPr bwMode="auto">
          <a:xfrm>
            <a:off x="6769100" y="2371725"/>
            <a:ext cx="614363" cy="323850"/>
          </a:xfrm>
          <a:prstGeom prst="rect">
            <a:avLst/>
          </a:prstGeom>
          <a:solidFill>
            <a:schemeClr val="bg1">
              <a:lumMod val="50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原材料滞涨</a:t>
            </a:r>
          </a:p>
        </p:txBody>
      </p:sp>
      <p:sp>
        <p:nvSpPr>
          <p:cNvPr id="66" name="矩形 65">
            <a:extLst>
              <a:ext uri="{FF2B5EF4-FFF2-40B4-BE49-F238E27FC236}">
                <a16:creationId xmlns:a16="http://schemas.microsoft.com/office/drawing/2014/main" id="{5321C740-12E0-470B-9B38-84552F74A3D0}"/>
              </a:ext>
            </a:extLst>
          </p:cNvPr>
          <p:cNvSpPr/>
          <p:nvPr/>
        </p:nvSpPr>
        <p:spPr bwMode="auto">
          <a:xfrm>
            <a:off x="5981700" y="2590800"/>
            <a:ext cx="612775" cy="322263"/>
          </a:xfrm>
          <a:prstGeom prst="rect">
            <a:avLst/>
          </a:prstGeom>
          <a:solidFill>
            <a:schemeClr val="bg1">
              <a:lumMod val="50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defRPr/>
            </a:pPr>
            <a:r>
              <a:rPr lang="zh-CN" altLang="en-US" sz="800" b="0">
                <a:solidFill>
                  <a:schemeClr val="bg1"/>
                </a:solidFill>
                <a:latin typeface="微软雅黑" pitchFamily="34" charset="-122"/>
                <a:ea typeface="微软雅黑" pitchFamily="34" charset="-122"/>
              </a:rPr>
              <a:t>原材料↓</a:t>
            </a:r>
          </a:p>
        </p:txBody>
      </p:sp>
      <p:sp>
        <p:nvSpPr>
          <p:cNvPr id="67" name="矩形 66">
            <a:extLst>
              <a:ext uri="{FF2B5EF4-FFF2-40B4-BE49-F238E27FC236}">
                <a16:creationId xmlns:a16="http://schemas.microsoft.com/office/drawing/2014/main" id="{D07EC795-728E-4286-8DCD-BBF194C775C8}"/>
              </a:ext>
            </a:extLst>
          </p:cNvPr>
          <p:cNvSpPr/>
          <p:nvPr/>
        </p:nvSpPr>
        <p:spPr bwMode="auto">
          <a:xfrm>
            <a:off x="5205413" y="1933575"/>
            <a:ext cx="612775" cy="323850"/>
          </a:xfrm>
          <a:prstGeom prst="rect">
            <a:avLst/>
          </a:prstGeom>
          <a:solidFill>
            <a:schemeClr val="bg1">
              <a:lumMod val="50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原材料不跟</a:t>
            </a:r>
          </a:p>
        </p:txBody>
      </p:sp>
      <p:cxnSp>
        <p:nvCxnSpPr>
          <p:cNvPr id="68" name="肘形连接符 101">
            <a:extLst>
              <a:ext uri="{FF2B5EF4-FFF2-40B4-BE49-F238E27FC236}">
                <a16:creationId xmlns:a16="http://schemas.microsoft.com/office/drawing/2014/main" id="{008D0E3A-59E1-4AEA-A60F-CC6C6D59A83C}"/>
              </a:ext>
            </a:extLst>
          </p:cNvPr>
          <p:cNvCxnSpPr/>
          <p:nvPr/>
        </p:nvCxnSpPr>
        <p:spPr bwMode="auto">
          <a:xfrm flipV="1">
            <a:off x="5054600" y="2265363"/>
            <a:ext cx="457200" cy="100012"/>
          </a:xfrm>
          <a:prstGeom prst="bentConnector2">
            <a:avLst/>
          </a:prstGeom>
          <a:noFill/>
          <a:ln w="19050" cap="flat" cmpd="sng" algn="ctr">
            <a:solidFill>
              <a:schemeClr val="bg1">
                <a:lumMod val="50000"/>
              </a:schemeClr>
            </a:solidFill>
            <a:prstDash val="sysDash"/>
            <a:round/>
            <a:headEnd type="none" w="med" len="med"/>
            <a:tailEnd type="triangle" w="med" len="med"/>
          </a:ln>
          <a:effectLst/>
        </p:spPr>
      </p:cxnSp>
      <p:cxnSp>
        <p:nvCxnSpPr>
          <p:cNvPr id="69" name="肘形连接符 109">
            <a:extLst>
              <a:ext uri="{FF2B5EF4-FFF2-40B4-BE49-F238E27FC236}">
                <a16:creationId xmlns:a16="http://schemas.microsoft.com/office/drawing/2014/main" id="{C53AA8E6-BFAF-474D-8AEC-DCD74F33880E}"/>
              </a:ext>
            </a:extLst>
          </p:cNvPr>
          <p:cNvCxnSpPr/>
          <p:nvPr/>
        </p:nvCxnSpPr>
        <p:spPr bwMode="auto">
          <a:xfrm>
            <a:off x="5054600" y="1819275"/>
            <a:ext cx="457200" cy="114300"/>
          </a:xfrm>
          <a:prstGeom prst="bentConnector2">
            <a:avLst/>
          </a:prstGeom>
          <a:noFill/>
          <a:ln w="19050" cap="flat" cmpd="sng" algn="ctr">
            <a:solidFill>
              <a:schemeClr val="bg1">
                <a:lumMod val="50000"/>
              </a:schemeClr>
            </a:solidFill>
            <a:prstDash val="sysDash"/>
            <a:round/>
            <a:headEnd type="triangle" w="med" len="med"/>
            <a:tailEnd type="none" w="med" len="med"/>
          </a:ln>
          <a:effectLst/>
        </p:spPr>
      </p:cxnSp>
      <p:cxnSp>
        <p:nvCxnSpPr>
          <p:cNvPr id="70" name="肘形连接符 112">
            <a:extLst>
              <a:ext uri="{FF2B5EF4-FFF2-40B4-BE49-F238E27FC236}">
                <a16:creationId xmlns:a16="http://schemas.microsoft.com/office/drawing/2014/main" id="{C1821506-8F36-43C8-BC76-6075F78FBBE3}"/>
              </a:ext>
            </a:extLst>
          </p:cNvPr>
          <p:cNvCxnSpPr>
            <a:endCxn id="64" idx="1"/>
          </p:cNvCxnSpPr>
          <p:nvPr/>
        </p:nvCxnSpPr>
        <p:spPr bwMode="auto">
          <a:xfrm>
            <a:off x="5695950" y="1630363"/>
            <a:ext cx="285750" cy="246062"/>
          </a:xfrm>
          <a:prstGeom prst="bentConnector3">
            <a:avLst>
              <a:gd name="adj1" fmla="val 14"/>
            </a:avLst>
          </a:prstGeom>
          <a:noFill/>
          <a:ln w="19050" cap="flat" cmpd="sng" algn="ctr">
            <a:solidFill>
              <a:schemeClr val="bg1">
                <a:lumMod val="50000"/>
              </a:schemeClr>
            </a:solidFill>
            <a:prstDash val="sysDash"/>
            <a:round/>
            <a:headEnd type="none" w="med" len="med"/>
            <a:tailEnd type="triangle" w="med" len="med"/>
          </a:ln>
          <a:effectLst/>
        </p:spPr>
      </p:cxnSp>
      <p:cxnSp>
        <p:nvCxnSpPr>
          <p:cNvPr id="71" name="肘形连接符 115">
            <a:extLst>
              <a:ext uri="{FF2B5EF4-FFF2-40B4-BE49-F238E27FC236}">
                <a16:creationId xmlns:a16="http://schemas.microsoft.com/office/drawing/2014/main" id="{8AFE73D9-662B-47EE-93EF-4AC58FED51D9}"/>
              </a:ext>
            </a:extLst>
          </p:cNvPr>
          <p:cNvCxnSpPr>
            <a:stCxn id="64" idx="3"/>
            <a:endCxn id="23" idx="2"/>
          </p:cNvCxnSpPr>
          <p:nvPr/>
        </p:nvCxnSpPr>
        <p:spPr bwMode="auto">
          <a:xfrm flipV="1">
            <a:off x="6594475" y="1630363"/>
            <a:ext cx="481013" cy="246062"/>
          </a:xfrm>
          <a:prstGeom prst="bentConnector2">
            <a:avLst/>
          </a:prstGeom>
          <a:noFill/>
          <a:ln w="19050" cap="flat" cmpd="sng" algn="ctr">
            <a:solidFill>
              <a:schemeClr val="bg1">
                <a:lumMod val="50000"/>
              </a:schemeClr>
            </a:solidFill>
            <a:prstDash val="sysDash"/>
            <a:round/>
            <a:headEnd type="none" w="med" len="med"/>
            <a:tailEnd type="triangle" w="med" len="med"/>
          </a:ln>
          <a:effectLst/>
        </p:spPr>
      </p:cxnSp>
      <p:cxnSp>
        <p:nvCxnSpPr>
          <p:cNvPr id="72" name="肘形连接符 117">
            <a:extLst>
              <a:ext uri="{FF2B5EF4-FFF2-40B4-BE49-F238E27FC236}">
                <a16:creationId xmlns:a16="http://schemas.microsoft.com/office/drawing/2014/main" id="{FA7D9599-B770-4755-8479-89BA710AD5CC}"/>
              </a:ext>
            </a:extLst>
          </p:cNvPr>
          <p:cNvCxnSpPr>
            <a:endCxn id="65" idx="0"/>
          </p:cNvCxnSpPr>
          <p:nvPr/>
        </p:nvCxnSpPr>
        <p:spPr bwMode="auto">
          <a:xfrm rot="10800000" flipV="1">
            <a:off x="7075488" y="2266950"/>
            <a:ext cx="482600" cy="104775"/>
          </a:xfrm>
          <a:prstGeom prst="bentConnector2">
            <a:avLst/>
          </a:prstGeom>
          <a:noFill/>
          <a:ln w="19050" cap="flat" cmpd="sng" algn="ctr">
            <a:solidFill>
              <a:schemeClr val="bg1">
                <a:lumMod val="50000"/>
              </a:schemeClr>
            </a:solidFill>
            <a:prstDash val="sysDash"/>
            <a:round/>
            <a:headEnd type="none" w="med" len="med"/>
            <a:tailEnd type="triangle" w="med" len="med"/>
          </a:ln>
          <a:effectLst/>
        </p:spPr>
      </p:cxnSp>
      <p:cxnSp>
        <p:nvCxnSpPr>
          <p:cNvPr id="73" name="肘形连接符 120">
            <a:extLst>
              <a:ext uri="{FF2B5EF4-FFF2-40B4-BE49-F238E27FC236}">
                <a16:creationId xmlns:a16="http://schemas.microsoft.com/office/drawing/2014/main" id="{4C762C35-5D0F-49D6-9384-A6B91EA94A6D}"/>
              </a:ext>
            </a:extLst>
          </p:cNvPr>
          <p:cNvCxnSpPr>
            <a:stCxn id="65" idx="2"/>
          </p:cNvCxnSpPr>
          <p:nvPr/>
        </p:nvCxnSpPr>
        <p:spPr bwMode="auto">
          <a:xfrm rot="16200000" flipH="1">
            <a:off x="7260431" y="2510632"/>
            <a:ext cx="112713" cy="482600"/>
          </a:xfrm>
          <a:prstGeom prst="bentConnector2">
            <a:avLst/>
          </a:prstGeom>
          <a:noFill/>
          <a:ln w="19050" cap="flat" cmpd="sng" algn="ctr">
            <a:solidFill>
              <a:schemeClr val="bg1">
                <a:lumMod val="50000"/>
              </a:schemeClr>
            </a:solidFill>
            <a:prstDash val="sysDash"/>
            <a:round/>
            <a:headEnd type="none" w="med" len="med"/>
            <a:tailEnd type="triangle" w="med" len="med"/>
          </a:ln>
          <a:effectLst/>
        </p:spPr>
      </p:cxnSp>
      <p:cxnSp>
        <p:nvCxnSpPr>
          <p:cNvPr id="74" name="肘形连接符 123">
            <a:extLst>
              <a:ext uri="{FF2B5EF4-FFF2-40B4-BE49-F238E27FC236}">
                <a16:creationId xmlns:a16="http://schemas.microsoft.com/office/drawing/2014/main" id="{0D5D173B-C81B-48E5-BEE5-F17E10DD3EA2}"/>
              </a:ext>
            </a:extLst>
          </p:cNvPr>
          <p:cNvCxnSpPr>
            <a:stCxn id="31" idx="0"/>
            <a:endCxn id="66" idx="1"/>
          </p:cNvCxnSpPr>
          <p:nvPr/>
        </p:nvCxnSpPr>
        <p:spPr bwMode="auto">
          <a:xfrm rot="5400000" flipH="1" flipV="1">
            <a:off x="5607843" y="2656682"/>
            <a:ext cx="277813" cy="469900"/>
          </a:xfrm>
          <a:prstGeom prst="bentConnector2">
            <a:avLst/>
          </a:prstGeom>
          <a:noFill/>
          <a:ln w="19050" cap="flat" cmpd="sng" algn="ctr">
            <a:solidFill>
              <a:schemeClr val="bg1">
                <a:lumMod val="50000"/>
              </a:schemeClr>
            </a:solidFill>
            <a:prstDash val="sysDash"/>
            <a:round/>
            <a:headEnd type="none" w="med" len="med"/>
            <a:tailEnd type="triangle" w="med" len="med"/>
          </a:ln>
          <a:effectLst/>
        </p:spPr>
      </p:cxnSp>
      <p:cxnSp>
        <p:nvCxnSpPr>
          <p:cNvPr id="75" name="肘形连接符 125">
            <a:extLst>
              <a:ext uri="{FF2B5EF4-FFF2-40B4-BE49-F238E27FC236}">
                <a16:creationId xmlns:a16="http://schemas.microsoft.com/office/drawing/2014/main" id="{4286EE61-A7BC-4035-BC3C-48180BC961DF}"/>
              </a:ext>
            </a:extLst>
          </p:cNvPr>
          <p:cNvCxnSpPr>
            <a:stCxn id="66" idx="3"/>
          </p:cNvCxnSpPr>
          <p:nvPr/>
        </p:nvCxnSpPr>
        <p:spPr bwMode="auto">
          <a:xfrm>
            <a:off x="6594475" y="2752725"/>
            <a:ext cx="328613" cy="285750"/>
          </a:xfrm>
          <a:prstGeom prst="bentConnector3">
            <a:avLst>
              <a:gd name="adj1" fmla="val 102253"/>
            </a:avLst>
          </a:prstGeom>
          <a:noFill/>
          <a:ln w="19050" cap="flat" cmpd="sng" algn="ctr">
            <a:solidFill>
              <a:schemeClr val="bg1">
                <a:lumMod val="50000"/>
              </a:schemeClr>
            </a:solidFill>
            <a:prstDash val="sysDash"/>
            <a:round/>
            <a:headEnd type="none" w="med" len="med"/>
            <a:tailEnd type="triangle" w="med" len="med"/>
          </a:ln>
          <a:effectLst/>
        </p:spPr>
      </p:cxnSp>
    </p:spTree>
    <p:extLst>
      <p:ext uri="{BB962C8B-B14F-4D97-AF65-F5344CB8AC3E}">
        <p14:creationId xmlns:p14="http://schemas.microsoft.com/office/powerpoint/2010/main" val="715864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4B6C4A-9385-48E0-8E90-0E1CF6D1771C}"/>
              </a:ext>
            </a:extLst>
          </p:cNvPr>
          <p:cNvSpPr>
            <a:spLocks noGrp="1"/>
          </p:cNvSpPr>
          <p:nvPr>
            <p:ph type="title"/>
          </p:nvPr>
        </p:nvSpPr>
        <p:spPr/>
        <p:txBody>
          <a:bodyPr/>
          <a:lstStyle/>
          <a:p>
            <a:r>
              <a:rPr lang="zh-CN" altLang="en-US" sz="1200" dirty="0"/>
              <a:t>二、分析篇</a:t>
            </a:r>
            <a:br>
              <a:rPr lang="en-US" altLang="zh-CN" dirty="0"/>
            </a:br>
            <a:r>
              <a:rPr lang="zh-CN" altLang="en-US" dirty="0"/>
              <a:t>供需关系是分析的重点</a:t>
            </a:r>
          </a:p>
        </p:txBody>
      </p:sp>
      <p:sp>
        <p:nvSpPr>
          <p:cNvPr id="3" name="内容占位符 2">
            <a:extLst>
              <a:ext uri="{FF2B5EF4-FFF2-40B4-BE49-F238E27FC236}">
                <a16:creationId xmlns:a16="http://schemas.microsoft.com/office/drawing/2014/main" id="{0B154A2E-BB09-4FA8-8C5B-B94E12631A26}"/>
              </a:ext>
            </a:extLst>
          </p:cNvPr>
          <p:cNvSpPr>
            <a:spLocks noGrp="1"/>
          </p:cNvSpPr>
          <p:nvPr>
            <p:ph idx="1"/>
          </p:nvPr>
        </p:nvSpPr>
        <p:spPr>
          <a:xfrm>
            <a:off x="152400" y="3278904"/>
            <a:ext cx="3853742" cy="1407396"/>
          </a:xfrm>
        </p:spPr>
        <p:txBody>
          <a:bodyPr/>
          <a:lstStyle/>
          <a:p>
            <a:r>
              <a:rPr lang="zh-CN" altLang="en-US" sz="1200" dirty="0"/>
              <a:t>市场均衡的实现过程使用蛛网模型描述</a:t>
            </a:r>
          </a:p>
          <a:p>
            <a:pPr lvl="1"/>
            <a:r>
              <a:rPr lang="zh-CN" altLang="en-US" sz="1000" dirty="0"/>
              <a:t>收敛型蛛网</a:t>
            </a:r>
          </a:p>
          <a:p>
            <a:pPr lvl="1"/>
            <a:r>
              <a:rPr lang="zh-CN" altLang="en-US" sz="1000" dirty="0"/>
              <a:t>发散型蛛网</a:t>
            </a:r>
          </a:p>
          <a:p>
            <a:pPr lvl="1"/>
            <a:r>
              <a:rPr lang="zh-CN" altLang="en-US" sz="1000" dirty="0"/>
              <a:t>封闭性蛛网</a:t>
            </a:r>
          </a:p>
        </p:txBody>
      </p:sp>
      <p:sp>
        <p:nvSpPr>
          <p:cNvPr id="4" name="灯片编号占位符 3">
            <a:extLst>
              <a:ext uri="{FF2B5EF4-FFF2-40B4-BE49-F238E27FC236}">
                <a16:creationId xmlns:a16="http://schemas.microsoft.com/office/drawing/2014/main" id="{ECCE0F0D-2F74-4B17-A997-1601A38D59AC}"/>
              </a:ext>
            </a:extLst>
          </p:cNvPr>
          <p:cNvSpPr>
            <a:spLocks noGrp="1"/>
          </p:cNvSpPr>
          <p:nvPr>
            <p:ph type="sldNum" sz="quarter" idx="11"/>
          </p:nvPr>
        </p:nvSpPr>
        <p:spPr/>
        <p:txBody>
          <a:bodyPr/>
          <a:lstStyle/>
          <a:p>
            <a:pPr>
              <a:defRPr/>
            </a:pPr>
            <a:fld id="{7EDF5FF5-0BFA-4C40-9CBD-B49527C5F6A5}" type="slidenum">
              <a:rPr lang="zh-CN" altLang="en-US" smtClean="0"/>
              <a:pPr>
                <a:defRPr/>
              </a:pPr>
              <a:t>12</a:t>
            </a:fld>
            <a:endParaRPr lang="en-US" altLang="zh-CN"/>
          </a:p>
        </p:txBody>
      </p:sp>
      <p:grpSp>
        <p:nvGrpSpPr>
          <p:cNvPr id="100" name="组合 99">
            <a:extLst>
              <a:ext uri="{FF2B5EF4-FFF2-40B4-BE49-F238E27FC236}">
                <a16:creationId xmlns:a16="http://schemas.microsoft.com/office/drawing/2014/main" id="{B1D8B49C-B531-4594-8953-C9EA74617282}"/>
              </a:ext>
            </a:extLst>
          </p:cNvPr>
          <p:cNvGrpSpPr/>
          <p:nvPr/>
        </p:nvGrpSpPr>
        <p:grpSpPr>
          <a:xfrm>
            <a:off x="222914" y="571352"/>
            <a:ext cx="5629009" cy="2396182"/>
            <a:chOff x="286603" y="579627"/>
            <a:chExt cx="7401635" cy="3150761"/>
          </a:xfrm>
        </p:grpSpPr>
        <p:cxnSp>
          <p:nvCxnSpPr>
            <p:cNvPr id="58" name="AutoShape 2">
              <a:extLst>
                <a:ext uri="{FF2B5EF4-FFF2-40B4-BE49-F238E27FC236}">
                  <a16:creationId xmlns:a16="http://schemas.microsoft.com/office/drawing/2014/main" id="{2E08AB9E-AC33-40B2-A718-6922FF5CDA63}"/>
                </a:ext>
              </a:extLst>
            </p:cNvPr>
            <p:cNvCxnSpPr>
              <a:cxnSpLocks noChangeShapeType="1"/>
            </p:cNvCxnSpPr>
            <p:nvPr/>
          </p:nvCxnSpPr>
          <p:spPr bwMode="auto">
            <a:xfrm flipV="1">
              <a:off x="4559205" y="1052320"/>
              <a:ext cx="0" cy="2328449"/>
            </a:xfrm>
            <a:prstGeom prst="straightConnector1">
              <a:avLst/>
            </a:prstGeom>
            <a:noFill/>
            <a:ln w="9525">
              <a:solidFill>
                <a:srgbClr val="000000"/>
              </a:solidFill>
              <a:round/>
              <a:headEnd/>
              <a:tailEnd type="triangle" w="med" len="med"/>
            </a:ln>
          </p:spPr>
        </p:cxnSp>
        <p:cxnSp>
          <p:nvCxnSpPr>
            <p:cNvPr id="59" name="AutoShape 3">
              <a:extLst>
                <a:ext uri="{FF2B5EF4-FFF2-40B4-BE49-F238E27FC236}">
                  <a16:creationId xmlns:a16="http://schemas.microsoft.com/office/drawing/2014/main" id="{4339D149-64A6-42B1-8C54-B868CCCD3967}"/>
                </a:ext>
              </a:extLst>
            </p:cNvPr>
            <p:cNvCxnSpPr>
              <a:cxnSpLocks noChangeShapeType="1"/>
            </p:cNvCxnSpPr>
            <p:nvPr/>
          </p:nvCxnSpPr>
          <p:spPr bwMode="auto">
            <a:xfrm>
              <a:off x="4559205" y="3380769"/>
              <a:ext cx="3124485" cy="3876"/>
            </a:xfrm>
            <a:prstGeom prst="straightConnector1">
              <a:avLst/>
            </a:prstGeom>
            <a:noFill/>
            <a:ln w="9525">
              <a:solidFill>
                <a:srgbClr val="000000"/>
              </a:solidFill>
              <a:round/>
              <a:headEnd/>
              <a:tailEnd type="triangle" w="med" len="med"/>
            </a:ln>
          </p:spPr>
        </p:cxnSp>
        <p:sp>
          <p:nvSpPr>
            <p:cNvPr id="60" name="Arc 4">
              <a:extLst>
                <a:ext uri="{FF2B5EF4-FFF2-40B4-BE49-F238E27FC236}">
                  <a16:creationId xmlns:a16="http://schemas.microsoft.com/office/drawing/2014/main" id="{F5FAE124-3A38-4EBB-913B-73055473CBD0}"/>
                </a:ext>
              </a:extLst>
            </p:cNvPr>
            <p:cNvSpPr>
              <a:spLocks/>
            </p:cNvSpPr>
            <p:nvPr/>
          </p:nvSpPr>
          <p:spPr bwMode="auto">
            <a:xfrm rot="6937833">
              <a:off x="4838627" y="1329023"/>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cxnSp>
          <p:nvCxnSpPr>
            <p:cNvPr id="61" name="AutoShape 2">
              <a:extLst>
                <a:ext uri="{FF2B5EF4-FFF2-40B4-BE49-F238E27FC236}">
                  <a16:creationId xmlns:a16="http://schemas.microsoft.com/office/drawing/2014/main" id="{C8C0059D-2062-45D5-BBE7-107D66959DDF}"/>
                </a:ext>
              </a:extLst>
            </p:cNvPr>
            <p:cNvCxnSpPr>
              <a:cxnSpLocks noChangeShapeType="1"/>
            </p:cNvCxnSpPr>
            <p:nvPr/>
          </p:nvCxnSpPr>
          <p:spPr bwMode="auto">
            <a:xfrm flipV="1">
              <a:off x="835640" y="1068243"/>
              <a:ext cx="0" cy="2328449"/>
            </a:xfrm>
            <a:prstGeom prst="straightConnector1">
              <a:avLst/>
            </a:prstGeom>
            <a:noFill/>
            <a:ln w="9525">
              <a:solidFill>
                <a:srgbClr val="000000"/>
              </a:solidFill>
              <a:round/>
              <a:headEnd/>
              <a:tailEnd type="triangle" w="med" len="med"/>
            </a:ln>
          </p:spPr>
        </p:cxnSp>
        <p:cxnSp>
          <p:nvCxnSpPr>
            <p:cNvPr id="62" name="AutoShape 3">
              <a:extLst>
                <a:ext uri="{FF2B5EF4-FFF2-40B4-BE49-F238E27FC236}">
                  <a16:creationId xmlns:a16="http://schemas.microsoft.com/office/drawing/2014/main" id="{7668273A-D0BA-4000-AEEB-8C1AAA6CC457}"/>
                </a:ext>
              </a:extLst>
            </p:cNvPr>
            <p:cNvCxnSpPr>
              <a:cxnSpLocks noChangeShapeType="1"/>
            </p:cNvCxnSpPr>
            <p:nvPr/>
          </p:nvCxnSpPr>
          <p:spPr bwMode="auto">
            <a:xfrm>
              <a:off x="835640" y="3396692"/>
              <a:ext cx="3124485" cy="3876"/>
            </a:xfrm>
            <a:prstGeom prst="straightConnector1">
              <a:avLst/>
            </a:prstGeom>
            <a:noFill/>
            <a:ln w="9525">
              <a:solidFill>
                <a:srgbClr val="000000"/>
              </a:solidFill>
              <a:round/>
              <a:headEnd/>
              <a:tailEnd type="triangle" w="med" len="med"/>
            </a:ln>
          </p:spPr>
        </p:cxnSp>
        <p:sp>
          <p:nvSpPr>
            <p:cNvPr id="63" name="Arc 4">
              <a:extLst>
                <a:ext uri="{FF2B5EF4-FFF2-40B4-BE49-F238E27FC236}">
                  <a16:creationId xmlns:a16="http://schemas.microsoft.com/office/drawing/2014/main" id="{E6DD18A5-3818-4017-8017-02E01B785725}"/>
                </a:ext>
              </a:extLst>
            </p:cNvPr>
            <p:cNvSpPr>
              <a:spLocks/>
            </p:cNvSpPr>
            <p:nvPr/>
          </p:nvSpPr>
          <p:spPr bwMode="auto">
            <a:xfrm rot="11432155">
              <a:off x="1115062" y="1344946"/>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4" name="矩形 63">
              <a:extLst>
                <a:ext uri="{FF2B5EF4-FFF2-40B4-BE49-F238E27FC236}">
                  <a16:creationId xmlns:a16="http://schemas.microsoft.com/office/drawing/2014/main" id="{ACAD7318-EB51-4D97-93F7-5C813E63408D}"/>
                </a:ext>
              </a:extLst>
            </p:cNvPr>
            <p:cNvSpPr/>
            <p:nvPr/>
          </p:nvSpPr>
          <p:spPr bwMode="auto">
            <a:xfrm>
              <a:off x="286603" y="1105469"/>
              <a:ext cx="518615" cy="245659"/>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tx1"/>
                  </a:solidFill>
                  <a:latin typeface="微软雅黑" pitchFamily="34" charset="-122"/>
                  <a:ea typeface="微软雅黑" pitchFamily="34" charset="-122"/>
                </a:rPr>
                <a:t>价格</a:t>
              </a:r>
            </a:p>
          </p:txBody>
        </p:sp>
        <p:sp>
          <p:nvSpPr>
            <p:cNvPr id="65" name="矩形 64">
              <a:extLst>
                <a:ext uri="{FF2B5EF4-FFF2-40B4-BE49-F238E27FC236}">
                  <a16:creationId xmlns:a16="http://schemas.microsoft.com/office/drawing/2014/main" id="{09788A22-C3B6-4AB9-932D-4763DA61F4A3}"/>
                </a:ext>
              </a:extLst>
            </p:cNvPr>
            <p:cNvSpPr/>
            <p:nvPr/>
          </p:nvSpPr>
          <p:spPr bwMode="auto">
            <a:xfrm>
              <a:off x="3386919" y="3441511"/>
              <a:ext cx="518615" cy="245659"/>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tx1"/>
                  </a:solidFill>
                  <a:latin typeface="微软雅黑" pitchFamily="34" charset="-122"/>
                  <a:ea typeface="微软雅黑" pitchFamily="34" charset="-122"/>
                </a:rPr>
                <a:t>数量</a:t>
              </a:r>
            </a:p>
          </p:txBody>
        </p:sp>
        <p:sp>
          <p:nvSpPr>
            <p:cNvPr id="66" name="矩形 65">
              <a:extLst>
                <a:ext uri="{FF2B5EF4-FFF2-40B4-BE49-F238E27FC236}">
                  <a16:creationId xmlns:a16="http://schemas.microsoft.com/office/drawing/2014/main" id="{1071850F-E3B1-42AC-9333-56AB7CD3EC1A}"/>
                </a:ext>
              </a:extLst>
            </p:cNvPr>
            <p:cNvSpPr/>
            <p:nvPr/>
          </p:nvSpPr>
          <p:spPr bwMode="auto">
            <a:xfrm>
              <a:off x="7169623" y="3484729"/>
              <a:ext cx="518615" cy="245659"/>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000" b="0" dirty="0">
                  <a:solidFill>
                    <a:schemeClr val="tx1"/>
                  </a:solidFill>
                  <a:latin typeface="微软雅黑" pitchFamily="34" charset="-122"/>
                  <a:ea typeface="微软雅黑" pitchFamily="34" charset="-122"/>
                </a:rPr>
                <a:t>数量</a:t>
              </a:r>
              <a:endParaRPr kumimoji="0" lang="zh-CN" altLang="en-US" sz="1000" b="0" i="0" u="none" strike="noStrike" cap="none" normalizeH="0" baseline="0" dirty="0">
                <a:ln>
                  <a:noFill/>
                </a:ln>
                <a:solidFill>
                  <a:schemeClr val="tx1"/>
                </a:solidFill>
                <a:latin typeface="微软雅黑" pitchFamily="34" charset="-122"/>
                <a:ea typeface="微软雅黑" pitchFamily="34" charset="-122"/>
              </a:endParaRPr>
            </a:p>
          </p:txBody>
        </p:sp>
        <p:sp>
          <p:nvSpPr>
            <p:cNvPr id="67" name="矩形 66">
              <a:extLst>
                <a:ext uri="{FF2B5EF4-FFF2-40B4-BE49-F238E27FC236}">
                  <a16:creationId xmlns:a16="http://schemas.microsoft.com/office/drawing/2014/main" id="{45DCF736-FCE0-4037-BF09-0ED75F6F8F08}"/>
                </a:ext>
              </a:extLst>
            </p:cNvPr>
            <p:cNvSpPr/>
            <p:nvPr/>
          </p:nvSpPr>
          <p:spPr bwMode="auto">
            <a:xfrm>
              <a:off x="4028364" y="1107744"/>
              <a:ext cx="518615" cy="245659"/>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tx1"/>
                  </a:solidFill>
                  <a:latin typeface="微软雅黑" pitchFamily="34" charset="-122"/>
                  <a:ea typeface="微软雅黑" pitchFamily="34" charset="-122"/>
                </a:rPr>
                <a:t>价格</a:t>
              </a:r>
            </a:p>
          </p:txBody>
        </p:sp>
        <p:cxnSp>
          <p:nvCxnSpPr>
            <p:cNvPr id="68" name="直接连接符 67">
              <a:extLst>
                <a:ext uri="{FF2B5EF4-FFF2-40B4-BE49-F238E27FC236}">
                  <a16:creationId xmlns:a16="http://schemas.microsoft.com/office/drawing/2014/main" id="{B325D344-83A3-4560-AF32-3E46A89D4DF9}"/>
                </a:ext>
              </a:extLst>
            </p:cNvPr>
            <p:cNvCxnSpPr/>
            <p:nvPr/>
          </p:nvCxnSpPr>
          <p:spPr bwMode="auto">
            <a:xfrm>
              <a:off x="846161" y="2006221"/>
              <a:ext cx="600502" cy="0"/>
            </a:xfrm>
            <a:prstGeom prst="line">
              <a:avLst/>
            </a:prstGeom>
            <a:noFill/>
            <a:ln w="9525" cap="flat" cmpd="sng" algn="ctr">
              <a:solidFill>
                <a:srgbClr val="FF0000"/>
              </a:solidFill>
              <a:prstDash val="sysDash"/>
              <a:round/>
              <a:headEnd type="none" w="med" len="med"/>
              <a:tailEnd type="none" w="med" len="med"/>
            </a:ln>
            <a:effectLst/>
          </p:spPr>
        </p:cxnSp>
        <p:cxnSp>
          <p:nvCxnSpPr>
            <p:cNvPr id="69" name="直接连接符 68">
              <a:extLst>
                <a:ext uri="{FF2B5EF4-FFF2-40B4-BE49-F238E27FC236}">
                  <a16:creationId xmlns:a16="http://schemas.microsoft.com/office/drawing/2014/main" id="{9836E7B7-62CC-46EF-9BA4-0B8267081924}"/>
                </a:ext>
              </a:extLst>
            </p:cNvPr>
            <p:cNvCxnSpPr/>
            <p:nvPr/>
          </p:nvCxnSpPr>
          <p:spPr bwMode="auto">
            <a:xfrm flipH="1">
              <a:off x="1460310" y="2019869"/>
              <a:ext cx="2" cy="1378424"/>
            </a:xfrm>
            <a:prstGeom prst="line">
              <a:avLst/>
            </a:prstGeom>
            <a:noFill/>
            <a:ln w="9525" cap="flat" cmpd="sng" algn="ctr">
              <a:solidFill>
                <a:srgbClr val="FF0000"/>
              </a:solidFill>
              <a:prstDash val="sysDash"/>
              <a:round/>
              <a:headEnd type="none" w="med" len="med"/>
              <a:tailEnd type="none" w="med" len="med"/>
            </a:ln>
            <a:effectLst/>
          </p:spPr>
        </p:cxnSp>
        <p:cxnSp>
          <p:nvCxnSpPr>
            <p:cNvPr id="70" name="直接连接符 69">
              <a:extLst>
                <a:ext uri="{FF2B5EF4-FFF2-40B4-BE49-F238E27FC236}">
                  <a16:creationId xmlns:a16="http://schemas.microsoft.com/office/drawing/2014/main" id="{01E8B7E0-E9A9-4C1E-8B0F-23518AC693DF}"/>
                </a:ext>
              </a:extLst>
            </p:cNvPr>
            <p:cNvCxnSpPr/>
            <p:nvPr/>
          </p:nvCxnSpPr>
          <p:spPr bwMode="auto">
            <a:xfrm>
              <a:off x="834788" y="2745475"/>
              <a:ext cx="1717343" cy="11373"/>
            </a:xfrm>
            <a:prstGeom prst="line">
              <a:avLst/>
            </a:prstGeom>
            <a:noFill/>
            <a:ln w="9525" cap="flat" cmpd="sng" algn="ctr">
              <a:solidFill>
                <a:schemeClr val="tx2">
                  <a:lumMod val="75000"/>
                </a:schemeClr>
              </a:solidFill>
              <a:prstDash val="sysDash"/>
              <a:round/>
              <a:headEnd type="none" w="med" len="med"/>
              <a:tailEnd type="none" w="med" len="med"/>
            </a:ln>
            <a:effectLst/>
          </p:spPr>
        </p:cxnSp>
        <p:cxnSp>
          <p:nvCxnSpPr>
            <p:cNvPr id="71" name="直接连接符 70">
              <a:extLst>
                <a:ext uri="{FF2B5EF4-FFF2-40B4-BE49-F238E27FC236}">
                  <a16:creationId xmlns:a16="http://schemas.microsoft.com/office/drawing/2014/main" id="{764BB618-752F-4494-9C7A-D2133F9E7346}"/>
                </a:ext>
              </a:extLst>
            </p:cNvPr>
            <p:cNvCxnSpPr/>
            <p:nvPr/>
          </p:nvCxnSpPr>
          <p:spPr bwMode="auto">
            <a:xfrm>
              <a:off x="2524836" y="2756848"/>
              <a:ext cx="2274" cy="657367"/>
            </a:xfrm>
            <a:prstGeom prst="line">
              <a:avLst/>
            </a:prstGeom>
            <a:noFill/>
            <a:ln w="9525" cap="flat" cmpd="sng" algn="ctr">
              <a:solidFill>
                <a:schemeClr val="tx2">
                  <a:lumMod val="75000"/>
                </a:schemeClr>
              </a:solidFill>
              <a:prstDash val="sysDash"/>
              <a:round/>
              <a:headEnd type="none" w="med" len="med"/>
              <a:tailEnd type="none" w="med" len="med"/>
            </a:ln>
            <a:effectLst/>
          </p:spPr>
        </p:cxnSp>
        <p:sp>
          <p:nvSpPr>
            <p:cNvPr id="72" name="矩形 71">
              <a:extLst>
                <a:ext uri="{FF2B5EF4-FFF2-40B4-BE49-F238E27FC236}">
                  <a16:creationId xmlns:a16="http://schemas.microsoft.com/office/drawing/2014/main" id="{F12BBAF0-3222-47F1-9942-F21FAF5FD03F}"/>
                </a:ext>
              </a:extLst>
            </p:cNvPr>
            <p:cNvSpPr/>
            <p:nvPr/>
          </p:nvSpPr>
          <p:spPr bwMode="auto">
            <a:xfrm>
              <a:off x="586854" y="1937982"/>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latin typeface="Agency FB" panose="020B0503020202020204" pitchFamily="34" charset="0"/>
                </a:rPr>
                <a:t>P</a:t>
              </a:r>
              <a:r>
                <a:rPr lang="en-US" altLang="zh-CN" sz="1000" b="0" baseline="-25000" dirty="0">
                  <a:latin typeface="Agency FB" panose="020B0503020202020204" pitchFamily="34" charset="0"/>
                </a:rPr>
                <a:t>1</a:t>
              </a:r>
              <a:endParaRPr kumimoji="0" lang="zh-CN" altLang="en-US" sz="1000" b="0" i="0" u="none" strike="noStrike" cap="none" normalizeH="0" baseline="-25000" dirty="0">
                <a:ln>
                  <a:noFill/>
                </a:ln>
                <a:solidFill>
                  <a:srgbClr val="CC6600"/>
                </a:solidFill>
                <a:latin typeface="Agency FB" panose="020B0503020202020204" pitchFamily="34" charset="0"/>
              </a:endParaRPr>
            </a:p>
          </p:txBody>
        </p:sp>
        <p:sp>
          <p:nvSpPr>
            <p:cNvPr id="73" name="矩形 72">
              <a:extLst>
                <a:ext uri="{FF2B5EF4-FFF2-40B4-BE49-F238E27FC236}">
                  <a16:creationId xmlns:a16="http://schemas.microsoft.com/office/drawing/2014/main" id="{EBD39F14-F69F-41D7-8300-358804C03A56}"/>
                </a:ext>
              </a:extLst>
            </p:cNvPr>
            <p:cNvSpPr/>
            <p:nvPr/>
          </p:nvSpPr>
          <p:spPr bwMode="auto">
            <a:xfrm>
              <a:off x="602777" y="2636292"/>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2">
                      <a:lumMod val="50000"/>
                    </a:schemeClr>
                  </a:solidFill>
                  <a:latin typeface="Agency FB" panose="020B0503020202020204" pitchFamily="34" charset="0"/>
                </a:rPr>
                <a:t>P</a:t>
              </a:r>
              <a:r>
                <a:rPr lang="en-US" altLang="zh-CN" sz="1000" b="0" baseline="-25000" dirty="0">
                  <a:solidFill>
                    <a:schemeClr val="tx2">
                      <a:lumMod val="50000"/>
                    </a:schemeClr>
                  </a:solidFill>
                  <a:latin typeface="Agency FB" panose="020B0503020202020204" pitchFamily="34" charset="0"/>
                </a:rPr>
                <a:t>2</a:t>
              </a:r>
              <a:endParaRPr kumimoji="0" lang="zh-CN" altLang="en-US" sz="1000" b="0" i="0" u="none" strike="noStrike" cap="none" normalizeH="0" baseline="-25000" dirty="0">
                <a:ln>
                  <a:noFill/>
                </a:ln>
                <a:solidFill>
                  <a:schemeClr val="tx2">
                    <a:lumMod val="50000"/>
                  </a:schemeClr>
                </a:solidFill>
                <a:latin typeface="Agency FB" panose="020B0503020202020204" pitchFamily="34" charset="0"/>
              </a:endParaRPr>
            </a:p>
          </p:txBody>
        </p:sp>
        <p:sp>
          <p:nvSpPr>
            <p:cNvPr id="74" name="矩形 73">
              <a:extLst>
                <a:ext uri="{FF2B5EF4-FFF2-40B4-BE49-F238E27FC236}">
                  <a16:creationId xmlns:a16="http://schemas.microsoft.com/office/drawing/2014/main" id="{E7C615C6-44D3-433F-A4A3-D8862E517341}"/>
                </a:ext>
              </a:extLst>
            </p:cNvPr>
            <p:cNvSpPr/>
            <p:nvPr/>
          </p:nvSpPr>
          <p:spPr bwMode="auto">
            <a:xfrm>
              <a:off x="1367051" y="3441511"/>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latin typeface="Agency FB" panose="020B0503020202020204" pitchFamily="34" charset="0"/>
                </a:rPr>
                <a:t>Q</a:t>
              </a:r>
              <a:r>
                <a:rPr lang="en-US" altLang="zh-CN" sz="1000" b="0" baseline="-25000" dirty="0">
                  <a:latin typeface="Agency FB" panose="020B0503020202020204" pitchFamily="34" charset="0"/>
                </a:rPr>
                <a:t>1</a:t>
              </a:r>
              <a:endParaRPr kumimoji="0" lang="zh-CN" altLang="en-US" sz="1000" b="0" i="0" u="none" strike="noStrike" cap="none" normalizeH="0" baseline="-25000" dirty="0">
                <a:ln>
                  <a:noFill/>
                </a:ln>
                <a:solidFill>
                  <a:srgbClr val="CC6600"/>
                </a:solidFill>
                <a:latin typeface="Agency FB" panose="020B0503020202020204" pitchFamily="34" charset="0"/>
              </a:endParaRPr>
            </a:p>
          </p:txBody>
        </p:sp>
        <p:sp>
          <p:nvSpPr>
            <p:cNvPr id="75" name="矩形 74">
              <a:extLst>
                <a:ext uri="{FF2B5EF4-FFF2-40B4-BE49-F238E27FC236}">
                  <a16:creationId xmlns:a16="http://schemas.microsoft.com/office/drawing/2014/main" id="{E7AD59E7-B495-4168-92C7-2A6D6011471F}"/>
                </a:ext>
              </a:extLst>
            </p:cNvPr>
            <p:cNvSpPr/>
            <p:nvPr/>
          </p:nvSpPr>
          <p:spPr bwMode="auto">
            <a:xfrm>
              <a:off x="2420204" y="3443786"/>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50" b="0" dirty="0">
                  <a:solidFill>
                    <a:schemeClr val="tx2">
                      <a:lumMod val="50000"/>
                    </a:schemeClr>
                  </a:solidFill>
                  <a:latin typeface="Agency FB" panose="020B0503020202020204" pitchFamily="34" charset="0"/>
                </a:rPr>
                <a:t>Q</a:t>
              </a:r>
              <a:r>
                <a:rPr lang="en-US" altLang="zh-CN" sz="1050" b="0" baseline="-25000" dirty="0">
                  <a:solidFill>
                    <a:schemeClr val="tx2">
                      <a:lumMod val="50000"/>
                    </a:schemeClr>
                  </a:solidFill>
                  <a:latin typeface="Agency FB" panose="020B0503020202020204" pitchFamily="34" charset="0"/>
                </a:rPr>
                <a:t>2</a:t>
              </a:r>
              <a:endParaRPr kumimoji="0" lang="zh-CN" altLang="en-US" sz="1050" b="0" i="0" u="none" strike="noStrike" cap="none" normalizeH="0" baseline="-25000" dirty="0">
                <a:ln>
                  <a:noFill/>
                </a:ln>
                <a:solidFill>
                  <a:schemeClr val="tx2">
                    <a:lumMod val="50000"/>
                  </a:schemeClr>
                </a:solidFill>
                <a:latin typeface="Agency FB" panose="020B0503020202020204" pitchFamily="34" charset="0"/>
              </a:endParaRPr>
            </a:p>
          </p:txBody>
        </p:sp>
        <p:sp>
          <p:nvSpPr>
            <p:cNvPr id="76" name="矩形 75">
              <a:extLst>
                <a:ext uri="{FF2B5EF4-FFF2-40B4-BE49-F238E27FC236}">
                  <a16:creationId xmlns:a16="http://schemas.microsoft.com/office/drawing/2014/main" id="{3B615285-DF73-4346-9B26-1462394C0019}"/>
                </a:ext>
              </a:extLst>
            </p:cNvPr>
            <p:cNvSpPr/>
            <p:nvPr/>
          </p:nvSpPr>
          <p:spPr bwMode="auto">
            <a:xfrm>
              <a:off x="618698" y="3430138"/>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200" b="0" dirty="0">
                  <a:solidFill>
                    <a:schemeClr val="tx1"/>
                  </a:solidFill>
                  <a:latin typeface="Agency FB" panose="020B0503020202020204" pitchFamily="34" charset="0"/>
                </a:rPr>
                <a:t>O</a:t>
              </a:r>
              <a:endParaRPr kumimoji="0" lang="zh-CN" altLang="en-US" sz="1200" b="0" i="0" u="none" strike="noStrike" cap="none" normalizeH="0" baseline="-25000" dirty="0">
                <a:ln>
                  <a:noFill/>
                </a:ln>
                <a:solidFill>
                  <a:schemeClr val="tx1"/>
                </a:solidFill>
                <a:latin typeface="Agency FB" panose="020B0503020202020204" pitchFamily="34" charset="0"/>
              </a:endParaRPr>
            </a:p>
          </p:txBody>
        </p:sp>
        <p:sp>
          <p:nvSpPr>
            <p:cNvPr id="77" name="矩形 76">
              <a:extLst>
                <a:ext uri="{FF2B5EF4-FFF2-40B4-BE49-F238E27FC236}">
                  <a16:creationId xmlns:a16="http://schemas.microsoft.com/office/drawing/2014/main" id="{A52C1934-11FF-4BF7-8762-6CECBFBD344D}"/>
                </a:ext>
              </a:extLst>
            </p:cNvPr>
            <p:cNvSpPr/>
            <p:nvPr/>
          </p:nvSpPr>
          <p:spPr bwMode="auto">
            <a:xfrm>
              <a:off x="4346811" y="3405118"/>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200" b="0" dirty="0">
                  <a:solidFill>
                    <a:schemeClr val="tx1"/>
                  </a:solidFill>
                  <a:latin typeface="Agency FB" panose="020B0503020202020204" pitchFamily="34" charset="0"/>
                </a:rPr>
                <a:t>O</a:t>
              </a:r>
              <a:endParaRPr kumimoji="0" lang="zh-CN" altLang="en-US" sz="1200" b="0" i="0" u="none" strike="noStrike" cap="none" normalizeH="0" baseline="-25000" dirty="0">
                <a:ln>
                  <a:noFill/>
                </a:ln>
                <a:solidFill>
                  <a:schemeClr val="tx1"/>
                </a:solidFill>
                <a:latin typeface="Agency FB" panose="020B0503020202020204" pitchFamily="34" charset="0"/>
              </a:endParaRPr>
            </a:p>
          </p:txBody>
        </p:sp>
        <p:cxnSp>
          <p:nvCxnSpPr>
            <p:cNvPr id="78" name="直接连接符 77">
              <a:extLst>
                <a:ext uri="{FF2B5EF4-FFF2-40B4-BE49-F238E27FC236}">
                  <a16:creationId xmlns:a16="http://schemas.microsoft.com/office/drawing/2014/main" id="{588F1A61-48A6-4DBD-AECF-2EE4154CA9A1}"/>
                </a:ext>
              </a:extLst>
            </p:cNvPr>
            <p:cNvCxnSpPr/>
            <p:nvPr/>
          </p:nvCxnSpPr>
          <p:spPr bwMode="auto">
            <a:xfrm>
              <a:off x="4560627" y="2663588"/>
              <a:ext cx="1703695" cy="11373"/>
            </a:xfrm>
            <a:prstGeom prst="line">
              <a:avLst/>
            </a:prstGeom>
            <a:noFill/>
            <a:ln w="9525" cap="flat" cmpd="sng" algn="ctr">
              <a:solidFill>
                <a:srgbClr val="FF0000"/>
              </a:solidFill>
              <a:prstDash val="sysDash"/>
              <a:round/>
              <a:headEnd type="none" w="med" len="med"/>
              <a:tailEnd type="none" w="med" len="med"/>
            </a:ln>
            <a:effectLst/>
          </p:spPr>
        </p:cxnSp>
        <p:cxnSp>
          <p:nvCxnSpPr>
            <p:cNvPr id="79" name="直接连接符 78">
              <a:extLst>
                <a:ext uri="{FF2B5EF4-FFF2-40B4-BE49-F238E27FC236}">
                  <a16:creationId xmlns:a16="http://schemas.microsoft.com/office/drawing/2014/main" id="{5FB67C3F-E9B5-4666-B525-0BCD47F585BF}"/>
                </a:ext>
              </a:extLst>
            </p:cNvPr>
            <p:cNvCxnSpPr/>
            <p:nvPr/>
          </p:nvCxnSpPr>
          <p:spPr bwMode="auto">
            <a:xfrm>
              <a:off x="6237027" y="2688609"/>
              <a:ext cx="2274" cy="684663"/>
            </a:xfrm>
            <a:prstGeom prst="line">
              <a:avLst/>
            </a:prstGeom>
            <a:noFill/>
            <a:ln w="9525" cap="flat" cmpd="sng" algn="ctr">
              <a:solidFill>
                <a:srgbClr val="FF0000"/>
              </a:solidFill>
              <a:prstDash val="sysDash"/>
              <a:round/>
              <a:headEnd type="none" w="med" len="med"/>
              <a:tailEnd type="none" w="med" len="med"/>
            </a:ln>
            <a:effectLst/>
          </p:spPr>
        </p:cxnSp>
        <p:cxnSp>
          <p:nvCxnSpPr>
            <p:cNvPr id="80" name="直接连接符 79">
              <a:extLst>
                <a:ext uri="{FF2B5EF4-FFF2-40B4-BE49-F238E27FC236}">
                  <a16:creationId xmlns:a16="http://schemas.microsoft.com/office/drawing/2014/main" id="{824D7144-CA79-4F27-ADC0-91399C0DE383}"/>
                </a:ext>
              </a:extLst>
            </p:cNvPr>
            <p:cNvCxnSpPr/>
            <p:nvPr/>
          </p:nvCxnSpPr>
          <p:spPr bwMode="auto">
            <a:xfrm>
              <a:off x="4562901" y="1806054"/>
              <a:ext cx="2452048" cy="9098"/>
            </a:xfrm>
            <a:prstGeom prst="line">
              <a:avLst/>
            </a:prstGeom>
            <a:noFill/>
            <a:ln w="9525" cap="flat" cmpd="sng" algn="ctr">
              <a:solidFill>
                <a:schemeClr val="tx2">
                  <a:lumMod val="75000"/>
                </a:schemeClr>
              </a:solidFill>
              <a:prstDash val="sysDash"/>
              <a:round/>
              <a:headEnd type="none" w="med" len="med"/>
              <a:tailEnd type="none" w="med" len="med"/>
            </a:ln>
            <a:effectLst/>
          </p:spPr>
        </p:cxnSp>
        <p:cxnSp>
          <p:nvCxnSpPr>
            <p:cNvPr id="81" name="直接连接符 80">
              <a:extLst>
                <a:ext uri="{FF2B5EF4-FFF2-40B4-BE49-F238E27FC236}">
                  <a16:creationId xmlns:a16="http://schemas.microsoft.com/office/drawing/2014/main" id="{9B3DDACA-792E-4B17-B4F0-1E113383E43A}"/>
                </a:ext>
              </a:extLst>
            </p:cNvPr>
            <p:cNvCxnSpPr/>
            <p:nvPr/>
          </p:nvCxnSpPr>
          <p:spPr bwMode="auto">
            <a:xfrm flipH="1">
              <a:off x="7042245" y="1844723"/>
              <a:ext cx="2274" cy="1553570"/>
            </a:xfrm>
            <a:prstGeom prst="line">
              <a:avLst/>
            </a:prstGeom>
            <a:noFill/>
            <a:ln w="9525" cap="flat" cmpd="sng" algn="ctr">
              <a:solidFill>
                <a:schemeClr val="tx2">
                  <a:lumMod val="75000"/>
                </a:schemeClr>
              </a:solidFill>
              <a:prstDash val="sysDash"/>
              <a:round/>
              <a:headEnd type="none" w="med" len="med"/>
              <a:tailEnd type="none" w="med" len="med"/>
            </a:ln>
            <a:effectLst/>
          </p:spPr>
        </p:cxnSp>
        <p:sp>
          <p:nvSpPr>
            <p:cNvPr id="82" name="矩形 81">
              <a:extLst>
                <a:ext uri="{FF2B5EF4-FFF2-40B4-BE49-F238E27FC236}">
                  <a16:creationId xmlns:a16="http://schemas.microsoft.com/office/drawing/2014/main" id="{F6313872-3025-432B-A0EB-B801B12CE2DF}"/>
                </a:ext>
              </a:extLst>
            </p:cNvPr>
            <p:cNvSpPr/>
            <p:nvPr/>
          </p:nvSpPr>
          <p:spPr bwMode="auto">
            <a:xfrm>
              <a:off x="4303595" y="1778757"/>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2">
                      <a:lumMod val="75000"/>
                    </a:schemeClr>
                  </a:solidFill>
                  <a:latin typeface="Agency FB" panose="020B0503020202020204" pitchFamily="34" charset="0"/>
                </a:rPr>
                <a:t>P</a:t>
              </a:r>
              <a:r>
                <a:rPr lang="en-US" altLang="zh-CN" sz="1000" b="0" baseline="-25000" dirty="0">
                  <a:solidFill>
                    <a:schemeClr val="tx2">
                      <a:lumMod val="75000"/>
                    </a:schemeClr>
                  </a:solidFill>
                  <a:latin typeface="Agency FB" panose="020B0503020202020204" pitchFamily="34" charset="0"/>
                </a:rPr>
                <a:t>2</a:t>
              </a:r>
              <a:endParaRPr kumimoji="0" lang="zh-CN" altLang="en-US" sz="1000" b="0" i="0" u="none" strike="noStrike" cap="none" normalizeH="0" baseline="-25000" dirty="0">
                <a:ln>
                  <a:noFill/>
                </a:ln>
                <a:solidFill>
                  <a:schemeClr val="tx2">
                    <a:lumMod val="75000"/>
                  </a:schemeClr>
                </a:solidFill>
                <a:latin typeface="Agency FB" panose="020B0503020202020204" pitchFamily="34" charset="0"/>
              </a:endParaRPr>
            </a:p>
          </p:txBody>
        </p:sp>
        <p:sp>
          <p:nvSpPr>
            <p:cNvPr id="83" name="矩形 82">
              <a:extLst>
                <a:ext uri="{FF2B5EF4-FFF2-40B4-BE49-F238E27FC236}">
                  <a16:creationId xmlns:a16="http://schemas.microsoft.com/office/drawing/2014/main" id="{7E3454A9-A46C-41A0-8137-41D18052B94E}"/>
                </a:ext>
              </a:extLst>
            </p:cNvPr>
            <p:cNvSpPr/>
            <p:nvPr/>
          </p:nvSpPr>
          <p:spPr bwMode="auto">
            <a:xfrm>
              <a:off x="4314967" y="2608997"/>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latin typeface="Agency FB" panose="020B0503020202020204" pitchFamily="34" charset="0"/>
                  <a:ea typeface="+mj-ea"/>
                </a:rPr>
                <a:t>P</a:t>
              </a:r>
              <a:r>
                <a:rPr lang="en-US" altLang="zh-CN" sz="1000" b="0" baseline="-25000" dirty="0">
                  <a:latin typeface="Agency FB" panose="020B0503020202020204" pitchFamily="34" charset="0"/>
                  <a:ea typeface="+mj-ea"/>
                </a:rPr>
                <a:t>1</a:t>
              </a:r>
              <a:endParaRPr kumimoji="0" lang="zh-CN" altLang="en-US" sz="1000" b="0" i="0" u="none" strike="noStrike" cap="none" normalizeH="0" baseline="-25000" dirty="0">
                <a:ln>
                  <a:noFill/>
                </a:ln>
                <a:solidFill>
                  <a:srgbClr val="CC6600"/>
                </a:solidFill>
                <a:latin typeface="Agency FB" panose="020B0503020202020204" pitchFamily="34" charset="0"/>
                <a:ea typeface="+mj-ea"/>
              </a:endParaRPr>
            </a:p>
          </p:txBody>
        </p:sp>
        <p:sp>
          <p:nvSpPr>
            <p:cNvPr id="84" name="矩形 83">
              <a:extLst>
                <a:ext uri="{FF2B5EF4-FFF2-40B4-BE49-F238E27FC236}">
                  <a16:creationId xmlns:a16="http://schemas.microsoft.com/office/drawing/2014/main" id="{769B6E90-6DAF-49F5-B6B9-528FCF81785A}"/>
                </a:ext>
              </a:extLst>
            </p:cNvPr>
            <p:cNvSpPr/>
            <p:nvPr/>
          </p:nvSpPr>
          <p:spPr bwMode="auto">
            <a:xfrm>
              <a:off x="6132394" y="3430138"/>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latin typeface="Agency FB" panose="020B0503020202020204" pitchFamily="34" charset="0"/>
                </a:rPr>
                <a:t>Q</a:t>
              </a:r>
              <a:r>
                <a:rPr lang="en-US" altLang="zh-CN" sz="1000" b="0" baseline="-25000" dirty="0">
                  <a:latin typeface="Agency FB" panose="020B0503020202020204" pitchFamily="34" charset="0"/>
                </a:rPr>
                <a:t>1</a:t>
              </a:r>
              <a:endParaRPr kumimoji="0" lang="zh-CN" altLang="en-US" sz="1000" b="0" i="0" u="none" strike="noStrike" cap="none" normalizeH="0" baseline="-25000" dirty="0">
                <a:ln>
                  <a:noFill/>
                </a:ln>
                <a:solidFill>
                  <a:srgbClr val="CC6600"/>
                </a:solidFill>
                <a:latin typeface="Agency FB" panose="020B0503020202020204" pitchFamily="34" charset="0"/>
              </a:endParaRPr>
            </a:p>
          </p:txBody>
        </p:sp>
        <p:sp>
          <p:nvSpPr>
            <p:cNvPr id="85" name="矩形 84">
              <a:extLst>
                <a:ext uri="{FF2B5EF4-FFF2-40B4-BE49-F238E27FC236}">
                  <a16:creationId xmlns:a16="http://schemas.microsoft.com/office/drawing/2014/main" id="{028465F7-C3D6-4921-B461-6A5C46C0AC32}"/>
                </a:ext>
              </a:extLst>
            </p:cNvPr>
            <p:cNvSpPr/>
            <p:nvPr/>
          </p:nvSpPr>
          <p:spPr bwMode="auto">
            <a:xfrm>
              <a:off x="6926240" y="3432413"/>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2">
                      <a:lumMod val="75000"/>
                    </a:schemeClr>
                  </a:solidFill>
                  <a:latin typeface="Agency FB" panose="020B0503020202020204" pitchFamily="34" charset="0"/>
                </a:rPr>
                <a:t>Q</a:t>
              </a:r>
              <a:r>
                <a:rPr lang="en-US" altLang="zh-CN" sz="1000" b="0" baseline="-25000" dirty="0">
                  <a:solidFill>
                    <a:schemeClr val="tx2">
                      <a:lumMod val="75000"/>
                    </a:schemeClr>
                  </a:solidFill>
                  <a:latin typeface="Agency FB" panose="020B0503020202020204" pitchFamily="34" charset="0"/>
                </a:rPr>
                <a:t>2</a:t>
              </a:r>
              <a:endParaRPr kumimoji="0" lang="zh-CN" altLang="en-US" sz="1000" b="0" i="0" u="none" strike="noStrike" cap="none" normalizeH="0" baseline="-25000" dirty="0">
                <a:ln>
                  <a:noFill/>
                </a:ln>
                <a:solidFill>
                  <a:schemeClr val="tx2">
                    <a:lumMod val="75000"/>
                  </a:schemeClr>
                </a:solidFill>
                <a:latin typeface="Agency FB" panose="020B0503020202020204" pitchFamily="34" charset="0"/>
              </a:endParaRPr>
            </a:p>
          </p:txBody>
        </p:sp>
        <p:sp>
          <p:nvSpPr>
            <p:cNvPr id="86" name="Arc 4">
              <a:extLst>
                <a:ext uri="{FF2B5EF4-FFF2-40B4-BE49-F238E27FC236}">
                  <a16:creationId xmlns:a16="http://schemas.microsoft.com/office/drawing/2014/main" id="{19EE768E-6D93-4071-928B-FE02FE80F848}"/>
                </a:ext>
              </a:extLst>
            </p:cNvPr>
            <p:cNvSpPr>
              <a:spLocks/>
            </p:cNvSpPr>
            <p:nvPr/>
          </p:nvSpPr>
          <p:spPr bwMode="auto">
            <a:xfrm rot="11432155">
              <a:off x="1403937" y="1074265"/>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2857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7" name="Arc 4">
              <a:extLst>
                <a:ext uri="{FF2B5EF4-FFF2-40B4-BE49-F238E27FC236}">
                  <a16:creationId xmlns:a16="http://schemas.microsoft.com/office/drawing/2014/main" id="{059ADA29-B53D-4224-BCE6-C540D437B7E6}"/>
                </a:ext>
              </a:extLst>
            </p:cNvPr>
            <p:cNvSpPr>
              <a:spLocks/>
            </p:cNvSpPr>
            <p:nvPr/>
          </p:nvSpPr>
          <p:spPr bwMode="auto">
            <a:xfrm rot="11432155">
              <a:off x="803438" y="1661118"/>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2857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8" name="Arc 4">
              <a:extLst>
                <a:ext uri="{FF2B5EF4-FFF2-40B4-BE49-F238E27FC236}">
                  <a16:creationId xmlns:a16="http://schemas.microsoft.com/office/drawing/2014/main" id="{CC5EA8C6-DDF3-4F9B-BE74-00F60FC38D52}"/>
                </a:ext>
              </a:extLst>
            </p:cNvPr>
            <p:cNvSpPr>
              <a:spLocks/>
            </p:cNvSpPr>
            <p:nvPr/>
          </p:nvSpPr>
          <p:spPr bwMode="auto">
            <a:xfrm rot="6937833">
              <a:off x="4581593" y="1126581"/>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381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9" name="矩形 88">
              <a:extLst>
                <a:ext uri="{FF2B5EF4-FFF2-40B4-BE49-F238E27FC236}">
                  <a16:creationId xmlns:a16="http://schemas.microsoft.com/office/drawing/2014/main" id="{C3CEF1AD-6F78-4EE5-A7B9-83893BF40FA6}"/>
                </a:ext>
              </a:extLst>
            </p:cNvPr>
            <p:cNvSpPr/>
            <p:nvPr/>
          </p:nvSpPr>
          <p:spPr bwMode="auto">
            <a:xfrm>
              <a:off x="3566616" y="2993410"/>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1"/>
                  </a:solidFill>
                  <a:latin typeface="Agency FB" panose="020B0503020202020204" pitchFamily="34" charset="0"/>
                </a:rPr>
                <a:t>D</a:t>
              </a:r>
              <a:r>
                <a:rPr lang="en-US" altLang="zh-CN" sz="1000" b="0" baseline="-25000" dirty="0">
                  <a:solidFill>
                    <a:schemeClr val="tx1"/>
                  </a:solidFill>
                  <a:latin typeface="Agency FB" panose="020B0503020202020204" pitchFamily="34" charset="0"/>
                </a:rPr>
                <a:t>0</a:t>
              </a:r>
              <a:endParaRPr kumimoji="0" lang="zh-CN" altLang="en-US" sz="1000" b="0" i="0" u="none" strike="noStrike" cap="none" normalizeH="0" baseline="-25000" dirty="0">
                <a:ln>
                  <a:noFill/>
                </a:ln>
                <a:solidFill>
                  <a:schemeClr val="tx1"/>
                </a:solidFill>
                <a:latin typeface="Agency FB" panose="020B0503020202020204" pitchFamily="34" charset="0"/>
              </a:endParaRPr>
            </a:p>
          </p:txBody>
        </p:sp>
        <p:sp>
          <p:nvSpPr>
            <p:cNvPr id="90" name="矩形 89">
              <a:extLst>
                <a:ext uri="{FF2B5EF4-FFF2-40B4-BE49-F238E27FC236}">
                  <a16:creationId xmlns:a16="http://schemas.microsoft.com/office/drawing/2014/main" id="{27BF66D7-8DC7-4B5F-8A6D-68B46A4BF66D}"/>
                </a:ext>
              </a:extLst>
            </p:cNvPr>
            <p:cNvSpPr/>
            <p:nvPr/>
          </p:nvSpPr>
          <p:spPr bwMode="auto">
            <a:xfrm>
              <a:off x="3869141" y="2722729"/>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1"/>
                  </a:solidFill>
                  <a:latin typeface="Agency FB" panose="020B0503020202020204" pitchFamily="34" charset="0"/>
                </a:rPr>
                <a:t>D</a:t>
              </a:r>
              <a:r>
                <a:rPr lang="en-US" altLang="zh-CN" sz="1000" b="0" baseline="-25000" dirty="0">
                  <a:solidFill>
                    <a:schemeClr val="tx1"/>
                  </a:solidFill>
                  <a:latin typeface="Agency FB" panose="020B0503020202020204" pitchFamily="34" charset="0"/>
                </a:rPr>
                <a:t>1</a:t>
              </a:r>
              <a:endParaRPr kumimoji="0" lang="zh-CN" altLang="en-US" sz="1000" b="0" i="0" u="none" strike="noStrike" cap="none" normalizeH="0" baseline="-25000" dirty="0">
                <a:ln>
                  <a:noFill/>
                </a:ln>
                <a:solidFill>
                  <a:schemeClr val="tx1"/>
                </a:solidFill>
                <a:latin typeface="Agency FB" panose="020B0503020202020204" pitchFamily="34" charset="0"/>
              </a:endParaRPr>
            </a:p>
          </p:txBody>
        </p:sp>
        <p:sp>
          <p:nvSpPr>
            <p:cNvPr id="91" name="矩形 90">
              <a:extLst>
                <a:ext uri="{FF2B5EF4-FFF2-40B4-BE49-F238E27FC236}">
                  <a16:creationId xmlns:a16="http://schemas.microsoft.com/office/drawing/2014/main" id="{EC07B348-4248-47A8-8005-B196F470727A}"/>
                </a:ext>
              </a:extLst>
            </p:cNvPr>
            <p:cNvSpPr/>
            <p:nvPr/>
          </p:nvSpPr>
          <p:spPr bwMode="auto">
            <a:xfrm>
              <a:off x="3229970" y="3216323"/>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1"/>
                  </a:solidFill>
                  <a:latin typeface="Agency FB" panose="020B0503020202020204" pitchFamily="34" charset="0"/>
                </a:rPr>
                <a:t>D</a:t>
              </a:r>
              <a:r>
                <a:rPr lang="en-US" altLang="zh-CN" sz="1000" b="0" baseline="-25000" dirty="0">
                  <a:solidFill>
                    <a:schemeClr val="tx1"/>
                  </a:solidFill>
                  <a:latin typeface="Agency FB" panose="020B0503020202020204" pitchFamily="34" charset="0"/>
                </a:rPr>
                <a:t>2</a:t>
              </a:r>
              <a:endParaRPr kumimoji="0" lang="zh-CN" altLang="en-US" sz="1000" b="0" i="0" u="none" strike="noStrike" cap="none" normalizeH="0" baseline="-25000" dirty="0">
                <a:ln>
                  <a:noFill/>
                </a:ln>
                <a:solidFill>
                  <a:schemeClr val="tx1"/>
                </a:solidFill>
                <a:latin typeface="Agency FB" panose="020B0503020202020204" pitchFamily="34" charset="0"/>
              </a:endParaRPr>
            </a:p>
          </p:txBody>
        </p:sp>
        <p:sp>
          <p:nvSpPr>
            <p:cNvPr id="92" name="矩形 91">
              <a:extLst>
                <a:ext uri="{FF2B5EF4-FFF2-40B4-BE49-F238E27FC236}">
                  <a16:creationId xmlns:a16="http://schemas.microsoft.com/office/drawing/2014/main" id="{6520DA0D-C6AA-455D-B7D6-76C662C93738}"/>
                </a:ext>
              </a:extLst>
            </p:cNvPr>
            <p:cNvSpPr/>
            <p:nvPr/>
          </p:nvSpPr>
          <p:spPr bwMode="auto">
            <a:xfrm>
              <a:off x="5056496" y="3022980"/>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1"/>
                  </a:solidFill>
                  <a:latin typeface="Agency FB" panose="020B0503020202020204" pitchFamily="34" charset="0"/>
                </a:rPr>
                <a:t>S</a:t>
              </a:r>
              <a:r>
                <a:rPr lang="en-US" altLang="zh-CN" sz="1000" b="0" baseline="-25000" dirty="0">
                  <a:solidFill>
                    <a:schemeClr val="tx1"/>
                  </a:solidFill>
                  <a:latin typeface="Agency FB" panose="020B0503020202020204" pitchFamily="34" charset="0"/>
                </a:rPr>
                <a:t>0</a:t>
              </a:r>
              <a:endParaRPr kumimoji="0" lang="zh-CN" altLang="en-US" sz="1000" b="0" i="0" u="none" strike="noStrike" cap="none" normalizeH="0" baseline="-25000" dirty="0">
                <a:ln>
                  <a:noFill/>
                </a:ln>
                <a:solidFill>
                  <a:schemeClr val="tx1"/>
                </a:solidFill>
                <a:latin typeface="Agency FB" panose="020B0503020202020204" pitchFamily="34" charset="0"/>
              </a:endParaRPr>
            </a:p>
          </p:txBody>
        </p:sp>
        <p:sp>
          <p:nvSpPr>
            <p:cNvPr id="93" name="矩形 92">
              <a:extLst>
                <a:ext uri="{FF2B5EF4-FFF2-40B4-BE49-F238E27FC236}">
                  <a16:creationId xmlns:a16="http://schemas.microsoft.com/office/drawing/2014/main" id="{46E7536A-D4F9-43E9-AE06-DBEC8D0486D3}"/>
                </a:ext>
              </a:extLst>
            </p:cNvPr>
            <p:cNvSpPr/>
            <p:nvPr/>
          </p:nvSpPr>
          <p:spPr bwMode="auto">
            <a:xfrm>
              <a:off x="5386317" y="3189028"/>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1"/>
                  </a:solidFill>
                  <a:latin typeface="Agency FB" panose="020B0503020202020204" pitchFamily="34" charset="0"/>
                </a:rPr>
                <a:t>S</a:t>
              </a:r>
              <a:r>
                <a:rPr lang="en-US" altLang="zh-CN" sz="1000" b="0" baseline="-25000" dirty="0">
                  <a:solidFill>
                    <a:schemeClr val="tx1"/>
                  </a:solidFill>
                  <a:latin typeface="Agency FB" panose="020B0503020202020204" pitchFamily="34" charset="0"/>
                </a:rPr>
                <a:t>1</a:t>
              </a:r>
              <a:endParaRPr kumimoji="0" lang="zh-CN" altLang="en-US" sz="1000" b="0" i="0" u="none" strike="noStrike" cap="none" normalizeH="0" baseline="-25000" dirty="0">
                <a:ln>
                  <a:noFill/>
                </a:ln>
                <a:solidFill>
                  <a:schemeClr val="tx1"/>
                </a:solidFill>
                <a:latin typeface="Agency FB" panose="020B0503020202020204" pitchFamily="34" charset="0"/>
              </a:endParaRPr>
            </a:p>
          </p:txBody>
        </p:sp>
        <p:sp>
          <p:nvSpPr>
            <p:cNvPr id="94" name="矩形 93">
              <a:extLst>
                <a:ext uri="{FF2B5EF4-FFF2-40B4-BE49-F238E27FC236}">
                  <a16:creationId xmlns:a16="http://schemas.microsoft.com/office/drawing/2014/main" id="{4A53A5CF-424E-46A3-AFEF-32711C1C5343}"/>
                </a:ext>
              </a:extLst>
            </p:cNvPr>
            <p:cNvSpPr/>
            <p:nvPr/>
          </p:nvSpPr>
          <p:spPr bwMode="auto">
            <a:xfrm>
              <a:off x="4894997" y="2793243"/>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solidFill>
                    <a:schemeClr val="tx1"/>
                  </a:solidFill>
                  <a:latin typeface="Agency FB" panose="020B0503020202020204" pitchFamily="34" charset="0"/>
                </a:rPr>
                <a:t>S</a:t>
              </a:r>
              <a:r>
                <a:rPr lang="en-US" altLang="zh-CN" sz="1000" b="0" baseline="-25000" dirty="0">
                  <a:solidFill>
                    <a:schemeClr val="tx1"/>
                  </a:solidFill>
                  <a:latin typeface="Agency FB" panose="020B0503020202020204" pitchFamily="34" charset="0"/>
                </a:rPr>
                <a:t>2</a:t>
              </a:r>
              <a:endParaRPr kumimoji="0" lang="zh-CN" altLang="en-US" sz="1000" b="0" i="0" u="none" strike="noStrike" cap="none" normalizeH="0" baseline="-25000" dirty="0">
                <a:ln>
                  <a:noFill/>
                </a:ln>
                <a:solidFill>
                  <a:schemeClr val="tx1"/>
                </a:solidFill>
                <a:latin typeface="Agency FB" panose="020B0503020202020204" pitchFamily="34" charset="0"/>
              </a:endParaRPr>
            </a:p>
          </p:txBody>
        </p:sp>
        <p:sp>
          <p:nvSpPr>
            <p:cNvPr id="95" name="上箭头 82">
              <a:extLst>
                <a:ext uri="{FF2B5EF4-FFF2-40B4-BE49-F238E27FC236}">
                  <a16:creationId xmlns:a16="http://schemas.microsoft.com/office/drawing/2014/main" id="{407820FA-D7EF-4E90-BB82-F90C7181D3E5}"/>
                </a:ext>
              </a:extLst>
            </p:cNvPr>
            <p:cNvSpPr/>
            <p:nvPr/>
          </p:nvSpPr>
          <p:spPr bwMode="auto">
            <a:xfrm rot="16200000">
              <a:off x="6239600" y="2230417"/>
              <a:ext cx="209962" cy="242397"/>
            </a:xfrm>
            <a:prstGeom prst="upArrow">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96" name="上箭头 83">
              <a:extLst>
                <a:ext uri="{FF2B5EF4-FFF2-40B4-BE49-F238E27FC236}">
                  <a16:creationId xmlns:a16="http://schemas.microsoft.com/office/drawing/2014/main" id="{E14F42AA-4A1B-4C16-B19E-29A193E63F5D}"/>
                </a:ext>
              </a:extLst>
            </p:cNvPr>
            <p:cNvSpPr/>
            <p:nvPr/>
          </p:nvSpPr>
          <p:spPr bwMode="auto">
            <a:xfrm rot="5400000">
              <a:off x="6516460" y="2449427"/>
              <a:ext cx="207687" cy="216085"/>
            </a:xfrm>
            <a:prstGeom prst="upArrow">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97" name="上箭头 84">
              <a:extLst>
                <a:ext uri="{FF2B5EF4-FFF2-40B4-BE49-F238E27FC236}">
                  <a16:creationId xmlns:a16="http://schemas.microsoft.com/office/drawing/2014/main" id="{41953C09-F8DC-4E86-9579-DCC4DD9B85AB}"/>
                </a:ext>
              </a:extLst>
            </p:cNvPr>
            <p:cNvSpPr/>
            <p:nvPr/>
          </p:nvSpPr>
          <p:spPr bwMode="auto">
            <a:xfrm rot="5400000">
              <a:off x="2902078" y="2629123"/>
              <a:ext cx="207687" cy="216085"/>
            </a:xfrm>
            <a:prstGeom prst="upArrow">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98" name="上箭头 86">
              <a:extLst>
                <a:ext uri="{FF2B5EF4-FFF2-40B4-BE49-F238E27FC236}">
                  <a16:creationId xmlns:a16="http://schemas.microsoft.com/office/drawing/2014/main" id="{B1D1D38D-7DF1-4630-829B-EB95495FD7A4}"/>
                </a:ext>
              </a:extLst>
            </p:cNvPr>
            <p:cNvSpPr/>
            <p:nvPr/>
          </p:nvSpPr>
          <p:spPr bwMode="auto">
            <a:xfrm rot="16200000">
              <a:off x="1587987" y="2423760"/>
              <a:ext cx="209962" cy="242397"/>
            </a:xfrm>
            <a:prstGeom prst="upArrow">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99" name="Arc 4">
              <a:extLst>
                <a:ext uri="{FF2B5EF4-FFF2-40B4-BE49-F238E27FC236}">
                  <a16:creationId xmlns:a16="http://schemas.microsoft.com/office/drawing/2014/main" id="{83B3CF92-CCF4-44EA-9BFA-1857E2F27D81}"/>
                </a:ext>
              </a:extLst>
            </p:cNvPr>
            <p:cNvSpPr>
              <a:spLocks/>
            </p:cNvSpPr>
            <p:nvPr/>
          </p:nvSpPr>
          <p:spPr bwMode="auto">
            <a:xfrm rot="6937833">
              <a:off x="5045619" y="1549661"/>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381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123" name="组合 122">
            <a:extLst>
              <a:ext uri="{FF2B5EF4-FFF2-40B4-BE49-F238E27FC236}">
                <a16:creationId xmlns:a16="http://schemas.microsoft.com/office/drawing/2014/main" id="{5022E9BF-4368-4B5F-8E1A-AE03B982C3E8}"/>
              </a:ext>
            </a:extLst>
          </p:cNvPr>
          <p:cNvGrpSpPr/>
          <p:nvPr/>
        </p:nvGrpSpPr>
        <p:grpSpPr>
          <a:xfrm>
            <a:off x="5991283" y="862373"/>
            <a:ext cx="2673184" cy="2055946"/>
            <a:chOff x="343469" y="3499199"/>
            <a:chExt cx="3618930" cy="2783320"/>
          </a:xfrm>
        </p:grpSpPr>
        <p:cxnSp>
          <p:nvCxnSpPr>
            <p:cNvPr id="102" name="AutoShape 2">
              <a:extLst>
                <a:ext uri="{FF2B5EF4-FFF2-40B4-BE49-F238E27FC236}">
                  <a16:creationId xmlns:a16="http://schemas.microsoft.com/office/drawing/2014/main" id="{3E3BC54C-C9D2-4150-9980-5AD4BC8614A2}"/>
                </a:ext>
              </a:extLst>
            </p:cNvPr>
            <p:cNvCxnSpPr>
              <a:cxnSpLocks noChangeShapeType="1"/>
            </p:cNvCxnSpPr>
            <p:nvPr/>
          </p:nvCxnSpPr>
          <p:spPr bwMode="auto">
            <a:xfrm flipV="1">
              <a:off x="837914" y="3677240"/>
              <a:ext cx="0" cy="2328449"/>
            </a:xfrm>
            <a:prstGeom prst="straightConnector1">
              <a:avLst/>
            </a:prstGeom>
            <a:noFill/>
            <a:ln w="9525">
              <a:solidFill>
                <a:srgbClr val="000000"/>
              </a:solidFill>
              <a:round/>
              <a:headEnd/>
              <a:tailEnd type="triangle" w="med" len="med"/>
            </a:ln>
          </p:spPr>
        </p:cxnSp>
        <p:cxnSp>
          <p:nvCxnSpPr>
            <p:cNvPr id="103" name="AutoShape 3">
              <a:extLst>
                <a:ext uri="{FF2B5EF4-FFF2-40B4-BE49-F238E27FC236}">
                  <a16:creationId xmlns:a16="http://schemas.microsoft.com/office/drawing/2014/main" id="{AF16AA76-CD94-4271-9C35-76B558BE2B09}"/>
                </a:ext>
              </a:extLst>
            </p:cNvPr>
            <p:cNvCxnSpPr>
              <a:cxnSpLocks noChangeShapeType="1"/>
            </p:cNvCxnSpPr>
            <p:nvPr/>
          </p:nvCxnSpPr>
          <p:spPr bwMode="auto">
            <a:xfrm>
              <a:off x="837914" y="6005689"/>
              <a:ext cx="3124485" cy="3876"/>
            </a:xfrm>
            <a:prstGeom prst="straightConnector1">
              <a:avLst/>
            </a:prstGeom>
            <a:noFill/>
            <a:ln w="9525">
              <a:solidFill>
                <a:srgbClr val="000000"/>
              </a:solidFill>
              <a:round/>
              <a:headEnd/>
              <a:tailEnd type="triangle" w="med" len="med"/>
            </a:ln>
          </p:spPr>
        </p:cxnSp>
        <p:sp>
          <p:nvSpPr>
            <p:cNvPr id="104" name="Arc 4">
              <a:extLst>
                <a:ext uri="{FF2B5EF4-FFF2-40B4-BE49-F238E27FC236}">
                  <a16:creationId xmlns:a16="http://schemas.microsoft.com/office/drawing/2014/main" id="{A0F48FDA-2B76-4256-8DB4-7915675E70FA}"/>
                </a:ext>
              </a:extLst>
            </p:cNvPr>
            <p:cNvSpPr>
              <a:spLocks/>
            </p:cNvSpPr>
            <p:nvPr/>
          </p:nvSpPr>
          <p:spPr bwMode="auto">
            <a:xfrm rot="11594976">
              <a:off x="1117336" y="3953943"/>
              <a:ext cx="2586700" cy="1492792"/>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5" name="Arc 4">
              <a:extLst>
                <a:ext uri="{FF2B5EF4-FFF2-40B4-BE49-F238E27FC236}">
                  <a16:creationId xmlns:a16="http://schemas.microsoft.com/office/drawing/2014/main" id="{692F36E0-9237-48E8-9527-0C440AC2C7CA}"/>
                </a:ext>
              </a:extLst>
            </p:cNvPr>
            <p:cNvSpPr>
              <a:spLocks/>
            </p:cNvSpPr>
            <p:nvPr/>
          </p:nvSpPr>
          <p:spPr bwMode="auto">
            <a:xfrm rot="7128962">
              <a:off x="954889" y="4013619"/>
              <a:ext cx="2514385" cy="1485545"/>
            </a:xfrm>
            <a:custGeom>
              <a:avLst/>
              <a:gdLst>
                <a:gd name="G0" fmla="+- 0 0 0"/>
                <a:gd name="G1" fmla="+- 21600 0 0"/>
                <a:gd name="G2" fmla="+- 21600 0 0"/>
                <a:gd name="T0" fmla="*/ 0 w 20578"/>
                <a:gd name="T1" fmla="*/ 0 h 21600"/>
                <a:gd name="T2" fmla="*/ 20578 w 20578"/>
                <a:gd name="T3" fmla="*/ 15035 h 21600"/>
                <a:gd name="T4" fmla="*/ 0 w 20578"/>
                <a:gd name="T5" fmla="*/ 21600 h 21600"/>
              </a:gdLst>
              <a:ahLst/>
              <a:cxnLst>
                <a:cxn ang="0">
                  <a:pos x="T0" y="T1"/>
                </a:cxn>
                <a:cxn ang="0">
                  <a:pos x="T2" y="T3"/>
                </a:cxn>
                <a:cxn ang="0">
                  <a:pos x="T4" y="T5"/>
                </a:cxn>
              </a:cxnLst>
              <a:rect l="0" t="0" r="r" b="b"/>
              <a:pathLst>
                <a:path w="20578" h="21600" fill="none" extrusionOk="0">
                  <a:moveTo>
                    <a:pt x="-1" y="0"/>
                  </a:moveTo>
                  <a:cubicBezTo>
                    <a:pt x="9400" y="0"/>
                    <a:pt x="17721" y="6079"/>
                    <a:pt x="20578" y="15034"/>
                  </a:cubicBezTo>
                </a:path>
                <a:path w="20578" h="21600" stroke="0" extrusionOk="0">
                  <a:moveTo>
                    <a:pt x="-1" y="0"/>
                  </a:moveTo>
                  <a:cubicBezTo>
                    <a:pt x="9400" y="0"/>
                    <a:pt x="17721" y="6079"/>
                    <a:pt x="20578" y="15034"/>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7" name="矩形 106">
              <a:extLst>
                <a:ext uri="{FF2B5EF4-FFF2-40B4-BE49-F238E27FC236}">
                  <a16:creationId xmlns:a16="http://schemas.microsoft.com/office/drawing/2014/main" id="{D7EC65DB-B1B9-479A-8C34-A1B238B2B50A}"/>
                </a:ext>
              </a:extLst>
            </p:cNvPr>
            <p:cNvSpPr/>
            <p:nvPr/>
          </p:nvSpPr>
          <p:spPr bwMode="auto">
            <a:xfrm>
              <a:off x="3389193" y="6036860"/>
              <a:ext cx="518615" cy="245659"/>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000" b="0" dirty="0">
                  <a:solidFill>
                    <a:schemeClr val="tx1"/>
                  </a:solidFill>
                  <a:latin typeface="微软雅黑" pitchFamily="34" charset="-122"/>
                  <a:ea typeface="微软雅黑" pitchFamily="34" charset="-122"/>
                </a:rPr>
                <a:t>数量</a:t>
              </a:r>
              <a:endParaRPr kumimoji="0" lang="zh-CN" altLang="en-US" sz="1000" b="0" i="0" u="none" strike="noStrike" cap="none" normalizeH="0" baseline="0" dirty="0">
                <a:ln>
                  <a:noFill/>
                </a:ln>
                <a:solidFill>
                  <a:schemeClr val="tx1"/>
                </a:solidFill>
                <a:latin typeface="微软雅黑" pitchFamily="34" charset="-122"/>
                <a:ea typeface="微软雅黑" pitchFamily="34" charset="-122"/>
              </a:endParaRPr>
            </a:p>
          </p:txBody>
        </p:sp>
        <p:sp>
          <p:nvSpPr>
            <p:cNvPr id="108" name="矩形 107">
              <a:extLst>
                <a:ext uri="{FF2B5EF4-FFF2-40B4-BE49-F238E27FC236}">
                  <a16:creationId xmlns:a16="http://schemas.microsoft.com/office/drawing/2014/main" id="{02F8780C-FC69-4665-8177-20B287888DD5}"/>
                </a:ext>
              </a:extLst>
            </p:cNvPr>
            <p:cNvSpPr/>
            <p:nvPr/>
          </p:nvSpPr>
          <p:spPr bwMode="auto">
            <a:xfrm>
              <a:off x="343469" y="3714466"/>
              <a:ext cx="518615" cy="245659"/>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tx1"/>
                  </a:solidFill>
                  <a:latin typeface="微软雅黑" pitchFamily="34" charset="-122"/>
                  <a:ea typeface="微软雅黑" pitchFamily="34" charset="-122"/>
                </a:rPr>
                <a:t>价格</a:t>
              </a:r>
            </a:p>
          </p:txBody>
        </p:sp>
        <p:sp>
          <p:nvSpPr>
            <p:cNvPr id="112" name="矩形 111">
              <a:extLst>
                <a:ext uri="{FF2B5EF4-FFF2-40B4-BE49-F238E27FC236}">
                  <a16:creationId xmlns:a16="http://schemas.microsoft.com/office/drawing/2014/main" id="{E431D1B1-B03E-4A46-B83B-2FCF3DF686ED}"/>
                </a:ext>
              </a:extLst>
            </p:cNvPr>
            <p:cNvSpPr/>
            <p:nvPr/>
          </p:nvSpPr>
          <p:spPr bwMode="auto">
            <a:xfrm>
              <a:off x="620973" y="6025487"/>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200" b="0" dirty="0">
                  <a:solidFill>
                    <a:schemeClr val="tx1"/>
                  </a:solidFill>
                  <a:latin typeface="Agency FB" panose="020B0503020202020204" pitchFamily="34" charset="0"/>
                </a:rPr>
                <a:t>O</a:t>
              </a:r>
              <a:endParaRPr kumimoji="0" lang="zh-CN" altLang="en-US" sz="1200" b="0" i="0" u="none" strike="noStrike" cap="none" normalizeH="0" baseline="-25000" dirty="0">
                <a:ln>
                  <a:noFill/>
                </a:ln>
                <a:solidFill>
                  <a:schemeClr val="tx1"/>
                </a:solidFill>
                <a:latin typeface="Agency FB" panose="020B0503020202020204" pitchFamily="34" charset="0"/>
              </a:endParaRPr>
            </a:p>
          </p:txBody>
        </p:sp>
        <p:cxnSp>
          <p:nvCxnSpPr>
            <p:cNvPr id="115" name="直接连接符 114">
              <a:extLst>
                <a:ext uri="{FF2B5EF4-FFF2-40B4-BE49-F238E27FC236}">
                  <a16:creationId xmlns:a16="http://schemas.microsoft.com/office/drawing/2014/main" id="{413D29A9-8551-48BA-8A59-4B4161F4B0C1}"/>
                </a:ext>
              </a:extLst>
            </p:cNvPr>
            <p:cNvCxnSpPr/>
            <p:nvPr/>
          </p:nvCxnSpPr>
          <p:spPr bwMode="auto">
            <a:xfrm>
              <a:off x="837063" y="5313529"/>
              <a:ext cx="1524000" cy="9098"/>
            </a:xfrm>
            <a:prstGeom prst="line">
              <a:avLst/>
            </a:prstGeom>
            <a:noFill/>
            <a:ln w="9525" cap="flat" cmpd="sng" algn="ctr">
              <a:solidFill>
                <a:srgbClr val="FF0000"/>
              </a:solidFill>
              <a:prstDash val="sysDash"/>
              <a:round/>
              <a:headEnd type="none" w="med" len="med"/>
              <a:tailEnd type="none" w="med" len="med"/>
            </a:ln>
            <a:effectLst/>
          </p:spPr>
        </p:cxnSp>
        <p:cxnSp>
          <p:nvCxnSpPr>
            <p:cNvPr id="116" name="直接连接符 115">
              <a:extLst>
                <a:ext uri="{FF2B5EF4-FFF2-40B4-BE49-F238E27FC236}">
                  <a16:creationId xmlns:a16="http://schemas.microsoft.com/office/drawing/2014/main" id="{5A38D0C0-EFF5-4E4C-A13C-3DA91A0DA0A0}"/>
                </a:ext>
              </a:extLst>
            </p:cNvPr>
            <p:cNvCxnSpPr/>
            <p:nvPr/>
          </p:nvCxnSpPr>
          <p:spPr bwMode="auto">
            <a:xfrm>
              <a:off x="2376985" y="5324901"/>
              <a:ext cx="2274" cy="684663"/>
            </a:xfrm>
            <a:prstGeom prst="line">
              <a:avLst/>
            </a:prstGeom>
            <a:noFill/>
            <a:ln w="9525" cap="flat" cmpd="sng" algn="ctr">
              <a:solidFill>
                <a:srgbClr val="FF0000"/>
              </a:solidFill>
              <a:prstDash val="sysDash"/>
              <a:round/>
              <a:headEnd type="none" w="med" len="med"/>
              <a:tailEnd type="none" w="med" len="med"/>
            </a:ln>
            <a:effectLst/>
          </p:spPr>
        </p:cxnSp>
        <p:sp>
          <p:nvSpPr>
            <p:cNvPr id="117" name="矩形 116">
              <a:extLst>
                <a:ext uri="{FF2B5EF4-FFF2-40B4-BE49-F238E27FC236}">
                  <a16:creationId xmlns:a16="http://schemas.microsoft.com/office/drawing/2014/main" id="{7015816F-D5D8-4AE9-B932-665468BBEA7D}"/>
                </a:ext>
              </a:extLst>
            </p:cNvPr>
            <p:cNvSpPr/>
            <p:nvPr/>
          </p:nvSpPr>
          <p:spPr bwMode="auto">
            <a:xfrm>
              <a:off x="2286000" y="6052782"/>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latin typeface="Agency FB" panose="020B0503020202020204" pitchFamily="34" charset="0"/>
                </a:rPr>
                <a:t>Q</a:t>
              </a:r>
              <a:r>
                <a:rPr lang="en-US" altLang="zh-CN" sz="1000" b="0" baseline="-25000" dirty="0">
                  <a:latin typeface="Agency FB" panose="020B0503020202020204" pitchFamily="34" charset="0"/>
                </a:rPr>
                <a:t>0</a:t>
              </a:r>
              <a:endParaRPr kumimoji="0" lang="zh-CN" altLang="en-US" sz="1000" b="0" i="0" u="none" strike="noStrike" cap="none" normalizeH="0" baseline="-25000" dirty="0">
                <a:ln>
                  <a:noFill/>
                </a:ln>
                <a:solidFill>
                  <a:srgbClr val="CC6600"/>
                </a:solidFill>
                <a:latin typeface="Agency FB" panose="020B0503020202020204" pitchFamily="34" charset="0"/>
              </a:endParaRPr>
            </a:p>
          </p:txBody>
        </p:sp>
        <p:sp>
          <p:nvSpPr>
            <p:cNvPr id="118" name="矩形 117">
              <a:extLst>
                <a:ext uri="{FF2B5EF4-FFF2-40B4-BE49-F238E27FC236}">
                  <a16:creationId xmlns:a16="http://schemas.microsoft.com/office/drawing/2014/main" id="{3668F912-CAC8-4437-84E6-A219B9BAFF97}"/>
                </a:ext>
              </a:extLst>
            </p:cNvPr>
            <p:cNvSpPr/>
            <p:nvPr/>
          </p:nvSpPr>
          <p:spPr bwMode="auto">
            <a:xfrm>
              <a:off x="618698" y="5204346"/>
              <a:ext cx="204716" cy="177421"/>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en-US" altLang="zh-CN" sz="1000" b="0" dirty="0">
                  <a:latin typeface="Agency FB" panose="020B0503020202020204" pitchFamily="34" charset="0"/>
                </a:rPr>
                <a:t>P</a:t>
              </a:r>
              <a:r>
                <a:rPr lang="en-US" altLang="zh-CN" sz="1000" b="0" baseline="-25000" dirty="0">
                  <a:latin typeface="Agency FB" panose="020B0503020202020204" pitchFamily="34" charset="0"/>
                </a:rPr>
                <a:t>0</a:t>
              </a:r>
              <a:endParaRPr kumimoji="0" lang="zh-CN" altLang="en-US" sz="1000" b="0" i="0" u="none" strike="noStrike" cap="none" normalizeH="0" baseline="-25000" dirty="0">
                <a:ln>
                  <a:noFill/>
                </a:ln>
                <a:solidFill>
                  <a:srgbClr val="CC6600"/>
                </a:solidFill>
                <a:latin typeface="Agency FB" panose="020B0503020202020204" pitchFamily="34" charset="0"/>
              </a:endParaRPr>
            </a:p>
          </p:txBody>
        </p:sp>
        <p:sp>
          <p:nvSpPr>
            <p:cNvPr id="119" name="矩形 118">
              <a:extLst>
                <a:ext uri="{FF2B5EF4-FFF2-40B4-BE49-F238E27FC236}">
                  <a16:creationId xmlns:a16="http://schemas.microsoft.com/office/drawing/2014/main" id="{1E2F8A8B-795A-460B-AA49-0E6AC4AEE7FD}"/>
                </a:ext>
              </a:extLst>
            </p:cNvPr>
            <p:cNvSpPr/>
            <p:nvPr/>
          </p:nvSpPr>
          <p:spPr bwMode="auto">
            <a:xfrm>
              <a:off x="1932295" y="4503761"/>
              <a:ext cx="900752" cy="286603"/>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tx1"/>
                  </a:solidFill>
                  <a:latin typeface="微软雅黑" pitchFamily="34" charset="-122"/>
                  <a:ea typeface="微软雅黑" pitchFamily="34" charset="-122"/>
                </a:rPr>
                <a:t>供大于求</a:t>
              </a:r>
            </a:p>
          </p:txBody>
        </p:sp>
        <p:sp>
          <p:nvSpPr>
            <p:cNvPr id="120" name="矩形 119">
              <a:extLst>
                <a:ext uri="{FF2B5EF4-FFF2-40B4-BE49-F238E27FC236}">
                  <a16:creationId xmlns:a16="http://schemas.microsoft.com/office/drawing/2014/main" id="{6336FA06-1B12-46CC-9656-33CA2E955C56}"/>
                </a:ext>
              </a:extLst>
            </p:cNvPr>
            <p:cNvSpPr/>
            <p:nvPr/>
          </p:nvSpPr>
          <p:spPr bwMode="auto">
            <a:xfrm>
              <a:off x="1932295" y="5570561"/>
              <a:ext cx="900752" cy="286603"/>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tx1"/>
                  </a:solidFill>
                  <a:latin typeface="微软雅黑" pitchFamily="34" charset="-122"/>
                  <a:ea typeface="微软雅黑" pitchFamily="34" charset="-122"/>
                </a:rPr>
                <a:t>供小于求</a:t>
              </a:r>
            </a:p>
          </p:txBody>
        </p:sp>
        <p:sp>
          <p:nvSpPr>
            <p:cNvPr id="121" name="矩形 120">
              <a:extLst>
                <a:ext uri="{FF2B5EF4-FFF2-40B4-BE49-F238E27FC236}">
                  <a16:creationId xmlns:a16="http://schemas.microsoft.com/office/drawing/2014/main" id="{5CAA21CA-EB9D-4562-B635-002FE502F76A}"/>
                </a:ext>
              </a:extLst>
            </p:cNvPr>
            <p:cNvSpPr/>
            <p:nvPr/>
          </p:nvSpPr>
          <p:spPr bwMode="auto">
            <a:xfrm>
              <a:off x="3016546" y="5131307"/>
              <a:ext cx="477671" cy="272957"/>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900" b="0" i="0" u="none" strike="noStrike" cap="none" normalizeH="0" baseline="0" dirty="0">
                  <a:ln>
                    <a:noFill/>
                  </a:ln>
                  <a:solidFill>
                    <a:schemeClr val="tx1"/>
                  </a:solidFill>
                  <a:latin typeface="微软雅黑" pitchFamily="34" charset="-122"/>
                  <a:ea typeface="微软雅黑" pitchFamily="34" charset="-122"/>
                </a:rPr>
                <a:t>均衡点</a:t>
              </a:r>
            </a:p>
          </p:txBody>
        </p:sp>
        <p:cxnSp>
          <p:nvCxnSpPr>
            <p:cNvPr id="122" name="直接箭头连接符 121">
              <a:extLst>
                <a:ext uri="{FF2B5EF4-FFF2-40B4-BE49-F238E27FC236}">
                  <a16:creationId xmlns:a16="http://schemas.microsoft.com/office/drawing/2014/main" id="{A47889D9-7E3C-4BE6-80C3-FEC01A4145CD}"/>
                </a:ext>
              </a:extLst>
            </p:cNvPr>
            <p:cNvCxnSpPr>
              <a:stCxn id="121" idx="1"/>
            </p:cNvCxnSpPr>
            <p:nvPr/>
          </p:nvCxnSpPr>
          <p:spPr bwMode="auto">
            <a:xfrm flipH="1">
              <a:off x="2607113" y="5267784"/>
              <a:ext cx="409434" cy="0"/>
            </a:xfrm>
            <a:prstGeom prst="straightConnector1">
              <a:avLst/>
            </a:prstGeom>
            <a:noFill/>
            <a:ln w="9525" cap="flat" cmpd="sng" algn="ctr">
              <a:solidFill>
                <a:schemeClr val="tx1"/>
              </a:solidFill>
              <a:prstDash val="solid"/>
              <a:round/>
              <a:headEnd type="none" w="med" len="med"/>
              <a:tailEnd type="arrow"/>
            </a:ln>
            <a:effectLst/>
          </p:spPr>
        </p:cxnSp>
      </p:grpSp>
      <p:sp>
        <p:nvSpPr>
          <p:cNvPr id="124" name="内容占位符 2">
            <a:extLst>
              <a:ext uri="{FF2B5EF4-FFF2-40B4-BE49-F238E27FC236}">
                <a16:creationId xmlns:a16="http://schemas.microsoft.com/office/drawing/2014/main" id="{D42EC914-B0DE-4915-8459-3907A61E59E6}"/>
              </a:ext>
            </a:extLst>
          </p:cNvPr>
          <p:cNvSpPr txBox="1">
            <a:spLocks/>
          </p:cNvSpPr>
          <p:nvPr/>
        </p:nvSpPr>
        <p:spPr bwMode="auto">
          <a:xfrm>
            <a:off x="4922233" y="3279421"/>
            <a:ext cx="3853742" cy="1407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n"/>
              <a:defRPr sz="1400" b="0">
                <a:solidFill>
                  <a:schemeClr val="tx2">
                    <a:lumMod val="75000"/>
                  </a:schemeClr>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SzPct val="55000"/>
              <a:buFont typeface="Wingdings" pitchFamily="2" charset="2"/>
              <a:buChar char="n"/>
              <a:defRPr sz="1200" b="0">
                <a:solidFill>
                  <a:schemeClr val="tx2">
                    <a:lumMod val="75000"/>
                  </a:schemeClr>
                </a:solidFill>
                <a:latin typeface="微软雅黑" pitchFamily="34" charset="-122"/>
                <a:ea typeface="微软雅黑" pitchFamily="34" charset="-122"/>
              </a:defRPr>
            </a:lvl2pPr>
            <a:lvl3pPr marL="1143000" indent="-228600" algn="l" rtl="0" eaLnBrk="0" fontAlgn="base" hangingPunct="0">
              <a:spcBef>
                <a:spcPct val="20000"/>
              </a:spcBef>
              <a:spcAft>
                <a:spcPct val="0"/>
              </a:spcAft>
              <a:buSzPct val="50000"/>
              <a:buFont typeface="Wingdings" pitchFamily="2" charset="2"/>
              <a:buChar char="n"/>
              <a:defRPr sz="1000" b="0">
                <a:solidFill>
                  <a:schemeClr val="tx2">
                    <a:lumMod val="75000"/>
                  </a:schemeClr>
                </a:solidFill>
                <a:latin typeface="微软雅黑" pitchFamily="34" charset="-122"/>
                <a:ea typeface="微软雅黑" pitchFamily="34"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400" b="1">
                <a:solidFill>
                  <a:srgbClr val="FF9900"/>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9pPr>
          </a:lstStyle>
          <a:p>
            <a:r>
              <a:rPr lang="zh-CN" altLang="en-US" sz="1200" kern="0" dirty="0"/>
              <a:t>政府政策对供需关系的干预</a:t>
            </a:r>
          </a:p>
          <a:p>
            <a:pPr lvl="1"/>
            <a:r>
              <a:rPr lang="zh-CN" altLang="en-US" sz="1000" kern="0" dirty="0"/>
              <a:t>最高限价</a:t>
            </a:r>
          </a:p>
          <a:p>
            <a:pPr lvl="1"/>
            <a:r>
              <a:rPr lang="zh-CN" altLang="en-US" sz="1000" kern="0" dirty="0"/>
              <a:t>最低限价</a:t>
            </a:r>
          </a:p>
          <a:p>
            <a:pPr lvl="1"/>
            <a:r>
              <a:rPr lang="zh-CN" altLang="en-US" sz="1000" kern="0" dirty="0"/>
              <a:t>税收政策调整</a:t>
            </a:r>
          </a:p>
          <a:p>
            <a:pPr lvl="2"/>
            <a:endParaRPr lang="zh-CN" altLang="en-US" sz="800" kern="0" dirty="0"/>
          </a:p>
        </p:txBody>
      </p:sp>
    </p:spTree>
    <p:extLst>
      <p:ext uri="{BB962C8B-B14F-4D97-AF65-F5344CB8AC3E}">
        <p14:creationId xmlns:p14="http://schemas.microsoft.com/office/powerpoint/2010/main" val="2947993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DB8984-3D75-4A37-97CD-B9916E846AB1}"/>
              </a:ext>
            </a:extLst>
          </p:cNvPr>
          <p:cNvSpPr>
            <a:spLocks noGrp="1"/>
          </p:cNvSpPr>
          <p:nvPr>
            <p:ph type="title"/>
          </p:nvPr>
        </p:nvSpPr>
        <p:spPr/>
        <p:txBody>
          <a:bodyPr/>
          <a:lstStyle/>
          <a:p>
            <a:r>
              <a:rPr lang="zh-CN" altLang="en-US" dirty="0"/>
              <a:t>二、分析篇</a:t>
            </a:r>
            <a:br>
              <a:rPr lang="en-US" altLang="zh-CN" dirty="0"/>
            </a:br>
            <a:r>
              <a:rPr lang="zh-CN" altLang="en-US" dirty="0"/>
              <a:t>构建月度供需平衡表</a:t>
            </a:r>
          </a:p>
        </p:txBody>
      </p:sp>
      <p:graphicFrame>
        <p:nvGraphicFramePr>
          <p:cNvPr id="6" name="表格 6">
            <a:extLst>
              <a:ext uri="{FF2B5EF4-FFF2-40B4-BE49-F238E27FC236}">
                <a16:creationId xmlns:a16="http://schemas.microsoft.com/office/drawing/2014/main" id="{C0AB1114-A1D9-4BD8-BED1-2F8DF179A293}"/>
              </a:ext>
            </a:extLst>
          </p:cNvPr>
          <p:cNvGraphicFramePr>
            <a:graphicFrameLocks noGrp="1"/>
          </p:cNvGraphicFramePr>
          <p:nvPr>
            <p:ph idx="1"/>
            <p:extLst>
              <p:ext uri="{D42A27DB-BD31-4B8C-83A1-F6EECF244321}">
                <p14:modId xmlns:p14="http://schemas.microsoft.com/office/powerpoint/2010/main" val="3740756223"/>
              </p:ext>
            </p:extLst>
          </p:nvPr>
        </p:nvGraphicFramePr>
        <p:xfrm>
          <a:off x="354495" y="792245"/>
          <a:ext cx="8435009" cy="3240957"/>
        </p:xfrm>
        <a:graphic>
          <a:graphicData uri="http://schemas.openxmlformats.org/drawingml/2006/table">
            <a:tbl>
              <a:tblPr firstRow="1" bandRow="1">
                <a:tableStyleId>{5C22544A-7EE6-4342-B048-85BDC9FD1C3A}</a:tableStyleId>
              </a:tblPr>
              <a:tblGrid>
                <a:gridCol w="1339617">
                  <a:extLst>
                    <a:ext uri="{9D8B030D-6E8A-4147-A177-3AD203B41FA5}">
                      <a16:colId xmlns:a16="http://schemas.microsoft.com/office/drawing/2014/main" val="3030677491"/>
                    </a:ext>
                  </a:extLst>
                </a:gridCol>
                <a:gridCol w="1472052">
                  <a:extLst>
                    <a:ext uri="{9D8B030D-6E8A-4147-A177-3AD203B41FA5}">
                      <a16:colId xmlns:a16="http://schemas.microsoft.com/office/drawing/2014/main" val="2840174961"/>
                    </a:ext>
                  </a:extLst>
                </a:gridCol>
                <a:gridCol w="1405835">
                  <a:extLst>
                    <a:ext uri="{9D8B030D-6E8A-4147-A177-3AD203B41FA5}">
                      <a16:colId xmlns:a16="http://schemas.microsoft.com/office/drawing/2014/main" val="2482483900"/>
                    </a:ext>
                  </a:extLst>
                </a:gridCol>
                <a:gridCol w="1405835">
                  <a:extLst>
                    <a:ext uri="{9D8B030D-6E8A-4147-A177-3AD203B41FA5}">
                      <a16:colId xmlns:a16="http://schemas.microsoft.com/office/drawing/2014/main" val="2504791655"/>
                    </a:ext>
                  </a:extLst>
                </a:gridCol>
                <a:gridCol w="1405835">
                  <a:extLst>
                    <a:ext uri="{9D8B030D-6E8A-4147-A177-3AD203B41FA5}">
                      <a16:colId xmlns:a16="http://schemas.microsoft.com/office/drawing/2014/main" val="3449913128"/>
                    </a:ext>
                  </a:extLst>
                </a:gridCol>
                <a:gridCol w="1405835">
                  <a:extLst>
                    <a:ext uri="{9D8B030D-6E8A-4147-A177-3AD203B41FA5}">
                      <a16:colId xmlns:a16="http://schemas.microsoft.com/office/drawing/2014/main" val="1074399034"/>
                    </a:ext>
                  </a:extLst>
                </a:gridCol>
              </a:tblGrid>
              <a:tr h="232287">
                <a:tc gridSpan="6">
                  <a:txBody>
                    <a:bodyPr/>
                    <a:lstStyle/>
                    <a:p>
                      <a:r>
                        <a:rPr lang="zh-CN" altLang="en-US" sz="900" dirty="0">
                          <a:latin typeface="+mj-ea"/>
                          <a:ea typeface="+mj-ea"/>
                        </a:rPr>
                        <a:t>硅铁合金月度供需平衡表</a:t>
                      </a:r>
                    </a:p>
                  </a:txBody>
                  <a:tcPr/>
                </a:tc>
                <a:tc hMerge="1">
                  <a:txBody>
                    <a:bodyPr/>
                    <a:lstStyle/>
                    <a:p>
                      <a:endParaRPr lang="zh-CN" altLang="en-US" sz="900" dirty="0">
                        <a:latin typeface="+mj-ea"/>
                        <a:ea typeface="+mj-ea"/>
                      </a:endParaRPr>
                    </a:p>
                  </a:txBody>
                  <a:tcPr/>
                </a:tc>
                <a:tc hMerge="1">
                  <a:txBody>
                    <a:bodyPr/>
                    <a:lstStyle/>
                    <a:p>
                      <a:endParaRPr lang="zh-CN" altLang="en-US" sz="900" dirty="0">
                        <a:latin typeface="+mj-ea"/>
                        <a:ea typeface="+mj-ea"/>
                      </a:endParaRPr>
                    </a:p>
                  </a:txBody>
                  <a:tcPr/>
                </a:tc>
                <a:tc hMerge="1">
                  <a:txBody>
                    <a:bodyPr/>
                    <a:lstStyle/>
                    <a:p>
                      <a:endParaRPr lang="zh-CN" altLang="en-US" sz="900" dirty="0">
                        <a:latin typeface="+mj-ea"/>
                        <a:ea typeface="+mj-ea"/>
                      </a:endParaRPr>
                    </a:p>
                  </a:txBody>
                  <a:tcPr/>
                </a:tc>
                <a:tc hMerge="1">
                  <a:txBody>
                    <a:bodyPr/>
                    <a:lstStyle/>
                    <a:p>
                      <a:endParaRPr lang="zh-CN" altLang="en-US" sz="900" dirty="0">
                        <a:latin typeface="+mj-ea"/>
                        <a:ea typeface="+mj-ea"/>
                      </a:endParaRPr>
                    </a:p>
                  </a:txBody>
                  <a:tcPr/>
                </a:tc>
                <a:tc hMerge="1">
                  <a:txBody>
                    <a:bodyPr/>
                    <a:lstStyle/>
                    <a:p>
                      <a:endParaRPr lang="zh-CN" altLang="en-US" sz="900" dirty="0">
                        <a:latin typeface="+mj-ea"/>
                        <a:ea typeface="+mj-ea"/>
                      </a:endParaRPr>
                    </a:p>
                  </a:txBody>
                  <a:tcPr/>
                </a:tc>
                <a:extLst>
                  <a:ext uri="{0D108BD9-81ED-4DB2-BD59-A6C34878D82A}">
                    <a16:rowId xmlns:a16="http://schemas.microsoft.com/office/drawing/2014/main" val="1409317008"/>
                  </a:ext>
                </a:extLst>
              </a:tr>
              <a:tr h="232287">
                <a:tc>
                  <a:txBody>
                    <a:bodyPr/>
                    <a:lstStyle/>
                    <a:p>
                      <a:pPr algn="ctr"/>
                      <a:r>
                        <a:rPr lang="zh-CN" altLang="en-US" sz="900" dirty="0">
                          <a:latin typeface="+mj-ea"/>
                          <a:ea typeface="+mj-ea"/>
                        </a:rPr>
                        <a:t>月份</a:t>
                      </a:r>
                    </a:p>
                  </a:txBody>
                  <a:tcPr/>
                </a:tc>
                <a:tc>
                  <a:txBody>
                    <a:bodyPr/>
                    <a:lstStyle/>
                    <a:p>
                      <a:pPr algn="ctr"/>
                      <a:r>
                        <a:rPr lang="zh-CN" altLang="en-US" sz="900" dirty="0">
                          <a:latin typeface="+mj-ea"/>
                          <a:ea typeface="+mj-ea"/>
                        </a:rPr>
                        <a:t>当期产量</a:t>
                      </a:r>
                    </a:p>
                  </a:txBody>
                  <a:tcPr/>
                </a:tc>
                <a:tc>
                  <a:txBody>
                    <a:bodyPr/>
                    <a:lstStyle/>
                    <a:p>
                      <a:pPr algn="ctr"/>
                      <a:r>
                        <a:rPr lang="zh-CN" altLang="en-US" sz="900" dirty="0">
                          <a:latin typeface="+mj-ea"/>
                          <a:ea typeface="+mj-ea"/>
                        </a:rPr>
                        <a:t>进口量</a:t>
                      </a:r>
                    </a:p>
                  </a:txBody>
                  <a:tcPr/>
                </a:tc>
                <a:tc>
                  <a:txBody>
                    <a:bodyPr/>
                    <a:lstStyle/>
                    <a:p>
                      <a:pPr algn="ctr"/>
                      <a:r>
                        <a:rPr lang="zh-CN" altLang="en-US" sz="900" dirty="0">
                          <a:latin typeface="+mj-ea"/>
                          <a:ea typeface="+mj-ea"/>
                        </a:rPr>
                        <a:t>表观消费量</a:t>
                      </a:r>
                    </a:p>
                  </a:txBody>
                  <a:tcPr/>
                </a:tc>
                <a:tc>
                  <a:txBody>
                    <a:bodyPr/>
                    <a:lstStyle/>
                    <a:p>
                      <a:pPr algn="ctr"/>
                      <a:r>
                        <a:rPr lang="zh-CN" altLang="en-US" sz="900" dirty="0">
                          <a:latin typeface="+mj-ea"/>
                          <a:ea typeface="+mj-ea"/>
                        </a:rPr>
                        <a:t>当期出口量</a:t>
                      </a:r>
                    </a:p>
                  </a:txBody>
                  <a:tcPr/>
                </a:tc>
                <a:tc>
                  <a:txBody>
                    <a:bodyPr/>
                    <a:lstStyle/>
                    <a:p>
                      <a:pPr algn="ctr"/>
                      <a:r>
                        <a:rPr lang="zh-CN" altLang="en-US" sz="900" dirty="0">
                          <a:latin typeface="+mj-ea"/>
                          <a:ea typeface="+mj-ea"/>
                        </a:rPr>
                        <a:t>缺口</a:t>
                      </a:r>
                      <a:r>
                        <a:rPr lang="en-US" altLang="zh-CN" sz="900" dirty="0">
                          <a:latin typeface="+mj-ea"/>
                          <a:ea typeface="+mj-ea"/>
                        </a:rPr>
                        <a:t>/</a:t>
                      </a:r>
                      <a:r>
                        <a:rPr lang="zh-CN" altLang="en-US" sz="900" dirty="0">
                          <a:latin typeface="+mj-ea"/>
                          <a:ea typeface="+mj-ea"/>
                        </a:rPr>
                        <a:t>盈余</a:t>
                      </a:r>
                    </a:p>
                  </a:txBody>
                  <a:tcPr/>
                </a:tc>
                <a:extLst>
                  <a:ext uri="{0D108BD9-81ED-4DB2-BD59-A6C34878D82A}">
                    <a16:rowId xmlns:a16="http://schemas.microsoft.com/office/drawing/2014/main" val="981417282"/>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4</a:t>
                      </a:r>
                      <a:r>
                        <a:rPr lang="zh-CN" altLang="en-US" sz="900" dirty="0">
                          <a:latin typeface="+mj-ea"/>
                          <a:ea typeface="+mj-ea"/>
                        </a:rPr>
                        <a:t>月</a:t>
                      </a:r>
                    </a:p>
                  </a:txBody>
                  <a:tcPr/>
                </a:tc>
                <a:tc>
                  <a:txBody>
                    <a:bodyPr/>
                    <a:lstStyle/>
                    <a:p>
                      <a:pPr algn="ctr"/>
                      <a:r>
                        <a:rPr lang="en-US" altLang="zh-CN" sz="900" dirty="0">
                          <a:latin typeface="+mj-ea"/>
                          <a:ea typeface="+mj-ea"/>
                        </a:rPr>
                        <a:t>38.54</a:t>
                      </a:r>
                      <a:endParaRPr lang="zh-CN" altLang="en-US" sz="900" dirty="0">
                        <a:latin typeface="+mj-ea"/>
                        <a:ea typeface="+mj-ea"/>
                      </a:endParaRPr>
                    </a:p>
                  </a:txBody>
                  <a:tcPr/>
                </a:tc>
                <a:tc>
                  <a:txBody>
                    <a:bodyPr/>
                    <a:lstStyle/>
                    <a:p>
                      <a:pPr algn="ctr"/>
                      <a:r>
                        <a:rPr lang="en-US" altLang="zh-CN" sz="900" dirty="0">
                          <a:latin typeface="+mj-ea"/>
                          <a:ea typeface="+mj-ea"/>
                        </a:rPr>
                        <a:t>0.05</a:t>
                      </a:r>
                      <a:endParaRPr lang="zh-CN" altLang="en-US" sz="900" dirty="0">
                        <a:latin typeface="+mj-ea"/>
                        <a:ea typeface="+mj-ea"/>
                      </a:endParaRPr>
                    </a:p>
                  </a:txBody>
                  <a:tcPr/>
                </a:tc>
                <a:tc>
                  <a:txBody>
                    <a:bodyPr/>
                    <a:lstStyle/>
                    <a:p>
                      <a:pPr algn="ctr"/>
                      <a:r>
                        <a:rPr lang="en-US" altLang="zh-CN" sz="900" dirty="0">
                          <a:latin typeface="+mj-ea"/>
                          <a:ea typeface="+mj-ea"/>
                        </a:rPr>
                        <a:t>42.52</a:t>
                      </a:r>
                      <a:endParaRPr lang="zh-CN" altLang="en-US" sz="900" dirty="0">
                        <a:latin typeface="+mj-ea"/>
                        <a:ea typeface="+mj-ea"/>
                      </a:endParaRPr>
                    </a:p>
                  </a:txBody>
                  <a:tcPr/>
                </a:tc>
                <a:tc>
                  <a:txBody>
                    <a:bodyPr/>
                    <a:lstStyle/>
                    <a:p>
                      <a:pPr algn="ctr"/>
                      <a:r>
                        <a:rPr lang="en-US" altLang="zh-CN" sz="900" dirty="0">
                          <a:latin typeface="+mj-ea"/>
                          <a:ea typeface="+mj-ea"/>
                        </a:rPr>
                        <a:t>4.31</a:t>
                      </a:r>
                      <a:endParaRPr lang="zh-CN" altLang="en-US" sz="900" dirty="0">
                        <a:latin typeface="+mj-ea"/>
                        <a:ea typeface="+mj-ea"/>
                      </a:endParaRPr>
                    </a:p>
                  </a:txBody>
                  <a:tcPr/>
                </a:tc>
                <a:tc>
                  <a:txBody>
                    <a:bodyPr/>
                    <a:lstStyle/>
                    <a:p>
                      <a:pPr algn="ctr"/>
                      <a:r>
                        <a:rPr lang="en-US" altLang="zh-CN" sz="900" dirty="0">
                          <a:latin typeface="+mj-ea"/>
                          <a:ea typeface="+mj-ea"/>
                        </a:rPr>
                        <a:t>-8.23</a:t>
                      </a:r>
                      <a:endParaRPr lang="zh-CN" altLang="en-US" sz="900" dirty="0">
                        <a:latin typeface="+mj-ea"/>
                        <a:ea typeface="+mj-ea"/>
                      </a:endParaRPr>
                    </a:p>
                  </a:txBody>
                  <a:tcPr/>
                </a:tc>
                <a:extLst>
                  <a:ext uri="{0D108BD9-81ED-4DB2-BD59-A6C34878D82A}">
                    <a16:rowId xmlns:a16="http://schemas.microsoft.com/office/drawing/2014/main" val="3917336287"/>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5</a:t>
                      </a:r>
                      <a:r>
                        <a:rPr lang="zh-CN" altLang="en-US" sz="900" dirty="0">
                          <a:latin typeface="+mj-ea"/>
                          <a:ea typeface="+mj-ea"/>
                        </a:rPr>
                        <a:t>月</a:t>
                      </a:r>
                    </a:p>
                  </a:txBody>
                  <a:tcPr/>
                </a:tc>
                <a:tc>
                  <a:txBody>
                    <a:bodyPr/>
                    <a:lstStyle/>
                    <a:p>
                      <a:pPr algn="ctr"/>
                      <a:r>
                        <a:rPr lang="en-US" altLang="zh-CN" sz="900" dirty="0">
                          <a:latin typeface="+mj-ea"/>
                          <a:ea typeface="+mj-ea"/>
                        </a:rPr>
                        <a:t>39.63</a:t>
                      </a:r>
                      <a:endParaRPr lang="zh-CN" altLang="en-US" sz="900" dirty="0">
                        <a:latin typeface="+mj-ea"/>
                        <a:ea typeface="+mj-ea"/>
                      </a:endParaRPr>
                    </a:p>
                  </a:txBody>
                  <a:tcPr/>
                </a:tc>
                <a:tc>
                  <a:txBody>
                    <a:bodyPr/>
                    <a:lstStyle/>
                    <a:p>
                      <a:pPr algn="ctr"/>
                      <a:r>
                        <a:rPr lang="en-US" altLang="zh-CN" sz="900" dirty="0">
                          <a:latin typeface="+mj-ea"/>
                          <a:ea typeface="+mj-ea"/>
                        </a:rPr>
                        <a:t>0.08</a:t>
                      </a:r>
                      <a:endParaRPr lang="zh-CN" altLang="en-US" sz="900" dirty="0">
                        <a:latin typeface="+mj-ea"/>
                        <a:ea typeface="+mj-ea"/>
                      </a:endParaRPr>
                    </a:p>
                  </a:txBody>
                  <a:tcPr/>
                </a:tc>
                <a:tc>
                  <a:txBody>
                    <a:bodyPr/>
                    <a:lstStyle/>
                    <a:p>
                      <a:pPr algn="ctr"/>
                      <a:r>
                        <a:rPr lang="en-US" altLang="zh-CN" sz="900" dirty="0">
                          <a:latin typeface="+mj-ea"/>
                          <a:ea typeface="+mj-ea"/>
                        </a:rPr>
                        <a:t>46.13</a:t>
                      </a:r>
                      <a:endParaRPr lang="zh-CN" altLang="en-US" sz="900" dirty="0">
                        <a:latin typeface="+mj-ea"/>
                        <a:ea typeface="+mj-ea"/>
                      </a:endParaRPr>
                    </a:p>
                  </a:txBody>
                  <a:tcPr/>
                </a:tc>
                <a:tc>
                  <a:txBody>
                    <a:bodyPr/>
                    <a:lstStyle/>
                    <a:p>
                      <a:pPr algn="ctr"/>
                      <a:r>
                        <a:rPr lang="en-US" altLang="zh-CN" sz="900" dirty="0">
                          <a:latin typeface="+mj-ea"/>
                          <a:ea typeface="+mj-ea"/>
                        </a:rPr>
                        <a:t>2.90</a:t>
                      </a:r>
                      <a:endParaRPr lang="zh-CN" altLang="en-US" sz="900" dirty="0">
                        <a:latin typeface="+mj-ea"/>
                        <a:ea typeface="+mj-ea"/>
                      </a:endParaRPr>
                    </a:p>
                  </a:txBody>
                  <a:tcPr/>
                </a:tc>
                <a:tc>
                  <a:txBody>
                    <a:bodyPr/>
                    <a:lstStyle/>
                    <a:p>
                      <a:pPr algn="ctr"/>
                      <a:r>
                        <a:rPr lang="en-US" altLang="zh-CN" sz="900" dirty="0">
                          <a:latin typeface="+mj-ea"/>
                          <a:ea typeface="+mj-ea"/>
                        </a:rPr>
                        <a:t>-9.32</a:t>
                      </a:r>
                      <a:endParaRPr lang="zh-CN" altLang="en-US" sz="900" dirty="0">
                        <a:latin typeface="+mj-ea"/>
                        <a:ea typeface="+mj-ea"/>
                      </a:endParaRPr>
                    </a:p>
                  </a:txBody>
                  <a:tcPr/>
                </a:tc>
                <a:extLst>
                  <a:ext uri="{0D108BD9-81ED-4DB2-BD59-A6C34878D82A}">
                    <a16:rowId xmlns:a16="http://schemas.microsoft.com/office/drawing/2014/main" val="567131591"/>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6</a:t>
                      </a:r>
                      <a:r>
                        <a:rPr lang="zh-CN" altLang="en-US" sz="900" dirty="0">
                          <a:latin typeface="+mj-ea"/>
                          <a:ea typeface="+mj-ea"/>
                        </a:rPr>
                        <a:t>月</a:t>
                      </a:r>
                    </a:p>
                  </a:txBody>
                  <a:tcPr/>
                </a:tc>
                <a:tc>
                  <a:txBody>
                    <a:bodyPr/>
                    <a:lstStyle/>
                    <a:p>
                      <a:pPr algn="ctr"/>
                      <a:r>
                        <a:rPr lang="en-US" altLang="zh-CN" sz="900" dirty="0">
                          <a:latin typeface="+mj-ea"/>
                          <a:ea typeface="+mj-ea"/>
                        </a:rPr>
                        <a:t>42.33</a:t>
                      </a:r>
                      <a:endParaRPr lang="zh-CN" altLang="en-US" sz="900" dirty="0">
                        <a:latin typeface="+mj-ea"/>
                        <a:ea typeface="+mj-ea"/>
                      </a:endParaRPr>
                    </a:p>
                  </a:txBody>
                  <a:tcPr/>
                </a:tc>
                <a:tc>
                  <a:txBody>
                    <a:bodyPr/>
                    <a:lstStyle/>
                    <a:p>
                      <a:pPr algn="ctr"/>
                      <a:r>
                        <a:rPr lang="en-US" altLang="zh-CN" sz="900" dirty="0">
                          <a:latin typeface="+mj-ea"/>
                          <a:ea typeface="+mj-ea"/>
                        </a:rPr>
                        <a:t>0.23</a:t>
                      </a:r>
                      <a:endParaRPr lang="zh-CN" altLang="en-US" sz="900" dirty="0">
                        <a:latin typeface="+mj-ea"/>
                        <a:ea typeface="+mj-ea"/>
                      </a:endParaRPr>
                    </a:p>
                  </a:txBody>
                  <a:tcPr/>
                </a:tc>
                <a:tc>
                  <a:txBody>
                    <a:bodyPr/>
                    <a:lstStyle/>
                    <a:p>
                      <a:pPr algn="ctr"/>
                      <a:r>
                        <a:rPr lang="en-US" altLang="zh-CN" sz="900" dirty="0">
                          <a:latin typeface="+mj-ea"/>
                          <a:ea typeface="+mj-ea"/>
                        </a:rPr>
                        <a:t>45.79</a:t>
                      </a:r>
                      <a:endParaRPr lang="zh-CN" altLang="en-US" sz="900" dirty="0">
                        <a:latin typeface="+mj-ea"/>
                        <a:ea typeface="+mj-ea"/>
                      </a:endParaRPr>
                    </a:p>
                  </a:txBody>
                  <a:tcPr/>
                </a:tc>
                <a:tc>
                  <a:txBody>
                    <a:bodyPr/>
                    <a:lstStyle/>
                    <a:p>
                      <a:pPr algn="ctr"/>
                      <a:r>
                        <a:rPr lang="en-US" altLang="zh-CN" sz="900" dirty="0">
                          <a:latin typeface="+mj-ea"/>
                          <a:ea typeface="+mj-ea"/>
                        </a:rPr>
                        <a:t>2.10</a:t>
                      </a:r>
                      <a:endParaRPr lang="zh-CN" altLang="en-US" sz="900" dirty="0">
                        <a:latin typeface="+mj-ea"/>
                        <a:ea typeface="+mj-ea"/>
                      </a:endParaRPr>
                    </a:p>
                  </a:txBody>
                  <a:tcPr/>
                </a:tc>
                <a:tc>
                  <a:txBody>
                    <a:bodyPr/>
                    <a:lstStyle/>
                    <a:p>
                      <a:pPr algn="ctr"/>
                      <a:r>
                        <a:rPr lang="en-US" altLang="zh-CN" sz="900" dirty="0">
                          <a:latin typeface="+mj-ea"/>
                          <a:ea typeface="+mj-ea"/>
                        </a:rPr>
                        <a:t>-5.33</a:t>
                      </a:r>
                      <a:endParaRPr lang="zh-CN" altLang="en-US" sz="900" dirty="0">
                        <a:latin typeface="+mj-ea"/>
                        <a:ea typeface="+mj-ea"/>
                      </a:endParaRPr>
                    </a:p>
                  </a:txBody>
                  <a:tcPr/>
                </a:tc>
                <a:extLst>
                  <a:ext uri="{0D108BD9-81ED-4DB2-BD59-A6C34878D82A}">
                    <a16:rowId xmlns:a16="http://schemas.microsoft.com/office/drawing/2014/main" val="1259995369"/>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7</a:t>
                      </a:r>
                      <a:r>
                        <a:rPr lang="zh-CN" altLang="en-US" sz="900" dirty="0">
                          <a:latin typeface="+mj-ea"/>
                          <a:ea typeface="+mj-ea"/>
                        </a:rPr>
                        <a:t>月</a:t>
                      </a:r>
                    </a:p>
                  </a:txBody>
                  <a:tcPr/>
                </a:tc>
                <a:tc>
                  <a:txBody>
                    <a:bodyPr/>
                    <a:lstStyle/>
                    <a:p>
                      <a:pPr algn="ctr"/>
                      <a:r>
                        <a:rPr lang="en-US" altLang="zh-CN" sz="900" dirty="0">
                          <a:latin typeface="+mj-ea"/>
                          <a:ea typeface="+mj-ea"/>
                        </a:rPr>
                        <a:t>46.54</a:t>
                      </a:r>
                      <a:endParaRPr lang="zh-CN" altLang="en-US" sz="900" dirty="0">
                        <a:latin typeface="+mj-ea"/>
                        <a:ea typeface="+mj-ea"/>
                      </a:endParaRPr>
                    </a:p>
                  </a:txBody>
                  <a:tcPr/>
                </a:tc>
                <a:tc>
                  <a:txBody>
                    <a:bodyPr/>
                    <a:lstStyle/>
                    <a:p>
                      <a:pPr algn="ctr"/>
                      <a:r>
                        <a:rPr lang="en-US" altLang="zh-CN" sz="900" dirty="0">
                          <a:latin typeface="+mj-ea"/>
                          <a:ea typeface="+mj-ea"/>
                        </a:rPr>
                        <a:t>0.64</a:t>
                      </a:r>
                      <a:endParaRPr lang="zh-CN" altLang="en-US" sz="900" dirty="0">
                        <a:latin typeface="+mj-ea"/>
                        <a:ea typeface="+mj-ea"/>
                      </a:endParaRPr>
                    </a:p>
                  </a:txBody>
                  <a:tcPr/>
                </a:tc>
                <a:tc>
                  <a:txBody>
                    <a:bodyPr/>
                    <a:lstStyle/>
                    <a:p>
                      <a:pPr algn="ctr"/>
                      <a:r>
                        <a:rPr lang="en-US" altLang="zh-CN" sz="900" dirty="0">
                          <a:latin typeface="+mj-ea"/>
                          <a:ea typeface="+mj-ea"/>
                        </a:rPr>
                        <a:t>46.68</a:t>
                      </a:r>
                      <a:endParaRPr lang="zh-CN" altLang="en-US" sz="900" dirty="0">
                        <a:latin typeface="+mj-ea"/>
                        <a:ea typeface="+mj-ea"/>
                      </a:endParaRPr>
                    </a:p>
                  </a:txBody>
                  <a:tcPr/>
                </a:tc>
                <a:tc>
                  <a:txBody>
                    <a:bodyPr/>
                    <a:lstStyle/>
                    <a:p>
                      <a:pPr algn="ctr"/>
                      <a:r>
                        <a:rPr lang="en-US" altLang="zh-CN" sz="900" dirty="0">
                          <a:latin typeface="+mj-ea"/>
                          <a:ea typeface="+mj-ea"/>
                        </a:rPr>
                        <a:t>1.45</a:t>
                      </a:r>
                      <a:endParaRPr lang="zh-CN" altLang="en-US" sz="900" dirty="0">
                        <a:latin typeface="+mj-ea"/>
                        <a:ea typeface="+mj-ea"/>
                      </a:endParaRPr>
                    </a:p>
                  </a:txBody>
                  <a:tcPr/>
                </a:tc>
                <a:tc>
                  <a:txBody>
                    <a:bodyPr/>
                    <a:lstStyle/>
                    <a:p>
                      <a:pPr algn="ctr"/>
                      <a:r>
                        <a:rPr lang="en-US" altLang="zh-CN" sz="900" dirty="0">
                          <a:latin typeface="+mj-ea"/>
                          <a:ea typeface="+mj-ea"/>
                        </a:rPr>
                        <a:t>-0.95</a:t>
                      </a:r>
                      <a:endParaRPr lang="zh-CN" altLang="en-US" sz="900" dirty="0">
                        <a:latin typeface="+mj-ea"/>
                        <a:ea typeface="+mj-ea"/>
                      </a:endParaRPr>
                    </a:p>
                  </a:txBody>
                  <a:tcPr/>
                </a:tc>
                <a:extLst>
                  <a:ext uri="{0D108BD9-81ED-4DB2-BD59-A6C34878D82A}">
                    <a16:rowId xmlns:a16="http://schemas.microsoft.com/office/drawing/2014/main" val="3745182758"/>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8</a:t>
                      </a:r>
                      <a:r>
                        <a:rPr lang="zh-CN" altLang="en-US" sz="900" dirty="0">
                          <a:latin typeface="+mj-ea"/>
                          <a:ea typeface="+mj-ea"/>
                        </a:rPr>
                        <a:t>月</a:t>
                      </a:r>
                    </a:p>
                  </a:txBody>
                  <a:tcPr/>
                </a:tc>
                <a:tc>
                  <a:txBody>
                    <a:bodyPr/>
                    <a:lstStyle/>
                    <a:p>
                      <a:pPr algn="ctr"/>
                      <a:r>
                        <a:rPr lang="en-US" altLang="zh-CN" sz="900" dirty="0">
                          <a:latin typeface="+mj-ea"/>
                          <a:ea typeface="+mj-ea"/>
                        </a:rPr>
                        <a:t>45.58</a:t>
                      </a:r>
                      <a:endParaRPr lang="zh-CN" altLang="en-US" sz="900" dirty="0">
                        <a:latin typeface="+mj-ea"/>
                        <a:ea typeface="+mj-ea"/>
                      </a:endParaRPr>
                    </a:p>
                  </a:txBody>
                  <a:tcPr/>
                </a:tc>
                <a:tc>
                  <a:txBody>
                    <a:bodyPr/>
                    <a:lstStyle/>
                    <a:p>
                      <a:pPr algn="ctr"/>
                      <a:r>
                        <a:rPr lang="en-US" altLang="zh-CN" sz="900" dirty="0">
                          <a:latin typeface="+mj-ea"/>
                          <a:ea typeface="+mj-ea"/>
                        </a:rPr>
                        <a:t>0.563</a:t>
                      </a:r>
                      <a:endParaRPr lang="zh-CN" altLang="en-US" sz="900" dirty="0">
                        <a:latin typeface="+mj-ea"/>
                        <a:ea typeface="+mj-ea"/>
                      </a:endParaRPr>
                    </a:p>
                  </a:txBody>
                  <a:tcPr/>
                </a:tc>
                <a:tc>
                  <a:txBody>
                    <a:bodyPr/>
                    <a:lstStyle/>
                    <a:p>
                      <a:pPr algn="ctr"/>
                      <a:r>
                        <a:rPr lang="en-US" altLang="zh-CN" sz="900" dirty="0">
                          <a:latin typeface="+mj-ea"/>
                          <a:ea typeface="+mj-ea"/>
                        </a:rPr>
                        <a:t>47.42</a:t>
                      </a:r>
                      <a:endParaRPr lang="zh-CN" altLang="en-US" sz="900" dirty="0">
                        <a:latin typeface="+mj-ea"/>
                        <a:ea typeface="+mj-ea"/>
                      </a:endParaRPr>
                    </a:p>
                  </a:txBody>
                  <a:tcPr/>
                </a:tc>
                <a:tc>
                  <a:txBody>
                    <a:bodyPr/>
                    <a:lstStyle/>
                    <a:p>
                      <a:pPr algn="ctr"/>
                      <a:r>
                        <a:rPr lang="en-US" altLang="zh-CN" sz="900" dirty="0">
                          <a:latin typeface="+mj-ea"/>
                          <a:ea typeface="+mj-ea"/>
                        </a:rPr>
                        <a:t>1.54</a:t>
                      </a:r>
                      <a:endParaRPr lang="zh-CN" altLang="en-US" sz="900" dirty="0">
                        <a:latin typeface="+mj-ea"/>
                        <a:ea typeface="+mj-ea"/>
                      </a:endParaRPr>
                    </a:p>
                  </a:txBody>
                  <a:tcPr/>
                </a:tc>
                <a:tc>
                  <a:txBody>
                    <a:bodyPr/>
                    <a:lstStyle/>
                    <a:p>
                      <a:pPr algn="ctr"/>
                      <a:r>
                        <a:rPr lang="en-US" altLang="zh-CN" sz="900" dirty="0">
                          <a:latin typeface="+mj-ea"/>
                          <a:ea typeface="+mj-ea"/>
                        </a:rPr>
                        <a:t>-2.85</a:t>
                      </a:r>
                      <a:endParaRPr lang="zh-CN" altLang="en-US" sz="900" dirty="0">
                        <a:latin typeface="+mj-ea"/>
                        <a:ea typeface="+mj-ea"/>
                      </a:endParaRPr>
                    </a:p>
                  </a:txBody>
                  <a:tcPr/>
                </a:tc>
                <a:extLst>
                  <a:ext uri="{0D108BD9-81ED-4DB2-BD59-A6C34878D82A}">
                    <a16:rowId xmlns:a16="http://schemas.microsoft.com/office/drawing/2014/main" val="3324764715"/>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9</a:t>
                      </a:r>
                      <a:r>
                        <a:rPr lang="zh-CN" altLang="en-US" sz="900" dirty="0">
                          <a:latin typeface="+mj-ea"/>
                          <a:ea typeface="+mj-ea"/>
                        </a:rPr>
                        <a:t>月</a:t>
                      </a:r>
                    </a:p>
                  </a:txBody>
                  <a:tcPr/>
                </a:tc>
                <a:tc>
                  <a:txBody>
                    <a:bodyPr/>
                    <a:lstStyle/>
                    <a:p>
                      <a:pPr algn="ctr"/>
                      <a:r>
                        <a:rPr lang="en-US" altLang="zh-CN" sz="900" dirty="0">
                          <a:latin typeface="+mj-ea"/>
                          <a:ea typeface="+mj-ea"/>
                        </a:rPr>
                        <a:t>48.07</a:t>
                      </a:r>
                      <a:endParaRPr lang="zh-CN" altLang="en-US" sz="900" dirty="0">
                        <a:latin typeface="+mj-ea"/>
                        <a:ea typeface="+mj-ea"/>
                      </a:endParaRPr>
                    </a:p>
                  </a:txBody>
                  <a:tcPr/>
                </a:tc>
                <a:tc>
                  <a:txBody>
                    <a:bodyPr/>
                    <a:lstStyle/>
                    <a:p>
                      <a:pPr algn="ctr"/>
                      <a:r>
                        <a:rPr lang="en-US" altLang="zh-CN" sz="900" dirty="0">
                          <a:latin typeface="+mj-ea"/>
                          <a:ea typeface="+mj-ea"/>
                        </a:rPr>
                        <a:t>0.19</a:t>
                      </a:r>
                      <a:endParaRPr lang="zh-CN" altLang="en-US" sz="900" dirty="0">
                        <a:latin typeface="+mj-ea"/>
                        <a:ea typeface="+mj-ea"/>
                      </a:endParaRPr>
                    </a:p>
                  </a:txBody>
                  <a:tcPr/>
                </a:tc>
                <a:tc>
                  <a:txBody>
                    <a:bodyPr/>
                    <a:lstStyle/>
                    <a:p>
                      <a:pPr algn="ctr"/>
                      <a:r>
                        <a:rPr lang="en-US" altLang="zh-CN" sz="900" dirty="0">
                          <a:latin typeface="+mj-ea"/>
                          <a:ea typeface="+mj-ea"/>
                        </a:rPr>
                        <a:t>46.28</a:t>
                      </a:r>
                      <a:endParaRPr lang="zh-CN" altLang="en-US" sz="900" dirty="0">
                        <a:latin typeface="+mj-ea"/>
                        <a:ea typeface="+mj-ea"/>
                      </a:endParaRPr>
                    </a:p>
                  </a:txBody>
                  <a:tcPr/>
                </a:tc>
                <a:tc>
                  <a:txBody>
                    <a:bodyPr/>
                    <a:lstStyle/>
                    <a:p>
                      <a:pPr algn="ctr"/>
                      <a:r>
                        <a:rPr lang="en-US" altLang="zh-CN" sz="900" dirty="0">
                          <a:latin typeface="+mj-ea"/>
                          <a:ea typeface="+mj-ea"/>
                        </a:rPr>
                        <a:t>1.88</a:t>
                      </a:r>
                      <a:endParaRPr lang="zh-CN" altLang="en-US" sz="900" dirty="0">
                        <a:latin typeface="+mj-ea"/>
                        <a:ea typeface="+mj-ea"/>
                      </a:endParaRPr>
                    </a:p>
                  </a:txBody>
                  <a:tcPr/>
                </a:tc>
                <a:tc>
                  <a:txBody>
                    <a:bodyPr/>
                    <a:lstStyle/>
                    <a:p>
                      <a:pPr algn="ctr"/>
                      <a:r>
                        <a:rPr lang="en-US" altLang="zh-CN" sz="900" dirty="0">
                          <a:latin typeface="+mj-ea"/>
                          <a:ea typeface="+mj-ea"/>
                        </a:rPr>
                        <a:t>0.10</a:t>
                      </a:r>
                      <a:endParaRPr lang="zh-CN" altLang="en-US" sz="900" dirty="0">
                        <a:latin typeface="+mj-ea"/>
                        <a:ea typeface="+mj-ea"/>
                      </a:endParaRPr>
                    </a:p>
                  </a:txBody>
                  <a:tcPr/>
                </a:tc>
                <a:extLst>
                  <a:ext uri="{0D108BD9-81ED-4DB2-BD59-A6C34878D82A}">
                    <a16:rowId xmlns:a16="http://schemas.microsoft.com/office/drawing/2014/main" val="2679038935"/>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10</a:t>
                      </a:r>
                      <a:r>
                        <a:rPr lang="zh-CN" altLang="en-US" sz="900" dirty="0">
                          <a:latin typeface="+mj-ea"/>
                          <a:ea typeface="+mj-ea"/>
                        </a:rPr>
                        <a:t>月</a:t>
                      </a:r>
                    </a:p>
                  </a:txBody>
                  <a:tcPr/>
                </a:tc>
                <a:tc>
                  <a:txBody>
                    <a:bodyPr/>
                    <a:lstStyle/>
                    <a:p>
                      <a:pPr algn="ctr"/>
                      <a:r>
                        <a:rPr lang="en-US" altLang="zh-CN" sz="900" dirty="0">
                          <a:latin typeface="+mj-ea"/>
                          <a:ea typeface="+mj-ea"/>
                        </a:rPr>
                        <a:t>47.98</a:t>
                      </a:r>
                      <a:endParaRPr lang="zh-CN" altLang="en-US" sz="900" dirty="0">
                        <a:latin typeface="+mj-ea"/>
                        <a:ea typeface="+mj-ea"/>
                      </a:endParaRPr>
                    </a:p>
                  </a:txBody>
                  <a:tcPr/>
                </a:tc>
                <a:tc>
                  <a:txBody>
                    <a:bodyPr/>
                    <a:lstStyle/>
                    <a:p>
                      <a:pPr algn="ctr"/>
                      <a:r>
                        <a:rPr lang="en-US" altLang="zh-CN" sz="900" dirty="0">
                          <a:latin typeface="+mj-ea"/>
                          <a:ea typeface="+mj-ea"/>
                        </a:rPr>
                        <a:t>0.04</a:t>
                      </a:r>
                      <a:endParaRPr lang="zh-CN" altLang="en-US" sz="900" dirty="0">
                        <a:latin typeface="+mj-ea"/>
                        <a:ea typeface="+mj-ea"/>
                      </a:endParaRPr>
                    </a:p>
                  </a:txBody>
                  <a:tcPr/>
                </a:tc>
                <a:tc>
                  <a:txBody>
                    <a:bodyPr/>
                    <a:lstStyle/>
                    <a:p>
                      <a:pPr algn="ctr"/>
                      <a:r>
                        <a:rPr lang="en-US" altLang="zh-CN" sz="900" dirty="0">
                          <a:latin typeface="+mj-ea"/>
                          <a:ea typeface="+mj-ea"/>
                        </a:rPr>
                        <a:t>46.10</a:t>
                      </a:r>
                      <a:endParaRPr lang="zh-CN" altLang="en-US" sz="900" dirty="0">
                        <a:latin typeface="+mj-ea"/>
                        <a:ea typeface="+mj-ea"/>
                      </a:endParaRPr>
                    </a:p>
                  </a:txBody>
                  <a:tcPr/>
                </a:tc>
                <a:tc>
                  <a:txBody>
                    <a:bodyPr/>
                    <a:lstStyle/>
                    <a:p>
                      <a:pPr algn="ctr"/>
                      <a:r>
                        <a:rPr lang="en-US" altLang="zh-CN" sz="900" dirty="0">
                          <a:latin typeface="+mj-ea"/>
                          <a:ea typeface="+mj-ea"/>
                        </a:rPr>
                        <a:t>1.60</a:t>
                      </a:r>
                      <a:endParaRPr lang="zh-CN" altLang="en-US" sz="900" dirty="0">
                        <a:latin typeface="+mj-ea"/>
                        <a:ea typeface="+mj-ea"/>
                      </a:endParaRPr>
                    </a:p>
                  </a:txBody>
                  <a:tcPr/>
                </a:tc>
                <a:tc>
                  <a:txBody>
                    <a:bodyPr/>
                    <a:lstStyle/>
                    <a:p>
                      <a:pPr algn="ctr"/>
                      <a:r>
                        <a:rPr lang="en-US" altLang="zh-CN" sz="900" dirty="0">
                          <a:latin typeface="+mj-ea"/>
                          <a:ea typeface="+mj-ea"/>
                        </a:rPr>
                        <a:t>0.33</a:t>
                      </a:r>
                      <a:endParaRPr lang="zh-CN" altLang="en-US" sz="900" dirty="0">
                        <a:latin typeface="+mj-ea"/>
                        <a:ea typeface="+mj-ea"/>
                      </a:endParaRPr>
                    </a:p>
                  </a:txBody>
                  <a:tcPr/>
                </a:tc>
                <a:extLst>
                  <a:ext uri="{0D108BD9-81ED-4DB2-BD59-A6C34878D82A}">
                    <a16:rowId xmlns:a16="http://schemas.microsoft.com/office/drawing/2014/main" val="975589008"/>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11</a:t>
                      </a:r>
                      <a:r>
                        <a:rPr lang="zh-CN" altLang="en-US" sz="900" dirty="0">
                          <a:latin typeface="+mj-ea"/>
                          <a:ea typeface="+mj-ea"/>
                        </a:rPr>
                        <a:t>月</a:t>
                      </a:r>
                    </a:p>
                  </a:txBody>
                  <a:tcPr/>
                </a:tc>
                <a:tc>
                  <a:txBody>
                    <a:bodyPr/>
                    <a:lstStyle/>
                    <a:p>
                      <a:pPr algn="ctr"/>
                      <a:r>
                        <a:rPr lang="en-US" altLang="zh-CN" sz="900" dirty="0">
                          <a:latin typeface="+mj-ea"/>
                          <a:ea typeface="+mj-ea"/>
                        </a:rPr>
                        <a:t>48.80</a:t>
                      </a:r>
                      <a:endParaRPr lang="zh-CN" altLang="en-US" sz="900" dirty="0">
                        <a:latin typeface="+mj-ea"/>
                        <a:ea typeface="+mj-ea"/>
                      </a:endParaRPr>
                    </a:p>
                  </a:txBody>
                  <a:tcPr/>
                </a:tc>
                <a:tc>
                  <a:txBody>
                    <a:bodyPr/>
                    <a:lstStyle/>
                    <a:p>
                      <a:pPr algn="ctr"/>
                      <a:r>
                        <a:rPr lang="en-US" altLang="zh-CN" sz="900" dirty="0">
                          <a:latin typeface="+mj-ea"/>
                          <a:ea typeface="+mj-ea"/>
                        </a:rPr>
                        <a:t>0.06</a:t>
                      </a:r>
                      <a:endParaRPr lang="zh-CN" altLang="en-US" sz="900" dirty="0">
                        <a:latin typeface="+mj-ea"/>
                        <a:ea typeface="+mj-ea"/>
                      </a:endParaRPr>
                    </a:p>
                  </a:txBody>
                  <a:tcPr/>
                </a:tc>
                <a:tc>
                  <a:txBody>
                    <a:bodyPr/>
                    <a:lstStyle/>
                    <a:p>
                      <a:pPr algn="ctr"/>
                      <a:r>
                        <a:rPr lang="en-US" altLang="zh-CN" sz="900" dirty="0">
                          <a:latin typeface="+mj-ea"/>
                          <a:ea typeface="+mj-ea"/>
                        </a:rPr>
                        <a:t>43.83</a:t>
                      </a:r>
                      <a:endParaRPr lang="zh-CN" altLang="en-US" sz="900" dirty="0">
                        <a:latin typeface="+mj-ea"/>
                        <a:ea typeface="+mj-ea"/>
                      </a:endParaRPr>
                    </a:p>
                  </a:txBody>
                  <a:tcPr/>
                </a:tc>
                <a:tc>
                  <a:txBody>
                    <a:bodyPr/>
                    <a:lstStyle/>
                    <a:p>
                      <a:pPr algn="ctr"/>
                      <a:r>
                        <a:rPr lang="en-US" altLang="zh-CN" sz="900" dirty="0">
                          <a:latin typeface="+mj-ea"/>
                          <a:ea typeface="+mj-ea"/>
                        </a:rPr>
                        <a:t>1.77</a:t>
                      </a:r>
                      <a:endParaRPr lang="zh-CN" altLang="en-US" sz="900" dirty="0">
                        <a:latin typeface="+mj-ea"/>
                        <a:ea typeface="+mj-ea"/>
                      </a:endParaRPr>
                    </a:p>
                  </a:txBody>
                  <a:tcPr/>
                </a:tc>
                <a:tc>
                  <a:txBody>
                    <a:bodyPr/>
                    <a:lstStyle/>
                    <a:p>
                      <a:pPr algn="ctr"/>
                      <a:r>
                        <a:rPr lang="en-US" altLang="zh-CN" sz="900" dirty="0">
                          <a:latin typeface="+mj-ea"/>
                          <a:ea typeface="+mj-ea"/>
                        </a:rPr>
                        <a:t>3.26</a:t>
                      </a:r>
                      <a:endParaRPr lang="zh-CN" altLang="en-US" sz="900" dirty="0">
                        <a:latin typeface="+mj-ea"/>
                        <a:ea typeface="+mj-ea"/>
                      </a:endParaRPr>
                    </a:p>
                  </a:txBody>
                  <a:tcPr/>
                </a:tc>
                <a:extLst>
                  <a:ext uri="{0D108BD9-81ED-4DB2-BD59-A6C34878D82A}">
                    <a16:rowId xmlns:a16="http://schemas.microsoft.com/office/drawing/2014/main" val="4039166610"/>
                  </a:ext>
                </a:extLst>
              </a:tr>
              <a:tr h="232287">
                <a:tc>
                  <a:txBody>
                    <a:bodyPr/>
                    <a:lstStyle/>
                    <a:p>
                      <a:pPr algn="ctr"/>
                      <a:r>
                        <a:rPr lang="en-US" altLang="zh-CN" sz="900" dirty="0">
                          <a:latin typeface="+mj-ea"/>
                          <a:ea typeface="+mj-ea"/>
                        </a:rPr>
                        <a:t>2020</a:t>
                      </a:r>
                      <a:r>
                        <a:rPr lang="zh-CN" altLang="en-US" sz="900" dirty="0">
                          <a:latin typeface="+mj-ea"/>
                          <a:ea typeface="+mj-ea"/>
                        </a:rPr>
                        <a:t>年</a:t>
                      </a:r>
                      <a:r>
                        <a:rPr lang="en-US" altLang="zh-CN" sz="900" dirty="0">
                          <a:latin typeface="+mj-ea"/>
                          <a:ea typeface="+mj-ea"/>
                        </a:rPr>
                        <a:t>12</a:t>
                      </a:r>
                      <a:r>
                        <a:rPr lang="zh-CN" altLang="en-US" sz="900" dirty="0">
                          <a:latin typeface="+mj-ea"/>
                          <a:ea typeface="+mj-ea"/>
                        </a:rPr>
                        <a:t>月</a:t>
                      </a:r>
                    </a:p>
                  </a:txBody>
                  <a:tcPr/>
                </a:tc>
                <a:tc>
                  <a:txBody>
                    <a:bodyPr/>
                    <a:lstStyle/>
                    <a:p>
                      <a:pPr algn="ctr"/>
                      <a:r>
                        <a:rPr lang="en-US" altLang="zh-CN" sz="900" dirty="0">
                          <a:latin typeface="+mj-ea"/>
                          <a:ea typeface="+mj-ea"/>
                        </a:rPr>
                        <a:t>49.40</a:t>
                      </a:r>
                      <a:endParaRPr lang="zh-CN" altLang="en-US" sz="900" dirty="0">
                        <a:latin typeface="+mj-ea"/>
                        <a:ea typeface="+mj-ea"/>
                      </a:endParaRPr>
                    </a:p>
                  </a:txBody>
                  <a:tcPr/>
                </a:tc>
                <a:tc>
                  <a:txBody>
                    <a:bodyPr/>
                    <a:lstStyle/>
                    <a:p>
                      <a:pPr algn="ctr"/>
                      <a:r>
                        <a:rPr lang="en-US" altLang="zh-CN" sz="900" dirty="0">
                          <a:latin typeface="+mj-ea"/>
                          <a:ea typeface="+mj-ea"/>
                        </a:rPr>
                        <a:t>0.07</a:t>
                      </a:r>
                      <a:endParaRPr lang="zh-CN" altLang="en-US" sz="900" dirty="0">
                        <a:latin typeface="+mj-ea"/>
                        <a:ea typeface="+mj-ea"/>
                      </a:endParaRPr>
                    </a:p>
                  </a:txBody>
                  <a:tcPr/>
                </a:tc>
                <a:tc>
                  <a:txBody>
                    <a:bodyPr/>
                    <a:lstStyle/>
                    <a:p>
                      <a:pPr algn="ctr"/>
                      <a:r>
                        <a:rPr lang="en-US" altLang="zh-CN" sz="900" dirty="0">
                          <a:latin typeface="+mj-ea"/>
                          <a:ea typeface="+mj-ea"/>
                        </a:rPr>
                        <a:t>45.63</a:t>
                      </a:r>
                      <a:endParaRPr lang="zh-CN" altLang="en-US" sz="900" dirty="0">
                        <a:latin typeface="+mj-ea"/>
                        <a:ea typeface="+mj-ea"/>
                      </a:endParaRPr>
                    </a:p>
                  </a:txBody>
                  <a:tcPr/>
                </a:tc>
                <a:tc>
                  <a:txBody>
                    <a:bodyPr/>
                    <a:lstStyle/>
                    <a:p>
                      <a:pPr algn="ctr"/>
                      <a:r>
                        <a:rPr lang="en-US" altLang="zh-CN" sz="900" dirty="0">
                          <a:latin typeface="+mj-ea"/>
                          <a:ea typeface="+mj-ea"/>
                        </a:rPr>
                        <a:t>1.97</a:t>
                      </a:r>
                      <a:endParaRPr lang="zh-CN" altLang="en-US" sz="900" dirty="0">
                        <a:latin typeface="+mj-ea"/>
                        <a:ea typeface="+mj-ea"/>
                      </a:endParaRPr>
                    </a:p>
                  </a:txBody>
                  <a:tcPr/>
                </a:tc>
                <a:tc>
                  <a:txBody>
                    <a:bodyPr/>
                    <a:lstStyle/>
                    <a:p>
                      <a:pPr algn="ctr"/>
                      <a:r>
                        <a:rPr lang="en-US" altLang="zh-CN" sz="900" dirty="0">
                          <a:latin typeface="+mj-ea"/>
                          <a:ea typeface="+mj-ea"/>
                        </a:rPr>
                        <a:t>1.87</a:t>
                      </a:r>
                      <a:endParaRPr lang="zh-CN" altLang="en-US" sz="900" dirty="0">
                        <a:latin typeface="+mj-ea"/>
                        <a:ea typeface="+mj-ea"/>
                      </a:endParaRPr>
                    </a:p>
                  </a:txBody>
                  <a:tcPr/>
                </a:tc>
                <a:extLst>
                  <a:ext uri="{0D108BD9-81ED-4DB2-BD59-A6C34878D82A}">
                    <a16:rowId xmlns:a16="http://schemas.microsoft.com/office/drawing/2014/main" val="3808131277"/>
                  </a:ext>
                </a:extLst>
              </a:tr>
              <a:tr h="0">
                <a:tc>
                  <a:txBody>
                    <a:bodyPr/>
                    <a:lstStyle/>
                    <a:p>
                      <a:pPr algn="ctr"/>
                      <a:r>
                        <a:rPr lang="en-US" altLang="zh-CN" sz="900" dirty="0">
                          <a:latin typeface="+mj-ea"/>
                          <a:ea typeface="+mj-ea"/>
                        </a:rPr>
                        <a:t>2021</a:t>
                      </a:r>
                      <a:r>
                        <a:rPr lang="zh-CN" altLang="en-US" sz="900" dirty="0">
                          <a:latin typeface="+mj-ea"/>
                          <a:ea typeface="+mj-ea"/>
                        </a:rPr>
                        <a:t>年</a:t>
                      </a:r>
                      <a:r>
                        <a:rPr lang="en-US" altLang="zh-CN" sz="900" dirty="0">
                          <a:latin typeface="+mj-ea"/>
                          <a:ea typeface="+mj-ea"/>
                        </a:rPr>
                        <a:t>1</a:t>
                      </a:r>
                      <a:r>
                        <a:rPr lang="zh-CN" altLang="en-US" sz="900" dirty="0">
                          <a:latin typeface="+mj-ea"/>
                          <a:ea typeface="+mj-ea"/>
                        </a:rPr>
                        <a:t>月</a:t>
                      </a:r>
                    </a:p>
                  </a:txBody>
                  <a:tcPr/>
                </a:tc>
                <a:tc>
                  <a:txBody>
                    <a:bodyPr/>
                    <a:lstStyle/>
                    <a:p>
                      <a:pPr algn="ctr"/>
                      <a:r>
                        <a:rPr lang="en-US" altLang="zh-CN" sz="900" dirty="0">
                          <a:latin typeface="+mj-ea"/>
                          <a:ea typeface="+mj-ea"/>
                        </a:rPr>
                        <a:t>53.89</a:t>
                      </a:r>
                      <a:endParaRPr lang="zh-CN" altLang="en-US" sz="900" dirty="0">
                        <a:latin typeface="+mj-ea"/>
                        <a:ea typeface="+mj-ea"/>
                      </a:endParaRPr>
                    </a:p>
                  </a:txBody>
                  <a:tcPr/>
                </a:tc>
                <a:tc>
                  <a:txBody>
                    <a:bodyPr/>
                    <a:lstStyle/>
                    <a:p>
                      <a:pPr algn="ctr"/>
                      <a:r>
                        <a:rPr lang="en-US" altLang="zh-CN" sz="900" dirty="0">
                          <a:latin typeface="+mj-ea"/>
                          <a:ea typeface="+mj-ea"/>
                        </a:rPr>
                        <a:t>0.05</a:t>
                      </a:r>
                      <a:endParaRPr lang="zh-CN" altLang="en-US" sz="900" dirty="0">
                        <a:latin typeface="+mj-ea"/>
                        <a:ea typeface="+mj-ea"/>
                      </a:endParaRPr>
                    </a:p>
                  </a:txBody>
                  <a:tcPr/>
                </a:tc>
                <a:tc>
                  <a:txBody>
                    <a:bodyPr/>
                    <a:lstStyle/>
                    <a:p>
                      <a:pPr algn="ctr"/>
                      <a:r>
                        <a:rPr lang="en-US" altLang="zh-CN" sz="900" dirty="0">
                          <a:latin typeface="+mj-ea"/>
                          <a:ea typeface="+mj-ea"/>
                        </a:rPr>
                        <a:t>44.34</a:t>
                      </a:r>
                      <a:endParaRPr lang="zh-CN" altLang="en-US" sz="900" dirty="0">
                        <a:latin typeface="+mj-ea"/>
                        <a:ea typeface="+mj-ea"/>
                      </a:endParaRPr>
                    </a:p>
                  </a:txBody>
                  <a:tcPr/>
                </a:tc>
                <a:tc>
                  <a:txBody>
                    <a:bodyPr/>
                    <a:lstStyle/>
                    <a:p>
                      <a:pPr algn="ctr"/>
                      <a:r>
                        <a:rPr lang="en-US" altLang="zh-CN" sz="900" dirty="0">
                          <a:latin typeface="+mj-ea"/>
                          <a:ea typeface="+mj-ea"/>
                        </a:rPr>
                        <a:t>2.26</a:t>
                      </a:r>
                      <a:endParaRPr lang="zh-CN" altLang="en-US" sz="900" dirty="0">
                        <a:latin typeface="+mj-ea"/>
                        <a:ea typeface="+mj-ea"/>
                      </a:endParaRPr>
                    </a:p>
                  </a:txBody>
                  <a:tcPr/>
                </a:tc>
                <a:tc>
                  <a:txBody>
                    <a:bodyPr/>
                    <a:lstStyle/>
                    <a:p>
                      <a:pPr algn="ctr"/>
                      <a:r>
                        <a:rPr lang="en-US" altLang="zh-CN" sz="900" dirty="0">
                          <a:latin typeface="+mj-ea"/>
                          <a:ea typeface="+mj-ea"/>
                        </a:rPr>
                        <a:t>7.34</a:t>
                      </a:r>
                      <a:endParaRPr lang="zh-CN" altLang="en-US" sz="900" dirty="0">
                        <a:latin typeface="+mj-ea"/>
                        <a:ea typeface="+mj-ea"/>
                      </a:endParaRPr>
                    </a:p>
                  </a:txBody>
                  <a:tcPr/>
                </a:tc>
                <a:extLst>
                  <a:ext uri="{0D108BD9-81ED-4DB2-BD59-A6C34878D82A}">
                    <a16:rowId xmlns:a16="http://schemas.microsoft.com/office/drawing/2014/main" val="2257003111"/>
                  </a:ext>
                </a:extLst>
              </a:tr>
              <a:tr h="0">
                <a:tc>
                  <a:txBody>
                    <a:bodyPr/>
                    <a:lstStyle/>
                    <a:p>
                      <a:pPr algn="ctr"/>
                      <a:r>
                        <a:rPr lang="en-US" altLang="zh-CN" sz="900" dirty="0">
                          <a:latin typeface="+mj-ea"/>
                          <a:ea typeface="+mj-ea"/>
                        </a:rPr>
                        <a:t>2021</a:t>
                      </a:r>
                      <a:r>
                        <a:rPr lang="zh-CN" altLang="en-US" sz="900" dirty="0">
                          <a:latin typeface="+mj-ea"/>
                          <a:ea typeface="+mj-ea"/>
                        </a:rPr>
                        <a:t>年</a:t>
                      </a:r>
                      <a:r>
                        <a:rPr lang="en-US" altLang="zh-CN" sz="900" dirty="0">
                          <a:latin typeface="+mj-ea"/>
                          <a:ea typeface="+mj-ea"/>
                        </a:rPr>
                        <a:t>2</a:t>
                      </a:r>
                      <a:r>
                        <a:rPr lang="zh-CN" altLang="en-US" sz="900" dirty="0">
                          <a:latin typeface="+mj-ea"/>
                          <a:ea typeface="+mj-ea"/>
                        </a:rPr>
                        <a:t>月</a:t>
                      </a:r>
                    </a:p>
                  </a:txBody>
                  <a:tcPr/>
                </a:tc>
                <a:tc>
                  <a:txBody>
                    <a:bodyPr/>
                    <a:lstStyle/>
                    <a:p>
                      <a:pPr algn="ctr"/>
                      <a:r>
                        <a:rPr lang="en-US" altLang="zh-CN" sz="900" dirty="0">
                          <a:latin typeface="+mj-ea"/>
                          <a:ea typeface="+mj-ea"/>
                        </a:rPr>
                        <a:t>52.59</a:t>
                      </a:r>
                      <a:endParaRPr lang="zh-CN" altLang="en-US" sz="900" dirty="0">
                        <a:latin typeface="+mj-ea"/>
                        <a:ea typeface="+mj-ea"/>
                      </a:endParaRPr>
                    </a:p>
                  </a:txBody>
                  <a:tcPr/>
                </a:tc>
                <a:tc>
                  <a:txBody>
                    <a:bodyPr/>
                    <a:lstStyle/>
                    <a:p>
                      <a:pPr algn="ctr"/>
                      <a:r>
                        <a:rPr lang="en-US" altLang="zh-CN" sz="900" dirty="0">
                          <a:latin typeface="+mj-ea"/>
                          <a:ea typeface="+mj-ea"/>
                        </a:rPr>
                        <a:t>0.05</a:t>
                      </a:r>
                      <a:endParaRPr lang="zh-CN" altLang="en-US" sz="900" dirty="0">
                        <a:latin typeface="+mj-ea"/>
                        <a:ea typeface="+mj-ea"/>
                      </a:endParaRPr>
                    </a:p>
                  </a:txBody>
                  <a:tcPr/>
                </a:tc>
                <a:tc>
                  <a:txBody>
                    <a:bodyPr/>
                    <a:lstStyle/>
                    <a:p>
                      <a:pPr algn="ctr"/>
                      <a:r>
                        <a:rPr lang="en-US" altLang="zh-CN" sz="900" dirty="0">
                          <a:latin typeface="+mj-ea"/>
                          <a:ea typeface="+mj-ea"/>
                        </a:rPr>
                        <a:t>41.82</a:t>
                      </a:r>
                      <a:endParaRPr lang="zh-CN" altLang="en-US" sz="900" dirty="0">
                        <a:latin typeface="+mj-ea"/>
                        <a:ea typeface="+mj-ea"/>
                      </a:endParaRPr>
                    </a:p>
                  </a:txBody>
                  <a:tcPr/>
                </a:tc>
                <a:tc>
                  <a:txBody>
                    <a:bodyPr/>
                    <a:lstStyle/>
                    <a:p>
                      <a:pPr algn="ctr"/>
                      <a:r>
                        <a:rPr lang="en-US" altLang="zh-CN" sz="900" dirty="0">
                          <a:latin typeface="+mj-ea"/>
                          <a:ea typeface="+mj-ea"/>
                        </a:rPr>
                        <a:t>1.94</a:t>
                      </a:r>
                      <a:endParaRPr lang="zh-CN" altLang="en-US" sz="900" dirty="0">
                        <a:latin typeface="+mj-ea"/>
                        <a:ea typeface="+mj-ea"/>
                      </a:endParaRPr>
                    </a:p>
                  </a:txBody>
                  <a:tcPr/>
                </a:tc>
                <a:tc>
                  <a:txBody>
                    <a:bodyPr/>
                    <a:lstStyle/>
                    <a:p>
                      <a:pPr algn="ctr"/>
                      <a:r>
                        <a:rPr lang="en-US" altLang="zh-CN" sz="900" dirty="0">
                          <a:latin typeface="+mj-ea"/>
                          <a:ea typeface="+mj-ea"/>
                        </a:rPr>
                        <a:t>8.88</a:t>
                      </a:r>
                      <a:endParaRPr lang="zh-CN" altLang="en-US" sz="900" dirty="0">
                        <a:latin typeface="+mj-ea"/>
                        <a:ea typeface="+mj-ea"/>
                      </a:endParaRPr>
                    </a:p>
                  </a:txBody>
                  <a:tcPr/>
                </a:tc>
                <a:extLst>
                  <a:ext uri="{0D108BD9-81ED-4DB2-BD59-A6C34878D82A}">
                    <a16:rowId xmlns:a16="http://schemas.microsoft.com/office/drawing/2014/main" val="3285690053"/>
                  </a:ext>
                </a:extLst>
              </a:tr>
              <a:tr h="118469">
                <a:tc>
                  <a:txBody>
                    <a:bodyPr/>
                    <a:lstStyle/>
                    <a:p>
                      <a:pPr algn="ctr"/>
                      <a:r>
                        <a:rPr lang="en-US" altLang="zh-CN" sz="900" dirty="0">
                          <a:latin typeface="+mj-ea"/>
                          <a:ea typeface="+mj-ea"/>
                        </a:rPr>
                        <a:t>2021</a:t>
                      </a:r>
                      <a:r>
                        <a:rPr lang="zh-CN" altLang="en-US" sz="900" dirty="0">
                          <a:latin typeface="+mj-ea"/>
                          <a:ea typeface="+mj-ea"/>
                        </a:rPr>
                        <a:t>年</a:t>
                      </a:r>
                      <a:r>
                        <a:rPr lang="en-US" altLang="zh-CN" sz="900" dirty="0">
                          <a:latin typeface="+mj-ea"/>
                          <a:ea typeface="+mj-ea"/>
                        </a:rPr>
                        <a:t>3</a:t>
                      </a:r>
                      <a:r>
                        <a:rPr lang="zh-CN" altLang="en-US" sz="900" dirty="0">
                          <a:latin typeface="+mj-ea"/>
                          <a:ea typeface="+mj-ea"/>
                        </a:rPr>
                        <a:t>月</a:t>
                      </a:r>
                    </a:p>
                  </a:txBody>
                  <a:tcPr/>
                </a:tc>
                <a:tc>
                  <a:txBody>
                    <a:bodyPr/>
                    <a:lstStyle/>
                    <a:p>
                      <a:pPr algn="ctr"/>
                      <a:r>
                        <a:rPr lang="en-US" altLang="zh-CN" sz="900" dirty="0">
                          <a:latin typeface="+mj-ea"/>
                          <a:ea typeface="+mj-ea"/>
                        </a:rPr>
                        <a:t>50.64</a:t>
                      </a:r>
                      <a:endParaRPr lang="zh-CN" altLang="en-US" sz="900" dirty="0">
                        <a:latin typeface="+mj-ea"/>
                        <a:ea typeface="+mj-ea"/>
                      </a:endParaRPr>
                    </a:p>
                  </a:txBody>
                  <a:tcPr/>
                </a:tc>
                <a:tc>
                  <a:txBody>
                    <a:bodyPr/>
                    <a:lstStyle/>
                    <a:p>
                      <a:pPr algn="ctr"/>
                      <a:r>
                        <a:rPr lang="en-US" altLang="zh-CN" sz="900" dirty="0">
                          <a:latin typeface="+mj-ea"/>
                          <a:ea typeface="+mj-ea"/>
                        </a:rPr>
                        <a:t>-</a:t>
                      </a:r>
                      <a:endParaRPr lang="zh-CN" altLang="en-US" sz="900" dirty="0">
                        <a:latin typeface="+mj-ea"/>
                        <a:ea typeface="+mj-ea"/>
                      </a:endParaRPr>
                    </a:p>
                  </a:txBody>
                  <a:tcPr/>
                </a:tc>
                <a:tc>
                  <a:txBody>
                    <a:bodyPr/>
                    <a:lstStyle/>
                    <a:p>
                      <a:pPr algn="ctr"/>
                      <a:r>
                        <a:rPr lang="en-US" altLang="zh-CN" sz="900" dirty="0">
                          <a:latin typeface="+mj-ea"/>
                          <a:ea typeface="+mj-ea"/>
                        </a:rPr>
                        <a:t>47.01</a:t>
                      </a:r>
                      <a:endParaRPr lang="zh-CN" altLang="en-US" sz="900" dirty="0">
                        <a:latin typeface="+mj-ea"/>
                        <a:ea typeface="+mj-ea"/>
                      </a:endParaRPr>
                    </a:p>
                  </a:txBody>
                  <a:tcPr/>
                </a:tc>
                <a:tc>
                  <a:txBody>
                    <a:bodyPr/>
                    <a:lstStyle/>
                    <a:p>
                      <a:pPr algn="ctr"/>
                      <a:r>
                        <a:rPr lang="en-US" altLang="zh-CN" sz="900" dirty="0">
                          <a:latin typeface="+mj-ea"/>
                          <a:ea typeface="+mj-ea"/>
                        </a:rPr>
                        <a:t>-</a:t>
                      </a:r>
                      <a:endParaRPr lang="zh-CN" altLang="en-US" sz="900" dirty="0">
                        <a:latin typeface="+mj-ea"/>
                        <a:ea typeface="+mj-ea"/>
                      </a:endParaRPr>
                    </a:p>
                  </a:txBody>
                  <a:tcPr/>
                </a:tc>
                <a:tc>
                  <a:txBody>
                    <a:bodyPr/>
                    <a:lstStyle/>
                    <a:p>
                      <a:pPr algn="ctr"/>
                      <a:r>
                        <a:rPr lang="en-US" altLang="zh-CN" sz="900" dirty="0">
                          <a:solidFill>
                            <a:srgbClr val="FF0000"/>
                          </a:solidFill>
                          <a:latin typeface="+mj-ea"/>
                          <a:ea typeface="+mj-ea"/>
                        </a:rPr>
                        <a:t>3.63</a:t>
                      </a:r>
                      <a:endParaRPr lang="zh-CN" altLang="en-US" sz="900" dirty="0">
                        <a:solidFill>
                          <a:srgbClr val="FF0000"/>
                        </a:solidFill>
                        <a:latin typeface="+mj-ea"/>
                        <a:ea typeface="+mj-ea"/>
                      </a:endParaRPr>
                    </a:p>
                  </a:txBody>
                  <a:tcPr/>
                </a:tc>
                <a:extLst>
                  <a:ext uri="{0D108BD9-81ED-4DB2-BD59-A6C34878D82A}">
                    <a16:rowId xmlns:a16="http://schemas.microsoft.com/office/drawing/2014/main" val="4250067956"/>
                  </a:ext>
                </a:extLst>
              </a:tr>
            </a:tbl>
          </a:graphicData>
        </a:graphic>
      </p:graphicFrame>
      <p:sp>
        <p:nvSpPr>
          <p:cNvPr id="4" name="灯片编号占位符 3">
            <a:extLst>
              <a:ext uri="{FF2B5EF4-FFF2-40B4-BE49-F238E27FC236}">
                <a16:creationId xmlns:a16="http://schemas.microsoft.com/office/drawing/2014/main" id="{D71DE8CC-9BF7-486C-A671-44754917D825}"/>
              </a:ext>
            </a:extLst>
          </p:cNvPr>
          <p:cNvSpPr>
            <a:spLocks noGrp="1"/>
          </p:cNvSpPr>
          <p:nvPr>
            <p:ph type="sldNum" sz="quarter" idx="11"/>
          </p:nvPr>
        </p:nvSpPr>
        <p:spPr/>
        <p:txBody>
          <a:bodyPr/>
          <a:lstStyle/>
          <a:p>
            <a:pPr>
              <a:defRPr/>
            </a:pPr>
            <a:fld id="{7EDF5FF5-0BFA-4C40-9CBD-B49527C5F6A5}" type="slidenum">
              <a:rPr lang="zh-CN" altLang="en-US" smtClean="0"/>
              <a:pPr>
                <a:defRPr/>
              </a:pPr>
              <a:t>13</a:t>
            </a:fld>
            <a:endParaRPr lang="en-US" altLang="zh-CN"/>
          </a:p>
        </p:txBody>
      </p:sp>
      <p:sp>
        <p:nvSpPr>
          <p:cNvPr id="7" name="内容占位符 2">
            <a:extLst>
              <a:ext uri="{FF2B5EF4-FFF2-40B4-BE49-F238E27FC236}">
                <a16:creationId xmlns:a16="http://schemas.microsoft.com/office/drawing/2014/main" id="{F9CAA496-87AB-4D45-AF69-115828F08BB5}"/>
              </a:ext>
            </a:extLst>
          </p:cNvPr>
          <p:cNvSpPr txBox="1">
            <a:spLocks/>
          </p:cNvSpPr>
          <p:nvPr/>
        </p:nvSpPr>
        <p:spPr bwMode="auto">
          <a:xfrm>
            <a:off x="152400" y="4033202"/>
            <a:ext cx="8534400" cy="653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n"/>
              <a:defRPr sz="1400" b="0">
                <a:solidFill>
                  <a:schemeClr val="tx2">
                    <a:lumMod val="75000"/>
                  </a:schemeClr>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SzPct val="55000"/>
              <a:buFont typeface="Wingdings" pitchFamily="2" charset="2"/>
              <a:buChar char="n"/>
              <a:defRPr sz="1200" b="0">
                <a:solidFill>
                  <a:schemeClr val="tx2">
                    <a:lumMod val="75000"/>
                  </a:schemeClr>
                </a:solidFill>
                <a:latin typeface="微软雅黑" pitchFamily="34" charset="-122"/>
                <a:ea typeface="微软雅黑" pitchFamily="34" charset="-122"/>
              </a:defRPr>
            </a:lvl2pPr>
            <a:lvl3pPr marL="1143000" indent="-228600" algn="l" rtl="0" eaLnBrk="0" fontAlgn="base" hangingPunct="0">
              <a:spcBef>
                <a:spcPct val="20000"/>
              </a:spcBef>
              <a:spcAft>
                <a:spcPct val="0"/>
              </a:spcAft>
              <a:buSzPct val="50000"/>
              <a:buFont typeface="Wingdings" pitchFamily="2" charset="2"/>
              <a:buChar char="n"/>
              <a:defRPr sz="1000" b="0">
                <a:solidFill>
                  <a:schemeClr val="tx2">
                    <a:lumMod val="75000"/>
                  </a:schemeClr>
                </a:solidFill>
                <a:latin typeface="微软雅黑" pitchFamily="34" charset="-122"/>
                <a:ea typeface="微软雅黑" pitchFamily="34"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400" b="1">
                <a:solidFill>
                  <a:srgbClr val="FF9900"/>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9pPr>
          </a:lstStyle>
          <a:p>
            <a:r>
              <a:rPr lang="zh-CN" altLang="en-US" sz="1200" kern="0" dirty="0"/>
              <a:t>行业政策：新增产能与产量、新工艺和新技术的变化、环保政策</a:t>
            </a:r>
            <a:endParaRPr lang="en-US" altLang="zh-CN" sz="1200" kern="0" dirty="0"/>
          </a:p>
          <a:p>
            <a:r>
              <a:rPr lang="zh-CN" altLang="en-US" sz="1200" kern="0" dirty="0"/>
              <a:t>行业信息：电价等成本变动、行业平均利润水平、仓储与物流、钢厂招标</a:t>
            </a:r>
            <a:endParaRPr lang="en-US" altLang="zh-CN" sz="1200" kern="0" dirty="0"/>
          </a:p>
          <a:p>
            <a:r>
              <a:rPr lang="zh-CN" altLang="en-US" sz="1200" kern="0" dirty="0"/>
              <a:t>期货市场：</a:t>
            </a:r>
            <a:r>
              <a:rPr lang="zh-CN" altLang="en-US" sz="1100" kern="0" dirty="0"/>
              <a:t>持仓与成交的变动、跨月价差</a:t>
            </a:r>
            <a:endParaRPr lang="zh-CN" altLang="en-US" sz="1000" kern="0" dirty="0"/>
          </a:p>
        </p:txBody>
      </p:sp>
    </p:spTree>
    <p:extLst>
      <p:ext uri="{BB962C8B-B14F-4D97-AF65-F5344CB8AC3E}">
        <p14:creationId xmlns:p14="http://schemas.microsoft.com/office/powerpoint/2010/main" val="213611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13FBD7-49B0-47AF-82F7-4908C528795D}"/>
              </a:ext>
            </a:extLst>
          </p:cNvPr>
          <p:cNvSpPr>
            <a:spLocks noGrp="1"/>
          </p:cNvSpPr>
          <p:nvPr>
            <p:ph type="title"/>
          </p:nvPr>
        </p:nvSpPr>
        <p:spPr/>
        <p:txBody>
          <a:bodyPr/>
          <a:lstStyle/>
          <a:p>
            <a:r>
              <a:rPr lang="zh-CN" altLang="en-US" sz="1200" dirty="0"/>
              <a:t>二、分析篇</a:t>
            </a:r>
            <a:br>
              <a:rPr lang="en-US" altLang="zh-CN" dirty="0"/>
            </a:br>
            <a:r>
              <a:rPr lang="zh-CN" altLang="en-US" dirty="0"/>
              <a:t>总结</a:t>
            </a:r>
          </a:p>
        </p:txBody>
      </p:sp>
      <p:sp>
        <p:nvSpPr>
          <p:cNvPr id="4" name="灯片编号占位符 3">
            <a:extLst>
              <a:ext uri="{FF2B5EF4-FFF2-40B4-BE49-F238E27FC236}">
                <a16:creationId xmlns:a16="http://schemas.microsoft.com/office/drawing/2014/main" id="{E123A814-4F52-40AF-95F7-0EF854B79180}"/>
              </a:ext>
            </a:extLst>
          </p:cNvPr>
          <p:cNvSpPr>
            <a:spLocks noGrp="1"/>
          </p:cNvSpPr>
          <p:nvPr>
            <p:ph type="sldNum" sz="quarter" idx="11"/>
          </p:nvPr>
        </p:nvSpPr>
        <p:spPr/>
        <p:txBody>
          <a:bodyPr/>
          <a:lstStyle/>
          <a:p>
            <a:pPr>
              <a:defRPr/>
            </a:pPr>
            <a:fld id="{7EDF5FF5-0BFA-4C40-9CBD-B49527C5F6A5}" type="slidenum">
              <a:rPr lang="zh-CN" altLang="en-US" smtClean="0"/>
              <a:pPr>
                <a:defRPr/>
              </a:pPr>
              <a:t>14</a:t>
            </a:fld>
            <a:endParaRPr lang="en-US" altLang="zh-CN"/>
          </a:p>
        </p:txBody>
      </p:sp>
      <p:sp>
        <p:nvSpPr>
          <p:cNvPr id="5" name="内容占位符 2">
            <a:extLst>
              <a:ext uri="{FF2B5EF4-FFF2-40B4-BE49-F238E27FC236}">
                <a16:creationId xmlns:a16="http://schemas.microsoft.com/office/drawing/2014/main" id="{1D5F2E47-0795-40EF-A71D-A3B55D25F6BC}"/>
              </a:ext>
            </a:extLst>
          </p:cNvPr>
          <p:cNvSpPr txBox="1">
            <a:spLocks/>
          </p:cNvSpPr>
          <p:nvPr/>
        </p:nvSpPr>
        <p:spPr bwMode="auto">
          <a:xfrm>
            <a:off x="222915" y="849572"/>
            <a:ext cx="8165712" cy="38367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n"/>
              <a:defRPr sz="1400" b="0">
                <a:solidFill>
                  <a:schemeClr val="tx2">
                    <a:lumMod val="75000"/>
                  </a:schemeClr>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SzPct val="55000"/>
              <a:buFont typeface="Wingdings" pitchFamily="2" charset="2"/>
              <a:buChar char="n"/>
              <a:defRPr sz="1200" b="0">
                <a:solidFill>
                  <a:schemeClr val="tx2">
                    <a:lumMod val="75000"/>
                  </a:schemeClr>
                </a:solidFill>
                <a:latin typeface="微软雅黑" pitchFamily="34" charset="-122"/>
                <a:ea typeface="微软雅黑" pitchFamily="34" charset="-122"/>
              </a:defRPr>
            </a:lvl2pPr>
            <a:lvl3pPr marL="1143000" indent="-228600" algn="l" rtl="0" eaLnBrk="0" fontAlgn="base" hangingPunct="0">
              <a:spcBef>
                <a:spcPct val="20000"/>
              </a:spcBef>
              <a:spcAft>
                <a:spcPct val="0"/>
              </a:spcAft>
              <a:buSzPct val="50000"/>
              <a:buFont typeface="Wingdings" pitchFamily="2" charset="2"/>
              <a:buChar char="n"/>
              <a:defRPr sz="1000" b="0">
                <a:solidFill>
                  <a:schemeClr val="tx2">
                    <a:lumMod val="75000"/>
                  </a:schemeClr>
                </a:solidFill>
                <a:latin typeface="微软雅黑" pitchFamily="34" charset="-122"/>
                <a:ea typeface="微软雅黑" pitchFamily="34"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400" b="1">
                <a:solidFill>
                  <a:srgbClr val="FF9900"/>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9pPr>
          </a:lstStyle>
          <a:p>
            <a:r>
              <a:rPr lang="zh-CN" altLang="en-US" sz="1200" kern="0" dirty="0"/>
              <a:t>基本分析的逻辑</a:t>
            </a:r>
            <a:endParaRPr lang="en-US" altLang="zh-CN" sz="1200" kern="0" dirty="0"/>
          </a:p>
          <a:p>
            <a:pPr lvl="1"/>
            <a:r>
              <a:rPr lang="zh-CN" altLang="en-US" sz="1050" kern="0" dirty="0"/>
              <a:t>因素分层分析</a:t>
            </a:r>
          </a:p>
          <a:p>
            <a:pPr lvl="2"/>
            <a:r>
              <a:rPr lang="zh-CN" altLang="en-US" sz="900" kern="0" dirty="0"/>
              <a:t>第一层长期因素决定价格趋势的长期运行趋势（季度、半年及以上）</a:t>
            </a:r>
            <a:endParaRPr lang="en-US" altLang="zh-CN" sz="900" kern="0" dirty="0"/>
          </a:p>
          <a:p>
            <a:pPr lvl="2"/>
            <a:r>
              <a:rPr lang="zh-CN" altLang="en-US" sz="900" kern="0" dirty="0"/>
              <a:t>第二层供需关系决定价格变动的中期发展变化（旬、月度）</a:t>
            </a:r>
          </a:p>
          <a:p>
            <a:pPr lvl="2"/>
            <a:r>
              <a:rPr lang="zh-CN" altLang="en-US" sz="900" kern="0" dirty="0"/>
              <a:t>第三层市场信息是价格小波扰动因素（日内或周内）</a:t>
            </a:r>
          </a:p>
          <a:p>
            <a:pPr lvl="1"/>
            <a:r>
              <a:rPr lang="zh-CN" altLang="en-US" sz="1050" kern="0" dirty="0"/>
              <a:t>自上而下分析</a:t>
            </a:r>
          </a:p>
          <a:p>
            <a:pPr lvl="2"/>
            <a:r>
              <a:rPr lang="zh-CN" altLang="en-US" sz="900" kern="0" dirty="0"/>
              <a:t>长中短三个投资周期，具有不同的方向</a:t>
            </a:r>
          </a:p>
          <a:p>
            <a:pPr lvl="2"/>
            <a:r>
              <a:rPr lang="zh-CN" altLang="en-US" sz="900" kern="0" dirty="0"/>
              <a:t>上下层发生矛盾时，下层服从上层</a:t>
            </a:r>
          </a:p>
          <a:p>
            <a:pPr lvl="2"/>
            <a:r>
              <a:rPr lang="zh-CN" altLang="en-US" sz="900" kern="0" dirty="0"/>
              <a:t>捕捉不同投资周期的方向共振，慎重提出研究报告</a:t>
            </a:r>
            <a:endParaRPr lang="en-US" altLang="zh-CN" sz="900" kern="0" dirty="0"/>
          </a:p>
          <a:p>
            <a:r>
              <a:rPr lang="zh-CN" altLang="en-US" sz="1300" kern="0" dirty="0"/>
              <a:t>案例</a:t>
            </a:r>
            <a:endParaRPr lang="en-US" altLang="zh-CN" sz="1300" kern="0" dirty="0"/>
          </a:p>
          <a:p>
            <a:pPr lvl="1"/>
            <a:r>
              <a:rPr lang="zh-CN" altLang="en-US" sz="1100" kern="0" dirty="0"/>
              <a:t>宏观经济因素驱动向上，供需关系驱动向下，短期因素驱动向上，</a:t>
            </a:r>
            <a:endParaRPr lang="en-US" altLang="zh-CN" sz="1100" kern="0" dirty="0"/>
          </a:p>
          <a:p>
            <a:pPr lvl="2"/>
            <a:r>
              <a:rPr lang="zh-CN" altLang="en-US" sz="900" kern="0" dirty="0"/>
              <a:t>下层服从上层：驱动向上</a:t>
            </a:r>
            <a:endParaRPr lang="en-US" altLang="zh-CN" sz="900" kern="0" dirty="0"/>
          </a:p>
          <a:p>
            <a:pPr lvl="2"/>
            <a:r>
              <a:rPr lang="zh-CN" altLang="en-US" sz="900" kern="0" dirty="0"/>
              <a:t>长短期共振：驱动向上</a:t>
            </a:r>
            <a:endParaRPr lang="en-US" altLang="zh-CN" sz="900" kern="0" dirty="0"/>
          </a:p>
          <a:p>
            <a:pPr lvl="1"/>
            <a:r>
              <a:rPr lang="zh-CN" altLang="en-US" sz="1100" kern="0" dirty="0"/>
              <a:t>研报观点：支持向上</a:t>
            </a:r>
          </a:p>
          <a:p>
            <a:pPr lvl="2"/>
            <a:endParaRPr lang="zh-CN" altLang="en-US" sz="800" kern="0" dirty="0"/>
          </a:p>
        </p:txBody>
      </p:sp>
    </p:spTree>
    <p:extLst>
      <p:ext uri="{BB962C8B-B14F-4D97-AF65-F5344CB8AC3E}">
        <p14:creationId xmlns:p14="http://schemas.microsoft.com/office/powerpoint/2010/main" val="346631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76875F-8634-4A1D-A52F-C143BF64E34D}"/>
              </a:ext>
            </a:extLst>
          </p:cNvPr>
          <p:cNvSpPr>
            <a:spLocks noGrp="1"/>
          </p:cNvSpPr>
          <p:nvPr>
            <p:ph type="title"/>
          </p:nvPr>
        </p:nvSpPr>
        <p:spPr/>
        <p:txBody>
          <a:bodyPr/>
          <a:lstStyle/>
          <a:p>
            <a:r>
              <a:rPr lang="zh-CN" altLang="en-US" sz="1200" dirty="0"/>
              <a:t>三、应用篇</a:t>
            </a:r>
            <a:br>
              <a:rPr lang="en-US" altLang="zh-CN" dirty="0"/>
            </a:br>
            <a:r>
              <a:rPr lang="zh-CN" altLang="en-US" dirty="0"/>
              <a:t>估计风险边际</a:t>
            </a:r>
          </a:p>
        </p:txBody>
      </p:sp>
      <p:sp>
        <p:nvSpPr>
          <p:cNvPr id="3" name="内容占位符 2">
            <a:extLst>
              <a:ext uri="{FF2B5EF4-FFF2-40B4-BE49-F238E27FC236}">
                <a16:creationId xmlns:a16="http://schemas.microsoft.com/office/drawing/2014/main" id="{923CE058-3C81-4FC1-8908-E7825B9305A6}"/>
              </a:ext>
            </a:extLst>
          </p:cNvPr>
          <p:cNvSpPr>
            <a:spLocks noGrp="1"/>
          </p:cNvSpPr>
          <p:nvPr>
            <p:ph idx="1"/>
          </p:nvPr>
        </p:nvSpPr>
        <p:spPr/>
        <p:txBody>
          <a:bodyPr/>
          <a:lstStyle/>
          <a:p>
            <a:r>
              <a:rPr lang="zh-CN" altLang="en-US" sz="1200" dirty="0"/>
              <a:t>什么是风险边际</a:t>
            </a:r>
            <a:endParaRPr lang="en-US" altLang="zh-CN" sz="1200" dirty="0"/>
          </a:p>
          <a:p>
            <a:pPr lvl="1"/>
            <a:r>
              <a:rPr lang="zh-CN" altLang="en-US" sz="1050" dirty="0"/>
              <a:t>风险边际是金融投资常用的一个名词，一般定义是实际结果与最佳估值相比的偏差风险数值</a:t>
            </a:r>
          </a:p>
          <a:p>
            <a:pPr lvl="1"/>
            <a:r>
              <a:rPr lang="zh-CN" altLang="en-US" sz="1050" dirty="0"/>
              <a:t>简单理解，风险边际就是在投资者能够承受的风险范围内进行投资的风险边界</a:t>
            </a:r>
            <a:endParaRPr lang="en-US" altLang="zh-CN" sz="1050" dirty="0"/>
          </a:p>
          <a:p>
            <a:r>
              <a:rPr lang="zh-CN" altLang="en-US" sz="1200" dirty="0"/>
              <a:t>期货投资中的风险边际估计</a:t>
            </a:r>
            <a:endParaRPr lang="en-US" altLang="zh-CN" sz="1200" dirty="0"/>
          </a:p>
          <a:p>
            <a:pPr lvl="1"/>
            <a:r>
              <a:rPr lang="zh-CN" altLang="en-US" sz="1000" dirty="0"/>
              <a:t>商品的估值</a:t>
            </a:r>
            <a:r>
              <a:rPr lang="en-US" altLang="zh-CN" sz="1000" dirty="0"/>
              <a:t>=</a:t>
            </a:r>
            <a:r>
              <a:rPr lang="zh-CN" altLang="en-US" sz="1000" dirty="0"/>
              <a:t>商品制造成本</a:t>
            </a:r>
            <a:r>
              <a:rPr lang="en-US" altLang="zh-CN" sz="1000" dirty="0"/>
              <a:t>+</a:t>
            </a:r>
            <a:r>
              <a:rPr lang="zh-CN" altLang="en-US" sz="1000" dirty="0"/>
              <a:t>三大费用</a:t>
            </a:r>
            <a:r>
              <a:rPr lang="en-US" altLang="zh-CN" sz="1000" dirty="0"/>
              <a:t>+</a:t>
            </a:r>
            <a:r>
              <a:rPr lang="zh-CN" altLang="en-US" sz="1000" dirty="0"/>
              <a:t>合理利润，这里合理利润可以采纳历史数据进行估算上下限</a:t>
            </a:r>
            <a:endParaRPr lang="en-US" altLang="zh-CN" sz="1000" dirty="0"/>
          </a:p>
          <a:p>
            <a:pPr lvl="1"/>
            <a:r>
              <a:rPr lang="zh-CN" altLang="en-US" sz="1000" dirty="0"/>
              <a:t>风险边际的估计，就是将当前期货价格，扣除持有成本后，与估值边界进行比较，以确定相应的期货投资方向是否符合投资者风险偏好的方法</a:t>
            </a:r>
            <a:endParaRPr lang="en-US" altLang="zh-CN" sz="1000" dirty="0"/>
          </a:p>
          <a:p>
            <a:r>
              <a:rPr lang="zh-CN" altLang="en-US" sz="1200" dirty="0"/>
              <a:t>简单的方法：当前硅铁生产企业平均出厂成本约为</a:t>
            </a:r>
            <a:r>
              <a:rPr lang="en-US" altLang="zh-CN" sz="1200" dirty="0"/>
              <a:t>5800</a:t>
            </a:r>
            <a:r>
              <a:rPr lang="zh-CN" altLang="en-US" sz="1200" dirty="0"/>
              <a:t>元</a:t>
            </a:r>
            <a:r>
              <a:rPr lang="en-US" altLang="zh-CN" sz="1200" dirty="0"/>
              <a:t>/</a:t>
            </a:r>
            <a:r>
              <a:rPr lang="zh-CN" altLang="en-US" sz="1200" dirty="0"/>
              <a:t>吨，自主产区运至主销区运费约</a:t>
            </a:r>
            <a:r>
              <a:rPr lang="en-US" altLang="zh-CN" sz="1200" dirty="0"/>
              <a:t>200</a:t>
            </a:r>
            <a:r>
              <a:rPr lang="zh-CN" altLang="en-US" sz="1200" dirty="0"/>
              <a:t>元</a:t>
            </a:r>
            <a:r>
              <a:rPr lang="en-US" altLang="zh-CN" sz="1200" dirty="0"/>
              <a:t>/</a:t>
            </a:r>
            <a:r>
              <a:rPr lang="zh-CN" altLang="en-US" sz="1200" dirty="0"/>
              <a:t>吨。按照三年来企业平均利润水平</a:t>
            </a:r>
            <a:r>
              <a:rPr lang="en-US" altLang="zh-CN" sz="1200" dirty="0"/>
              <a:t>500</a:t>
            </a:r>
            <a:r>
              <a:rPr lang="zh-CN" altLang="en-US" sz="1200" dirty="0"/>
              <a:t>元</a:t>
            </a:r>
            <a:r>
              <a:rPr lang="en-US" altLang="zh-CN" sz="1200" dirty="0"/>
              <a:t>/</a:t>
            </a:r>
            <a:r>
              <a:rPr lang="zh-CN" altLang="en-US" sz="1200" dirty="0"/>
              <a:t>吨（利润上限</a:t>
            </a:r>
            <a:r>
              <a:rPr lang="en-US" altLang="zh-CN" sz="1200" dirty="0"/>
              <a:t>1800</a:t>
            </a:r>
            <a:r>
              <a:rPr lang="zh-CN" altLang="en-US" sz="1200" dirty="0"/>
              <a:t>元</a:t>
            </a:r>
            <a:r>
              <a:rPr lang="en-US" altLang="zh-CN" sz="1200" dirty="0"/>
              <a:t>/</a:t>
            </a:r>
            <a:r>
              <a:rPr lang="zh-CN" altLang="en-US" sz="1200" dirty="0"/>
              <a:t>吨，下限</a:t>
            </a:r>
            <a:r>
              <a:rPr lang="en-US" altLang="zh-CN" sz="1200" dirty="0"/>
              <a:t>-200</a:t>
            </a:r>
            <a:r>
              <a:rPr lang="zh-CN" altLang="en-US" sz="1200" dirty="0"/>
              <a:t>元</a:t>
            </a:r>
            <a:r>
              <a:rPr lang="en-US" altLang="zh-CN" sz="1200" dirty="0"/>
              <a:t>/</a:t>
            </a:r>
            <a:r>
              <a:rPr lang="zh-CN" altLang="en-US" sz="1200" dirty="0"/>
              <a:t>吨）估算，当前商品合理估值约为</a:t>
            </a:r>
            <a:r>
              <a:rPr lang="en-US" altLang="zh-CN" sz="1200" dirty="0"/>
              <a:t>6500-6600</a:t>
            </a:r>
            <a:r>
              <a:rPr lang="zh-CN" altLang="en-US" sz="1200" dirty="0"/>
              <a:t>元</a:t>
            </a:r>
            <a:r>
              <a:rPr lang="en-US" altLang="zh-CN" sz="1200" dirty="0"/>
              <a:t>/</a:t>
            </a:r>
            <a:r>
              <a:rPr lang="zh-CN" altLang="en-US" sz="1200" dirty="0"/>
              <a:t>吨，目前期货价格为</a:t>
            </a:r>
            <a:r>
              <a:rPr lang="en-US" altLang="zh-CN" sz="1200" dirty="0"/>
              <a:t>8300</a:t>
            </a:r>
            <a:r>
              <a:rPr lang="zh-CN" altLang="en-US" sz="1200" dirty="0"/>
              <a:t>元</a:t>
            </a:r>
            <a:r>
              <a:rPr lang="en-US" altLang="zh-CN" sz="1200" dirty="0"/>
              <a:t>/</a:t>
            </a:r>
            <a:r>
              <a:rPr lang="zh-CN" altLang="en-US" sz="1200" dirty="0"/>
              <a:t>吨。</a:t>
            </a:r>
            <a:endParaRPr lang="en-US" altLang="zh-CN" sz="1200" dirty="0"/>
          </a:p>
          <a:p>
            <a:pPr lvl="1"/>
            <a:r>
              <a:rPr lang="zh-CN" altLang="en-US" sz="1000" dirty="0"/>
              <a:t>安全边际支持卖出期货，不支持买入期货</a:t>
            </a:r>
            <a:endParaRPr lang="en-US" altLang="zh-CN" sz="1000" dirty="0"/>
          </a:p>
          <a:p>
            <a:r>
              <a:rPr lang="zh-CN" altLang="en-US" sz="1200" dirty="0"/>
              <a:t>风险边际的分析需要密切关注的因素</a:t>
            </a:r>
            <a:endParaRPr lang="en-US" altLang="zh-CN" sz="1200" dirty="0"/>
          </a:p>
          <a:p>
            <a:pPr lvl="1"/>
            <a:r>
              <a:rPr lang="zh-CN" altLang="en-US" sz="1000" dirty="0"/>
              <a:t>主要生产企业制造成本（</a:t>
            </a:r>
            <a:r>
              <a:rPr lang="en-US" altLang="zh-CN" sz="1000" dirty="0"/>
              <a:t>A</a:t>
            </a:r>
            <a:r>
              <a:rPr lang="zh-CN" altLang="en-US" sz="1000" dirty="0"/>
              <a:t>）</a:t>
            </a:r>
          </a:p>
          <a:p>
            <a:pPr lvl="1"/>
            <a:r>
              <a:rPr lang="zh-CN" altLang="en-US" sz="1000" dirty="0"/>
              <a:t>主要生产企业出厂价（</a:t>
            </a:r>
            <a:r>
              <a:rPr lang="en-US" altLang="zh-CN" sz="1000" dirty="0"/>
              <a:t>B=A+</a:t>
            </a:r>
            <a:r>
              <a:rPr lang="zh-CN" altLang="en-US" sz="1000" dirty="0"/>
              <a:t>其他成本</a:t>
            </a:r>
            <a:r>
              <a:rPr lang="en-US" altLang="zh-CN" sz="1000" dirty="0"/>
              <a:t>+</a:t>
            </a:r>
            <a:r>
              <a:rPr lang="zh-CN" altLang="en-US" sz="1000" dirty="0"/>
              <a:t>税费</a:t>
            </a:r>
            <a:r>
              <a:rPr lang="en-US" altLang="zh-CN" sz="1000" dirty="0"/>
              <a:t>+</a:t>
            </a:r>
            <a:r>
              <a:rPr lang="zh-CN" altLang="en-US" sz="1000" dirty="0"/>
              <a:t>企业利润）</a:t>
            </a:r>
          </a:p>
          <a:p>
            <a:pPr lvl="1"/>
            <a:r>
              <a:rPr lang="zh-CN" altLang="en-US" sz="1000" dirty="0"/>
              <a:t>期货交割基准地销售价格（</a:t>
            </a:r>
            <a:r>
              <a:rPr lang="en-US" altLang="zh-CN" sz="1000" dirty="0"/>
              <a:t>C=B+</a:t>
            </a:r>
            <a:r>
              <a:rPr lang="zh-CN" altLang="en-US" sz="1000" dirty="0"/>
              <a:t>运费</a:t>
            </a:r>
            <a:r>
              <a:rPr lang="en-US" altLang="zh-CN" sz="1000" dirty="0"/>
              <a:t>+</a:t>
            </a:r>
            <a:r>
              <a:rPr lang="zh-CN" altLang="en-US" sz="1000" dirty="0"/>
              <a:t>杂费</a:t>
            </a:r>
            <a:r>
              <a:rPr lang="en-US" altLang="zh-CN" sz="1000" dirty="0"/>
              <a:t>+</a:t>
            </a:r>
            <a:r>
              <a:rPr lang="zh-CN" altLang="en-US" sz="1000" dirty="0"/>
              <a:t>贸易利润）</a:t>
            </a:r>
          </a:p>
          <a:p>
            <a:pPr lvl="1"/>
            <a:r>
              <a:rPr lang="zh-CN" altLang="en-US" sz="1000" dirty="0"/>
              <a:t>期货价格（</a:t>
            </a:r>
            <a:r>
              <a:rPr lang="en-US" altLang="zh-CN" sz="1000" dirty="0"/>
              <a:t>F=C+</a:t>
            </a:r>
            <a:r>
              <a:rPr lang="zh-CN" altLang="en-US" sz="1000" dirty="0"/>
              <a:t>持有成本</a:t>
            </a:r>
            <a:r>
              <a:rPr lang="en-US" altLang="zh-CN" sz="1000" dirty="0"/>
              <a:t>±</a:t>
            </a:r>
            <a:r>
              <a:rPr lang="zh-CN" altLang="en-US" sz="1000" dirty="0"/>
              <a:t>便利收益）</a:t>
            </a:r>
          </a:p>
          <a:p>
            <a:pPr lvl="1"/>
            <a:r>
              <a:rPr lang="zh-CN" altLang="en-US" sz="1000" dirty="0"/>
              <a:t>基差</a:t>
            </a:r>
            <a:r>
              <a:rPr lang="en-US" altLang="zh-CN" sz="1000" dirty="0"/>
              <a:t>=C-F</a:t>
            </a:r>
          </a:p>
          <a:p>
            <a:pPr lvl="1"/>
            <a:r>
              <a:rPr lang="zh-CN" altLang="en-US" sz="1000" dirty="0"/>
              <a:t>跨期价差</a:t>
            </a:r>
            <a:r>
              <a:rPr lang="en-US" altLang="zh-CN" sz="1000" dirty="0"/>
              <a:t>=</a:t>
            </a:r>
            <a:r>
              <a:rPr lang="zh-CN" altLang="en-US" sz="1000" dirty="0"/>
              <a:t>主力合约</a:t>
            </a:r>
            <a:r>
              <a:rPr lang="en-US" altLang="zh-CN" sz="1000" dirty="0"/>
              <a:t>F-</a:t>
            </a:r>
            <a:r>
              <a:rPr lang="zh-CN" altLang="en-US" sz="1000" dirty="0"/>
              <a:t>次主力合约</a:t>
            </a:r>
            <a:r>
              <a:rPr lang="en-US" altLang="zh-CN" sz="1000" dirty="0"/>
              <a:t>F</a:t>
            </a:r>
          </a:p>
          <a:p>
            <a:pPr lvl="1"/>
            <a:endParaRPr lang="en-US" altLang="zh-CN" sz="1200" dirty="0"/>
          </a:p>
        </p:txBody>
      </p:sp>
      <p:sp>
        <p:nvSpPr>
          <p:cNvPr id="4" name="灯片编号占位符 3">
            <a:extLst>
              <a:ext uri="{FF2B5EF4-FFF2-40B4-BE49-F238E27FC236}">
                <a16:creationId xmlns:a16="http://schemas.microsoft.com/office/drawing/2014/main" id="{EE33F842-5489-4499-BE74-9727B97C8614}"/>
              </a:ext>
            </a:extLst>
          </p:cNvPr>
          <p:cNvSpPr>
            <a:spLocks noGrp="1"/>
          </p:cNvSpPr>
          <p:nvPr>
            <p:ph type="sldNum" sz="quarter" idx="11"/>
          </p:nvPr>
        </p:nvSpPr>
        <p:spPr/>
        <p:txBody>
          <a:bodyPr/>
          <a:lstStyle/>
          <a:p>
            <a:pPr>
              <a:defRPr/>
            </a:pPr>
            <a:fld id="{7EDF5FF5-0BFA-4C40-9CBD-B49527C5F6A5}" type="slidenum">
              <a:rPr lang="zh-CN" altLang="en-US" smtClean="0"/>
              <a:pPr>
                <a:defRPr/>
              </a:pPr>
              <a:t>15</a:t>
            </a:fld>
            <a:endParaRPr lang="en-US" altLang="zh-CN"/>
          </a:p>
        </p:txBody>
      </p:sp>
    </p:spTree>
    <p:extLst>
      <p:ext uri="{BB962C8B-B14F-4D97-AF65-F5344CB8AC3E}">
        <p14:creationId xmlns:p14="http://schemas.microsoft.com/office/powerpoint/2010/main" val="2458534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CAB94E-1553-4B04-9E61-F5A03F8DBE74}"/>
              </a:ext>
            </a:extLst>
          </p:cNvPr>
          <p:cNvSpPr>
            <a:spLocks noGrp="1"/>
          </p:cNvSpPr>
          <p:nvPr>
            <p:ph type="title"/>
          </p:nvPr>
        </p:nvSpPr>
        <p:spPr/>
        <p:txBody>
          <a:bodyPr/>
          <a:lstStyle/>
          <a:p>
            <a:r>
              <a:rPr lang="zh-CN" altLang="en-US" sz="1200" dirty="0"/>
              <a:t>三、应用篇</a:t>
            </a:r>
            <a:br>
              <a:rPr lang="en-US" altLang="zh-CN" dirty="0"/>
            </a:br>
            <a:r>
              <a:rPr lang="zh-CN" altLang="en-US" dirty="0"/>
              <a:t>分析结果应用的逻辑</a:t>
            </a:r>
          </a:p>
        </p:txBody>
      </p:sp>
      <p:sp>
        <p:nvSpPr>
          <p:cNvPr id="3" name="内容占位符 2">
            <a:extLst>
              <a:ext uri="{FF2B5EF4-FFF2-40B4-BE49-F238E27FC236}">
                <a16:creationId xmlns:a16="http://schemas.microsoft.com/office/drawing/2014/main" id="{1F24EB26-97D3-4A12-AC8B-D252D7C56BDE}"/>
              </a:ext>
            </a:extLst>
          </p:cNvPr>
          <p:cNvSpPr>
            <a:spLocks noGrp="1"/>
          </p:cNvSpPr>
          <p:nvPr>
            <p:ph idx="1"/>
          </p:nvPr>
        </p:nvSpPr>
        <p:spPr/>
        <p:txBody>
          <a:bodyPr/>
          <a:lstStyle/>
          <a:p>
            <a:r>
              <a:rPr lang="zh-CN" altLang="en-US" sz="1200" dirty="0"/>
              <a:t>不同的趋势方向对应相应的投资周期</a:t>
            </a:r>
          </a:p>
          <a:p>
            <a:pPr lvl="1"/>
            <a:r>
              <a:rPr lang="zh-CN" altLang="en-US" sz="1100" dirty="0"/>
              <a:t>长期趋势对应长期投资（季度、半年及以上）</a:t>
            </a:r>
          </a:p>
          <a:p>
            <a:pPr lvl="1"/>
            <a:r>
              <a:rPr lang="zh-CN" altLang="en-US" sz="1100" dirty="0"/>
              <a:t>中期趋势对应中期投资（周、月度）</a:t>
            </a:r>
          </a:p>
          <a:p>
            <a:pPr lvl="1"/>
            <a:r>
              <a:rPr lang="zh-CN" altLang="en-US" sz="1100" dirty="0"/>
              <a:t>短期趋势对应短期投资（日内和周内）</a:t>
            </a:r>
          </a:p>
          <a:p>
            <a:r>
              <a:rPr lang="zh-CN" altLang="en-US" sz="1200" dirty="0"/>
              <a:t>自下而上应用</a:t>
            </a:r>
          </a:p>
          <a:p>
            <a:pPr lvl="1"/>
            <a:r>
              <a:rPr lang="zh-CN" altLang="en-US" sz="1100" dirty="0"/>
              <a:t>上下层发生矛盾时，上层服从下层</a:t>
            </a:r>
          </a:p>
          <a:p>
            <a:pPr lvl="1"/>
            <a:r>
              <a:rPr lang="zh-CN" altLang="en-US" sz="1100" dirty="0"/>
              <a:t>不同周期的趋势出现共振，增加投资符合预期的胜率</a:t>
            </a:r>
          </a:p>
          <a:p>
            <a:r>
              <a:rPr lang="zh-CN" altLang="en-US" sz="1200" dirty="0"/>
              <a:t>应用分析时，应增加投资安全边际区域的定量分析</a:t>
            </a:r>
          </a:p>
          <a:p>
            <a:r>
              <a:rPr lang="zh-CN" altLang="en-US" sz="1200" dirty="0"/>
              <a:t>案例（接前例）：宏观经济因素分析驱动向上，供需关系因素分析驱动向下，短期因素分析驱动向上，当前期货价格</a:t>
            </a:r>
            <a:r>
              <a:rPr lang="en-US" altLang="zh-CN" sz="1200" dirty="0"/>
              <a:t>8000</a:t>
            </a:r>
            <a:r>
              <a:rPr lang="zh-CN" altLang="en-US" sz="1200" dirty="0"/>
              <a:t>元</a:t>
            </a:r>
            <a:r>
              <a:rPr lang="en-US" altLang="zh-CN" sz="1200" dirty="0"/>
              <a:t>/</a:t>
            </a:r>
            <a:r>
              <a:rPr lang="zh-CN" altLang="en-US" sz="1200" dirty="0"/>
              <a:t>吨，行业平均利润水平</a:t>
            </a:r>
            <a:r>
              <a:rPr lang="en-US" altLang="zh-CN" sz="1200" dirty="0"/>
              <a:t>500</a:t>
            </a:r>
            <a:r>
              <a:rPr lang="zh-CN" altLang="en-US" sz="1200" dirty="0"/>
              <a:t>元</a:t>
            </a:r>
            <a:r>
              <a:rPr lang="en-US" altLang="zh-CN" sz="1200" dirty="0"/>
              <a:t>/</a:t>
            </a:r>
            <a:r>
              <a:rPr lang="zh-CN" altLang="en-US" sz="1200" dirty="0"/>
              <a:t>吨（上限</a:t>
            </a:r>
            <a:r>
              <a:rPr lang="en-US" altLang="zh-CN" sz="1200" dirty="0"/>
              <a:t>1800</a:t>
            </a:r>
            <a:r>
              <a:rPr lang="zh-CN" altLang="en-US" sz="1200" dirty="0"/>
              <a:t>元</a:t>
            </a:r>
            <a:r>
              <a:rPr lang="en-US" altLang="zh-CN" sz="1200" dirty="0"/>
              <a:t>/</a:t>
            </a:r>
            <a:r>
              <a:rPr lang="zh-CN" altLang="en-US" sz="1200" dirty="0"/>
              <a:t>吨，下限</a:t>
            </a:r>
            <a:r>
              <a:rPr lang="en-US" altLang="zh-CN" sz="1200" dirty="0"/>
              <a:t>-200</a:t>
            </a:r>
            <a:r>
              <a:rPr lang="zh-CN" altLang="en-US" sz="1200" dirty="0"/>
              <a:t>元</a:t>
            </a:r>
            <a:r>
              <a:rPr lang="en-US" altLang="zh-CN" sz="1200" dirty="0"/>
              <a:t>/</a:t>
            </a:r>
            <a:r>
              <a:rPr lang="zh-CN" altLang="en-US" sz="1200" dirty="0"/>
              <a:t>吨，频点高发区域为</a:t>
            </a:r>
            <a:r>
              <a:rPr lang="en-US" altLang="zh-CN" sz="1200" dirty="0"/>
              <a:t>400-800</a:t>
            </a:r>
            <a:r>
              <a:rPr lang="zh-CN" altLang="en-US" sz="1200" dirty="0"/>
              <a:t>元</a:t>
            </a:r>
            <a:r>
              <a:rPr lang="en-US" altLang="zh-CN" sz="1200" dirty="0"/>
              <a:t>/</a:t>
            </a:r>
            <a:r>
              <a:rPr lang="zh-CN" altLang="en-US" sz="1200" dirty="0"/>
              <a:t>吨）</a:t>
            </a:r>
            <a:endParaRPr lang="en-US" altLang="zh-CN" sz="1200" dirty="0"/>
          </a:p>
          <a:p>
            <a:pPr lvl="1"/>
            <a:r>
              <a:rPr lang="zh-CN" altLang="en-US" sz="1100" dirty="0"/>
              <a:t>自下而上应用：</a:t>
            </a:r>
            <a:endParaRPr lang="en-US" altLang="zh-CN" sz="1100" dirty="0"/>
          </a:p>
          <a:p>
            <a:pPr lvl="2"/>
            <a:r>
              <a:rPr lang="zh-CN" altLang="en-US" dirty="0"/>
              <a:t>日内交易投资：谨慎多头；</a:t>
            </a:r>
            <a:endParaRPr lang="en-US" altLang="zh-CN" dirty="0"/>
          </a:p>
          <a:p>
            <a:pPr lvl="2"/>
            <a:r>
              <a:rPr lang="zh-CN" altLang="en-US" dirty="0"/>
              <a:t>日内短线和中期波段交易投资：支持空头；</a:t>
            </a:r>
            <a:endParaRPr lang="en-US" altLang="zh-CN" dirty="0"/>
          </a:p>
          <a:p>
            <a:pPr lvl="2"/>
            <a:r>
              <a:rPr lang="zh-CN" altLang="en-US" dirty="0"/>
              <a:t>不支持长线和中线波段多头买入</a:t>
            </a:r>
            <a:endParaRPr lang="en-US" altLang="zh-CN" dirty="0"/>
          </a:p>
          <a:p>
            <a:pPr lvl="1"/>
            <a:r>
              <a:rPr lang="zh-CN" altLang="en-US" sz="1050" dirty="0"/>
              <a:t>风险边际：</a:t>
            </a:r>
            <a:endParaRPr lang="en-US" altLang="zh-CN" sz="1050" dirty="0"/>
          </a:p>
          <a:p>
            <a:pPr lvl="2"/>
            <a:r>
              <a:rPr lang="zh-CN" altLang="en-US" dirty="0"/>
              <a:t>日内交易投资谨慎多头不支持隔夜持仓，交易谨慎；</a:t>
            </a:r>
            <a:endParaRPr lang="en-US" altLang="zh-CN" dirty="0"/>
          </a:p>
          <a:p>
            <a:pPr lvl="2"/>
            <a:r>
              <a:rPr lang="zh-CN" altLang="en-US" dirty="0"/>
              <a:t>日短线和中期波段交易投资空头部位继续持有；</a:t>
            </a:r>
            <a:endParaRPr lang="en-US" altLang="zh-CN" dirty="0"/>
          </a:p>
          <a:p>
            <a:pPr lvl="2"/>
            <a:r>
              <a:rPr lang="zh-CN" altLang="en-US" dirty="0"/>
              <a:t>长线和中线多头止盈或止损离场观望。</a:t>
            </a:r>
            <a:endParaRPr lang="en-US" altLang="zh-CN" dirty="0"/>
          </a:p>
          <a:p>
            <a:endParaRPr lang="zh-CN" altLang="en-US" sz="1200" dirty="0"/>
          </a:p>
        </p:txBody>
      </p:sp>
      <p:sp>
        <p:nvSpPr>
          <p:cNvPr id="4" name="灯片编号占位符 3">
            <a:extLst>
              <a:ext uri="{FF2B5EF4-FFF2-40B4-BE49-F238E27FC236}">
                <a16:creationId xmlns:a16="http://schemas.microsoft.com/office/drawing/2014/main" id="{4A39312D-BCFA-4F88-B40E-B03F4913C4C5}"/>
              </a:ext>
            </a:extLst>
          </p:cNvPr>
          <p:cNvSpPr>
            <a:spLocks noGrp="1"/>
          </p:cNvSpPr>
          <p:nvPr>
            <p:ph type="sldNum" sz="quarter" idx="11"/>
          </p:nvPr>
        </p:nvSpPr>
        <p:spPr/>
        <p:txBody>
          <a:bodyPr/>
          <a:lstStyle/>
          <a:p>
            <a:pPr>
              <a:defRPr/>
            </a:pPr>
            <a:fld id="{7EDF5FF5-0BFA-4C40-9CBD-B49527C5F6A5}" type="slidenum">
              <a:rPr lang="zh-CN" altLang="en-US" smtClean="0"/>
              <a:pPr>
                <a:defRPr/>
              </a:pPr>
              <a:t>16</a:t>
            </a:fld>
            <a:endParaRPr lang="en-US" altLang="zh-CN"/>
          </a:p>
        </p:txBody>
      </p:sp>
    </p:spTree>
    <p:extLst>
      <p:ext uri="{BB962C8B-B14F-4D97-AF65-F5344CB8AC3E}">
        <p14:creationId xmlns:p14="http://schemas.microsoft.com/office/powerpoint/2010/main" val="3752744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9C6543-704A-40D4-9A38-ECD27776D727}"/>
              </a:ext>
            </a:extLst>
          </p:cNvPr>
          <p:cNvSpPr>
            <a:spLocks noGrp="1"/>
          </p:cNvSpPr>
          <p:nvPr>
            <p:ph type="title"/>
          </p:nvPr>
        </p:nvSpPr>
        <p:spPr/>
        <p:txBody>
          <a:bodyPr/>
          <a:lstStyle/>
          <a:p>
            <a:r>
              <a:rPr lang="zh-CN" altLang="en-US" sz="1200" dirty="0"/>
              <a:t>三、应用篇</a:t>
            </a:r>
            <a:br>
              <a:rPr lang="en-US" altLang="zh-CN" dirty="0"/>
            </a:br>
            <a:r>
              <a:rPr lang="zh-CN" altLang="en-US" dirty="0"/>
              <a:t>驱动与风险边际分析结果的应用</a:t>
            </a:r>
          </a:p>
        </p:txBody>
      </p:sp>
      <p:sp>
        <p:nvSpPr>
          <p:cNvPr id="3" name="内容占位符 2">
            <a:extLst>
              <a:ext uri="{FF2B5EF4-FFF2-40B4-BE49-F238E27FC236}">
                <a16:creationId xmlns:a16="http://schemas.microsoft.com/office/drawing/2014/main" id="{90646A16-9732-4E41-A659-42F3DBD6C80C}"/>
              </a:ext>
            </a:extLst>
          </p:cNvPr>
          <p:cNvSpPr>
            <a:spLocks noGrp="1"/>
          </p:cNvSpPr>
          <p:nvPr>
            <p:ph idx="1"/>
          </p:nvPr>
        </p:nvSpPr>
        <p:spPr/>
        <p:txBody>
          <a:bodyPr/>
          <a:lstStyle/>
          <a:p>
            <a:r>
              <a:rPr lang="zh-CN" altLang="en-US" sz="1200" dirty="0"/>
              <a:t>商品价格驱动的源泉是驱动因素和市场对价格的错估</a:t>
            </a:r>
            <a:endParaRPr lang="en-US" altLang="zh-CN" sz="1200" dirty="0"/>
          </a:p>
          <a:p>
            <a:pPr lvl="1"/>
            <a:r>
              <a:rPr lang="zh-CN" altLang="en-US" sz="1000" dirty="0"/>
              <a:t>价格在不断运动，运动是绝对的，静止是相对的。</a:t>
            </a:r>
            <a:endParaRPr lang="en-US" altLang="zh-CN" sz="1000" dirty="0"/>
          </a:p>
          <a:p>
            <a:pPr lvl="1"/>
            <a:r>
              <a:rPr lang="zh-CN" altLang="en-US" sz="1000" dirty="0"/>
              <a:t>价格和价格中枢是标量，但价格驱动和价格的错估则是矢量</a:t>
            </a:r>
            <a:endParaRPr lang="en-US" altLang="zh-CN" sz="1000" dirty="0"/>
          </a:p>
          <a:p>
            <a:pPr lvl="1"/>
            <a:r>
              <a:rPr lang="zh-CN" altLang="en-US" sz="1000" dirty="0"/>
              <a:t>价格的变动形成价差</a:t>
            </a:r>
            <a:endParaRPr lang="en-US" altLang="zh-CN" sz="1000" dirty="0"/>
          </a:p>
          <a:p>
            <a:pPr lvl="1"/>
            <a:endParaRPr lang="en-US" altLang="zh-CN" sz="1000" dirty="0"/>
          </a:p>
          <a:p>
            <a:pPr lvl="1"/>
            <a:endParaRPr lang="en-US" altLang="zh-CN" sz="1000" dirty="0"/>
          </a:p>
          <a:p>
            <a:pPr lvl="1"/>
            <a:endParaRPr lang="en-US" altLang="zh-CN" sz="1000" dirty="0"/>
          </a:p>
          <a:p>
            <a:pPr lvl="1"/>
            <a:endParaRPr lang="en-US" altLang="zh-CN" sz="1000" dirty="0"/>
          </a:p>
          <a:p>
            <a:pPr lvl="1"/>
            <a:endParaRPr lang="en-US" altLang="zh-CN" sz="1000" dirty="0"/>
          </a:p>
          <a:p>
            <a:pPr lvl="1"/>
            <a:endParaRPr lang="en-US" altLang="zh-CN" sz="1000" dirty="0"/>
          </a:p>
          <a:p>
            <a:pPr lvl="1"/>
            <a:endParaRPr lang="en-US" altLang="zh-CN" sz="1000" dirty="0"/>
          </a:p>
          <a:p>
            <a:r>
              <a:rPr lang="zh-CN" altLang="en-US" sz="1200" dirty="0"/>
              <a:t>目前，铁合金期货逐渐显现出合约连续性</a:t>
            </a:r>
            <a:endParaRPr lang="en-US" altLang="zh-CN" sz="1200" dirty="0"/>
          </a:p>
          <a:p>
            <a:pPr lvl="1"/>
            <a:r>
              <a:rPr lang="zh-CN" altLang="en-US" sz="1000" dirty="0"/>
              <a:t>能够更好地服务实体企业</a:t>
            </a:r>
            <a:endParaRPr lang="en-US" altLang="zh-CN" sz="1000" dirty="0"/>
          </a:p>
          <a:p>
            <a:pPr lvl="1"/>
            <a:r>
              <a:rPr lang="zh-CN" altLang="en-US" sz="1000" dirty="0"/>
              <a:t>也为各位分析师提供了更多的数据和信息</a:t>
            </a:r>
          </a:p>
        </p:txBody>
      </p:sp>
      <p:sp>
        <p:nvSpPr>
          <p:cNvPr id="4" name="灯片编号占位符 3">
            <a:extLst>
              <a:ext uri="{FF2B5EF4-FFF2-40B4-BE49-F238E27FC236}">
                <a16:creationId xmlns:a16="http://schemas.microsoft.com/office/drawing/2014/main" id="{D9B02473-AC86-403A-898D-C9631D6486A4}"/>
              </a:ext>
            </a:extLst>
          </p:cNvPr>
          <p:cNvSpPr>
            <a:spLocks noGrp="1"/>
          </p:cNvSpPr>
          <p:nvPr>
            <p:ph type="sldNum" sz="quarter" idx="11"/>
          </p:nvPr>
        </p:nvSpPr>
        <p:spPr/>
        <p:txBody>
          <a:bodyPr/>
          <a:lstStyle/>
          <a:p>
            <a:pPr>
              <a:defRPr/>
            </a:pPr>
            <a:fld id="{7EDF5FF5-0BFA-4C40-9CBD-B49527C5F6A5}" type="slidenum">
              <a:rPr lang="zh-CN" altLang="en-US" smtClean="0"/>
              <a:pPr>
                <a:defRPr/>
              </a:pPr>
              <a:t>17</a:t>
            </a:fld>
            <a:endParaRPr lang="en-US" altLang="zh-CN"/>
          </a:p>
        </p:txBody>
      </p:sp>
      <p:graphicFrame>
        <p:nvGraphicFramePr>
          <p:cNvPr id="5" name="表格 4">
            <a:extLst>
              <a:ext uri="{FF2B5EF4-FFF2-40B4-BE49-F238E27FC236}">
                <a16:creationId xmlns:a16="http://schemas.microsoft.com/office/drawing/2014/main" id="{883DF904-CCCC-440C-9152-10E5C8867DC1}"/>
              </a:ext>
            </a:extLst>
          </p:cNvPr>
          <p:cNvGraphicFramePr>
            <a:graphicFrameLocks noGrp="1"/>
          </p:cNvGraphicFramePr>
          <p:nvPr>
            <p:extLst>
              <p:ext uri="{D42A27DB-BD31-4B8C-83A1-F6EECF244321}">
                <p14:modId xmlns:p14="http://schemas.microsoft.com/office/powerpoint/2010/main" val="1369256300"/>
              </p:ext>
            </p:extLst>
          </p:nvPr>
        </p:nvGraphicFramePr>
        <p:xfrm>
          <a:off x="222914" y="1731075"/>
          <a:ext cx="8356980" cy="1036320"/>
        </p:xfrm>
        <a:graphic>
          <a:graphicData uri="http://schemas.openxmlformats.org/drawingml/2006/table">
            <a:tbl>
              <a:tblPr firstRow="1" bandRow="1">
                <a:tableStyleId>{5C22544A-7EE6-4342-B048-85BDC9FD1C3A}</a:tableStyleId>
              </a:tblPr>
              <a:tblGrid>
                <a:gridCol w="1804669">
                  <a:extLst>
                    <a:ext uri="{9D8B030D-6E8A-4147-A177-3AD203B41FA5}">
                      <a16:colId xmlns:a16="http://schemas.microsoft.com/office/drawing/2014/main" val="20000"/>
                    </a:ext>
                  </a:extLst>
                </a:gridCol>
                <a:gridCol w="3309730">
                  <a:extLst>
                    <a:ext uri="{9D8B030D-6E8A-4147-A177-3AD203B41FA5}">
                      <a16:colId xmlns:a16="http://schemas.microsoft.com/office/drawing/2014/main" val="20001"/>
                    </a:ext>
                  </a:extLst>
                </a:gridCol>
                <a:gridCol w="3242581">
                  <a:extLst>
                    <a:ext uri="{9D8B030D-6E8A-4147-A177-3AD203B41FA5}">
                      <a16:colId xmlns:a16="http://schemas.microsoft.com/office/drawing/2014/main" val="20002"/>
                    </a:ext>
                  </a:extLst>
                </a:gridCol>
              </a:tblGrid>
              <a:tr h="178383">
                <a:tc>
                  <a:txBody>
                    <a:bodyPr/>
                    <a:lstStyle/>
                    <a:p>
                      <a:endParaRPr lang="zh-CN" altLang="en-US" sz="1000" dirty="0">
                        <a:latin typeface="微软雅黑" pitchFamily="34" charset="-122"/>
                        <a:ea typeface="微软雅黑" pitchFamily="34" charset="-122"/>
                      </a:endParaRPr>
                    </a:p>
                  </a:txBody>
                  <a:tcPr anchor="ctr"/>
                </a:tc>
                <a:tc>
                  <a:txBody>
                    <a:bodyPr/>
                    <a:lstStyle/>
                    <a:p>
                      <a:pPr algn="ctr"/>
                      <a:r>
                        <a:rPr lang="zh-CN" altLang="en-US" sz="1000" b="0" dirty="0">
                          <a:solidFill>
                            <a:schemeClr val="tx1"/>
                          </a:solidFill>
                          <a:latin typeface="微软雅黑" pitchFamily="34" charset="-122"/>
                          <a:ea typeface="微软雅黑" pitchFamily="34" charset="-122"/>
                        </a:rPr>
                        <a:t>高估</a:t>
                      </a:r>
                    </a:p>
                  </a:txBody>
                  <a:tcPr anchor="ctr"/>
                </a:tc>
                <a:tc>
                  <a:txBody>
                    <a:bodyPr/>
                    <a:lstStyle/>
                    <a:p>
                      <a:pPr algn="ctr"/>
                      <a:r>
                        <a:rPr lang="zh-CN" altLang="en-US" sz="1000" b="0" dirty="0">
                          <a:solidFill>
                            <a:schemeClr val="tx1"/>
                          </a:solidFill>
                          <a:latin typeface="微软雅黑" pitchFamily="34" charset="-122"/>
                          <a:ea typeface="微软雅黑" pitchFamily="34" charset="-122"/>
                        </a:rPr>
                        <a:t>低估</a:t>
                      </a:r>
                    </a:p>
                  </a:txBody>
                  <a:tcPr anchor="ctr"/>
                </a:tc>
                <a:extLst>
                  <a:ext uri="{0D108BD9-81ED-4DB2-BD59-A6C34878D82A}">
                    <a16:rowId xmlns:a16="http://schemas.microsoft.com/office/drawing/2014/main" val="10000"/>
                  </a:ext>
                </a:extLst>
              </a:tr>
              <a:tr h="297305">
                <a:tc>
                  <a:txBody>
                    <a:bodyPr/>
                    <a:lstStyle/>
                    <a:p>
                      <a:pPr algn="ctr"/>
                      <a:r>
                        <a:rPr lang="zh-CN" altLang="en-US" sz="1000" dirty="0">
                          <a:latin typeface="微软雅黑" pitchFamily="34" charset="-122"/>
                          <a:ea typeface="微软雅黑" pitchFamily="34" charset="-122"/>
                        </a:rPr>
                        <a:t>驱动向上</a:t>
                      </a:r>
                    </a:p>
                  </a:txBody>
                  <a:tcPr anchor="ctr"/>
                </a:tc>
                <a:tc>
                  <a:txBody>
                    <a:bodyPr/>
                    <a:lstStyle/>
                    <a:p>
                      <a:r>
                        <a:rPr lang="zh-CN" altLang="en-US" sz="1000" dirty="0">
                          <a:latin typeface="微软雅黑" pitchFamily="34" charset="-122"/>
                          <a:ea typeface="微软雅黑" pitchFamily="34" charset="-122"/>
                        </a:rPr>
                        <a:t>买入，同时卖出一个更高估且向上驱动差的品种卖出对冲</a:t>
                      </a:r>
                    </a:p>
                  </a:txBody>
                  <a:tcPr anchor="ctr"/>
                </a:tc>
                <a:tc>
                  <a:txBody>
                    <a:bodyPr/>
                    <a:lstStyle/>
                    <a:p>
                      <a:r>
                        <a:rPr lang="zh-CN" altLang="en-US" sz="1000" dirty="0">
                          <a:latin typeface="微软雅黑" pitchFamily="34" charset="-122"/>
                          <a:ea typeface="微软雅黑" pitchFamily="34" charset="-122"/>
                        </a:rPr>
                        <a:t>买入并持有</a:t>
                      </a:r>
                    </a:p>
                  </a:txBody>
                  <a:tcPr anchor="ctr"/>
                </a:tc>
                <a:extLst>
                  <a:ext uri="{0D108BD9-81ED-4DB2-BD59-A6C34878D82A}">
                    <a16:rowId xmlns:a16="http://schemas.microsoft.com/office/drawing/2014/main" val="10001"/>
                  </a:ext>
                </a:extLst>
              </a:tr>
              <a:tr h="297305">
                <a:tc>
                  <a:txBody>
                    <a:bodyPr/>
                    <a:lstStyle/>
                    <a:p>
                      <a:pPr algn="ctr"/>
                      <a:r>
                        <a:rPr lang="zh-CN" altLang="en-US" sz="1000" dirty="0">
                          <a:latin typeface="微软雅黑" pitchFamily="34" charset="-122"/>
                          <a:ea typeface="微软雅黑" pitchFamily="34" charset="-122"/>
                        </a:rPr>
                        <a:t>驱动向下</a:t>
                      </a:r>
                    </a:p>
                  </a:txBody>
                  <a:tcPr anchor="ctr"/>
                </a:tc>
                <a:tc>
                  <a:txBody>
                    <a:bodyPr/>
                    <a:lstStyle/>
                    <a:p>
                      <a:r>
                        <a:rPr lang="zh-CN" altLang="en-US" sz="1000" dirty="0">
                          <a:latin typeface="微软雅黑" pitchFamily="34" charset="-122"/>
                          <a:ea typeface="微软雅黑" pitchFamily="34" charset="-122"/>
                        </a:rPr>
                        <a:t>卖出并持有</a:t>
                      </a:r>
                    </a:p>
                  </a:txBody>
                  <a:tcPr anchor="ctr"/>
                </a:tc>
                <a:tc>
                  <a:txBody>
                    <a:bodyPr/>
                    <a:lstStyle/>
                    <a:p>
                      <a:r>
                        <a:rPr lang="zh-CN" altLang="en-US" sz="1000" dirty="0">
                          <a:latin typeface="微软雅黑" pitchFamily="34" charset="-122"/>
                          <a:ea typeface="微软雅黑" pitchFamily="34" charset="-122"/>
                        </a:rPr>
                        <a:t>卖出，同时买入一个更低估且向下驱动差的品种买入对冲</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87146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461497-3207-4B2B-BF75-F97745D16F3C}"/>
              </a:ext>
            </a:extLst>
          </p:cNvPr>
          <p:cNvSpPr>
            <a:spLocks noGrp="1"/>
          </p:cNvSpPr>
          <p:nvPr>
            <p:ph type="title"/>
          </p:nvPr>
        </p:nvSpPr>
        <p:spPr/>
        <p:txBody>
          <a:bodyPr/>
          <a:lstStyle/>
          <a:p>
            <a:r>
              <a:rPr lang="zh-CN" altLang="en-US" dirty="0"/>
              <a:t>总结</a:t>
            </a:r>
          </a:p>
        </p:txBody>
      </p:sp>
      <p:sp>
        <p:nvSpPr>
          <p:cNvPr id="3" name="内容占位符 2">
            <a:extLst>
              <a:ext uri="{FF2B5EF4-FFF2-40B4-BE49-F238E27FC236}">
                <a16:creationId xmlns:a16="http://schemas.microsoft.com/office/drawing/2014/main" id="{A9A67208-7CE8-4954-915D-403742BBCFF6}"/>
              </a:ext>
            </a:extLst>
          </p:cNvPr>
          <p:cNvSpPr>
            <a:spLocks noGrp="1"/>
          </p:cNvSpPr>
          <p:nvPr>
            <p:ph idx="1"/>
          </p:nvPr>
        </p:nvSpPr>
        <p:spPr/>
        <p:txBody>
          <a:bodyPr/>
          <a:lstStyle/>
          <a:p>
            <a:r>
              <a:rPr lang="zh-CN" altLang="en-US" sz="1200" dirty="0"/>
              <a:t>从铁合金期货分析开始大家研究员或分析师的生涯，是件幸福的事情，也是件“痛并幸福”着的事情。</a:t>
            </a:r>
            <a:endParaRPr lang="en-US" altLang="zh-CN" sz="1200" dirty="0"/>
          </a:p>
          <a:p>
            <a:pPr lvl="1"/>
            <a:r>
              <a:rPr lang="zh-CN" altLang="en-US" sz="1100" dirty="0"/>
              <a:t>幸运</a:t>
            </a:r>
            <a:endParaRPr lang="en-US" altLang="zh-CN" sz="1100" dirty="0"/>
          </a:p>
          <a:p>
            <a:pPr lvl="2"/>
            <a:r>
              <a:rPr lang="zh-CN" altLang="en-US" dirty="0"/>
              <a:t>品种高度市场化，基本分析方法应用得心应手</a:t>
            </a:r>
            <a:endParaRPr lang="en-US" altLang="zh-CN" dirty="0"/>
          </a:p>
          <a:p>
            <a:pPr lvl="2"/>
            <a:r>
              <a:rPr lang="zh-CN" altLang="en-US" dirty="0"/>
              <a:t>铁合金是钢铁行业的“味精”，研究铁合金期货，不可避免要研究钢铁，黑色产业链在金融投资圈内被戏称为“小股指”，它拥有丰富的数据、成熟的分析架构以及市场经验可以借鉴</a:t>
            </a:r>
            <a:endParaRPr lang="en-US" altLang="zh-CN" dirty="0"/>
          </a:p>
          <a:p>
            <a:pPr lvl="2"/>
            <a:r>
              <a:rPr lang="zh-CN" altLang="en-US" dirty="0"/>
              <a:t>铁合金期货是目前国内期货市场中，少有的与现货企业紧密结合的品种，据估计，大约有</a:t>
            </a:r>
            <a:r>
              <a:rPr lang="en-US" altLang="zh-CN" dirty="0"/>
              <a:t>60%</a:t>
            </a:r>
            <a:r>
              <a:rPr lang="zh-CN" altLang="en-US" dirty="0"/>
              <a:t>的硅铁合金和</a:t>
            </a:r>
            <a:r>
              <a:rPr lang="en-US" altLang="zh-CN" dirty="0"/>
              <a:t>40%</a:t>
            </a:r>
            <a:r>
              <a:rPr lang="zh-CN" altLang="en-US" dirty="0"/>
              <a:t>的硅锰合金利用期货工具作为贸易合同定价基础，基差贸易、期货点价、期货</a:t>
            </a:r>
            <a:r>
              <a:rPr lang="en-US" altLang="zh-CN" dirty="0"/>
              <a:t>+</a:t>
            </a:r>
            <a:r>
              <a:rPr lang="zh-CN" altLang="en-US" dirty="0"/>
              <a:t>期权的含权贸易比比皆是，为各位分析师施展才华提供了广阔空间。</a:t>
            </a:r>
            <a:endParaRPr lang="en-US" altLang="zh-CN" dirty="0"/>
          </a:p>
          <a:p>
            <a:pPr lvl="2"/>
            <a:r>
              <a:rPr lang="zh-CN" altLang="en-US" dirty="0"/>
              <a:t>行业集中度虽然不高，但产销相对的地区集中度高，相比钢材之类的商品，分析地区差异要容易的多</a:t>
            </a:r>
            <a:endParaRPr lang="en-US" altLang="zh-CN" dirty="0"/>
          </a:p>
          <a:p>
            <a:pPr lvl="1"/>
            <a:r>
              <a:rPr lang="zh-CN" altLang="en-US" dirty="0"/>
              <a:t>痛点</a:t>
            </a:r>
            <a:endParaRPr lang="en-US" altLang="zh-CN" dirty="0"/>
          </a:p>
          <a:p>
            <a:pPr lvl="2"/>
            <a:r>
              <a:rPr lang="zh-CN" altLang="en-US" dirty="0"/>
              <a:t>公开数据偏少，虽然有“我的钢铁”、“找铁合金网”、“铁合金现货网”等专业的行业数据服务商，但很多数据，仍需要分析师建立样本数据采集点进行定期收集，这是件很锻炼分析基本功的事情。</a:t>
            </a:r>
            <a:endParaRPr lang="en-US" altLang="zh-CN" dirty="0"/>
          </a:p>
          <a:p>
            <a:pPr lvl="2"/>
            <a:r>
              <a:rPr lang="zh-CN" altLang="en-US" dirty="0"/>
              <a:t>铁合金行业集中度不强，同质化严重，原材料品质差异较大，行业对政策等非市场因素异常敏感</a:t>
            </a:r>
            <a:endParaRPr lang="en-US" altLang="zh-CN" dirty="0"/>
          </a:p>
          <a:p>
            <a:pPr lvl="2"/>
            <a:r>
              <a:rPr lang="zh-CN" altLang="en-US" dirty="0"/>
              <a:t>铁合金行业应用期货工具非常成熟，因此，日益表现出“不鸣则已，一鸣惊人”的特征。</a:t>
            </a:r>
            <a:endParaRPr lang="en-US" altLang="zh-CN" dirty="0"/>
          </a:p>
          <a:p>
            <a:r>
              <a:rPr lang="zh-CN" altLang="en-US" sz="1200" dirty="0"/>
              <a:t>痛并快乐着，是一种人生体验，是一件可以“吹一辈子”的美好体验。</a:t>
            </a:r>
            <a:endParaRPr lang="en-US" altLang="zh-CN" sz="1200" dirty="0"/>
          </a:p>
          <a:p>
            <a:r>
              <a:rPr lang="zh-CN" altLang="en-US" sz="1200" dirty="0"/>
              <a:t>抛砖引玉，希望今天的交流能够为大家提供一个更客观、更谨慎、具有更大视野和良好判断力的开端！</a:t>
            </a:r>
            <a:endParaRPr lang="en-US" altLang="zh-CN" sz="1200" dirty="0"/>
          </a:p>
          <a:p>
            <a:r>
              <a:rPr lang="zh-CN" altLang="en-US" sz="1200" dirty="0"/>
              <a:t>祝各位能够享受这样一个行业的分析过程！</a:t>
            </a:r>
            <a:endParaRPr lang="en-US" altLang="zh-CN" sz="1200" dirty="0"/>
          </a:p>
          <a:p>
            <a:pPr marL="0" indent="0">
              <a:buNone/>
            </a:pPr>
            <a:endParaRPr lang="zh-CN" altLang="en-US" sz="1200" dirty="0"/>
          </a:p>
        </p:txBody>
      </p:sp>
      <p:sp>
        <p:nvSpPr>
          <p:cNvPr id="4" name="灯片编号占位符 3">
            <a:extLst>
              <a:ext uri="{FF2B5EF4-FFF2-40B4-BE49-F238E27FC236}">
                <a16:creationId xmlns:a16="http://schemas.microsoft.com/office/drawing/2014/main" id="{AC051837-4DF4-4401-9E6A-EDEA85B5FFD3}"/>
              </a:ext>
            </a:extLst>
          </p:cNvPr>
          <p:cNvSpPr>
            <a:spLocks noGrp="1"/>
          </p:cNvSpPr>
          <p:nvPr>
            <p:ph type="sldNum" sz="quarter" idx="11"/>
          </p:nvPr>
        </p:nvSpPr>
        <p:spPr/>
        <p:txBody>
          <a:bodyPr/>
          <a:lstStyle/>
          <a:p>
            <a:pPr>
              <a:defRPr/>
            </a:pPr>
            <a:fld id="{7EDF5FF5-0BFA-4C40-9CBD-B49527C5F6A5}" type="slidenum">
              <a:rPr lang="zh-CN" altLang="en-US" smtClean="0"/>
              <a:pPr>
                <a:defRPr/>
              </a:pPr>
              <a:t>18</a:t>
            </a:fld>
            <a:endParaRPr lang="en-US" altLang="zh-CN"/>
          </a:p>
        </p:txBody>
      </p:sp>
    </p:spTree>
    <p:extLst>
      <p:ext uri="{BB962C8B-B14F-4D97-AF65-F5344CB8AC3E}">
        <p14:creationId xmlns:p14="http://schemas.microsoft.com/office/powerpoint/2010/main" val="3965239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r>
              <a:rPr lang="zh-CN" altLang="en-US" sz="2000" dirty="0"/>
              <a:t>联系我们</a:t>
            </a:r>
          </a:p>
        </p:txBody>
      </p:sp>
      <p:sp>
        <p:nvSpPr>
          <p:cNvPr id="3" name="内容占位符 2"/>
          <p:cNvSpPr>
            <a:spLocks noGrp="1"/>
          </p:cNvSpPr>
          <p:nvPr>
            <p:ph idx="1"/>
          </p:nvPr>
        </p:nvSpPr>
        <p:spPr/>
        <p:txBody>
          <a:bodyPr/>
          <a:lstStyle/>
          <a:p>
            <a:pPr algn="ctr">
              <a:buFont typeface="Wingdings" pitchFamily="2" charset="2"/>
              <a:buNone/>
              <a:defRPr/>
            </a:pPr>
            <a:r>
              <a:rPr lang="zh-CN" altLang="en-US" sz="1200" b="1" dirty="0">
                <a:solidFill>
                  <a:schemeClr val="tx2">
                    <a:lumMod val="75000"/>
                  </a:schemeClr>
                </a:solidFill>
                <a:latin typeface="黑体" pitchFamily="2" charset="-122"/>
                <a:ea typeface="黑体" pitchFamily="2" charset="-122"/>
              </a:rPr>
              <a:t>中原期货股份有限公司</a:t>
            </a:r>
            <a:endParaRPr lang="en-US" altLang="zh-CN" sz="1200" b="1" dirty="0">
              <a:solidFill>
                <a:schemeClr val="tx2">
                  <a:lumMod val="75000"/>
                </a:schemeClr>
              </a:solidFill>
              <a:latin typeface="黑体" pitchFamily="2" charset="-122"/>
              <a:ea typeface="黑体" pitchFamily="2" charset="-122"/>
            </a:endParaRPr>
          </a:p>
          <a:p>
            <a:pPr algn="ctr">
              <a:buFont typeface="Wingdings" pitchFamily="2" charset="2"/>
              <a:buNone/>
              <a:defRPr/>
            </a:pPr>
            <a:r>
              <a:rPr lang="zh-CN" altLang="en-US" sz="1000" b="0" dirty="0">
                <a:solidFill>
                  <a:schemeClr val="tx2">
                    <a:lumMod val="75000"/>
                  </a:schemeClr>
                </a:solidFill>
                <a:latin typeface="微软雅黑" pitchFamily="34" charset="-122"/>
                <a:ea typeface="微软雅黑" pitchFamily="34" charset="-122"/>
              </a:rPr>
              <a:t>中国 郑州 </a:t>
            </a:r>
            <a:r>
              <a:rPr lang="en-US" altLang="zh-CN" sz="1000" b="0" dirty="0">
                <a:solidFill>
                  <a:schemeClr val="tx2">
                    <a:lumMod val="75000"/>
                  </a:schemeClr>
                </a:solidFill>
                <a:latin typeface="微软雅黑" pitchFamily="34" charset="-122"/>
                <a:ea typeface="微软雅黑" pitchFamily="34" charset="-122"/>
              </a:rPr>
              <a:t>CBD</a:t>
            </a:r>
            <a:r>
              <a:rPr lang="zh-CN" altLang="en-US" sz="1000" b="0" dirty="0">
                <a:solidFill>
                  <a:schemeClr val="tx2">
                    <a:lumMod val="75000"/>
                  </a:schemeClr>
                </a:solidFill>
                <a:latin typeface="微软雅黑" pitchFamily="34" charset="-122"/>
                <a:ea typeface="微软雅黑" pitchFamily="34" charset="-122"/>
              </a:rPr>
              <a:t>商务外环路</a:t>
            </a:r>
            <a:r>
              <a:rPr lang="en-US" altLang="zh-CN" sz="1000" b="0" dirty="0">
                <a:solidFill>
                  <a:schemeClr val="tx2">
                    <a:lumMod val="75000"/>
                  </a:schemeClr>
                </a:solidFill>
                <a:latin typeface="微软雅黑" pitchFamily="34" charset="-122"/>
                <a:ea typeface="微软雅黑" pitchFamily="34" charset="-122"/>
              </a:rPr>
              <a:t>10</a:t>
            </a:r>
            <a:r>
              <a:rPr lang="zh-CN" altLang="en-US" sz="1000" b="0" dirty="0">
                <a:solidFill>
                  <a:schemeClr val="tx2">
                    <a:lumMod val="75000"/>
                  </a:schemeClr>
                </a:solidFill>
                <a:latin typeface="微软雅黑" pitchFamily="34" charset="-122"/>
                <a:ea typeface="微软雅黑" pitchFamily="34" charset="-122"/>
              </a:rPr>
              <a:t>号中原广发金融大厦四层</a:t>
            </a:r>
            <a:endParaRPr lang="en-US" altLang="zh-CN" sz="1000" b="0" dirty="0">
              <a:solidFill>
                <a:schemeClr val="tx2">
                  <a:lumMod val="75000"/>
                </a:schemeClr>
              </a:solidFill>
              <a:latin typeface="微软雅黑" pitchFamily="34" charset="-122"/>
              <a:ea typeface="微软雅黑" pitchFamily="34" charset="-122"/>
            </a:endParaRPr>
          </a:p>
          <a:p>
            <a:pPr algn="ctr">
              <a:buFont typeface="Wingdings" pitchFamily="2" charset="2"/>
              <a:buNone/>
              <a:defRPr/>
            </a:pPr>
            <a:r>
              <a:rPr lang="zh-CN" altLang="en-US" sz="1000" b="0" dirty="0">
                <a:solidFill>
                  <a:schemeClr val="tx2">
                    <a:lumMod val="75000"/>
                  </a:schemeClr>
                </a:solidFill>
                <a:latin typeface="微软雅黑" pitchFamily="34" charset="-122"/>
                <a:ea typeface="微软雅黑" pitchFamily="34" charset="-122"/>
              </a:rPr>
              <a:t>全国客服热线 </a:t>
            </a:r>
            <a:r>
              <a:rPr lang="en-US" altLang="zh-CN" sz="1000" b="0" dirty="0">
                <a:solidFill>
                  <a:schemeClr val="tx2">
                    <a:lumMod val="75000"/>
                  </a:schemeClr>
                </a:solidFill>
                <a:latin typeface="微软雅黑" pitchFamily="34" charset="-122"/>
                <a:ea typeface="微软雅黑" pitchFamily="34" charset="-122"/>
              </a:rPr>
              <a:t>400-967-218</a:t>
            </a:r>
          </a:p>
          <a:p>
            <a:pPr algn="ctr">
              <a:buFont typeface="Wingdings" pitchFamily="2" charset="2"/>
              <a:buNone/>
              <a:defRPr/>
            </a:pPr>
            <a:r>
              <a:rPr lang="en-US" altLang="zh-CN" sz="1000" b="0" i="1" dirty="0">
                <a:solidFill>
                  <a:schemeClr val="tx2">
                    <a:lumMod val="75000"/>
                  </a:schemeClr>
                </a:solidFill>
                <a:latin typeface="微软雅黑" pitchFamily="34" charset="-122"/>
                <a:ea typeface="微软雅黑" pitchFamily="34" charset="-122"/>
              </a:rPr>
              <a:t>www.zyfutures.com</a:t>
            </a:r>
          </a:p>
          <a:p>
            <a:pPr algn="ctr">
              <a:buFont typeface="Wingdings" pitchFamily="2" charset="2"/>
              <a:buNone/>
              <a:defRPr/>
            </a:pPr>
            <a:endParaRPr lang="en-US" altLang="zh-CN" sz="1100" dirty="0">
              <a:solidFill>
                <a:schemeClr val="tx2">
                  <a:lumMod val="75000"/>
                </a:schemeClr>
              </a:solidFill>
            </a:endParaRPr>
          </a:p>
          <a:p>
            <a:pPr algn="ctr">
              <a:buFont typeface="Wingdings" pitchFamily="2" charset="2"/>
              <a:buNone/>
              <a:defRPr/>
            </a:pPr>
            <a:r>
              <a:rPr lang="zh-CN" altLang="en-US" sz="1050" b="1" dirty="0"/>
              <a:t>豫新投资管理</a:t>
            </a:r>
            <a:r>
              <a:rPr lang="en-US" altLang="zh-CN" sz="1050" b="1" dirty="0"/>
              <a:t>(</a:t>
            </a:r>
            <a:r>
              <a:rPr lang="zh-CN" altLang="en-US" sz="1050" b="1" dirty="0"/>
              <a:t>上海</a:t>
            </a:r>
            <a:r>
              <a:rPr lang="en-US" altLang="zh-CN" sz="1050" b="1" dirty="0"/>
              <a:t>)</a:t>
            </a:r>
            <a:r>
              <a:rPr lang="zh-CN" altLang="en-US" sz="1050" b="1" dirty="0"/>
              <a:t>有限公司</a:t>
            </a:r>
            <a:endParaRPr lang="en-US" altLang="zh-CN" sz="1050" b="1" dirty="0"/>
          </a:p>
          <a:p>
            <a:pPr algn="ctr">
              <a:buFont typeface="Wingdings" pitchFamily="2" charset="2"/>
              <a:buNone/>
              <a:defRPr/>
            </a:pPr>
            <a:r>
              <a:rPr lang="zh-CN" altLang="en-US" sz="1000" dirty="0">
                <a:solidFill>
                  <a:schemeClr val="tx2">
                    <a:lumMod val="75000"/>
                  </a:schemeClr>
                </a:solidFill>
              </a:rPr>
              <a:t>注册地址</a:t>
            </a:r>
            <a:r>
              <a:rPr lang="en-US" altLang="zh-CN" sz="1050" dirty="0"/>
              <a:t>:</a:t>
            </a:r>
            <a:r>
              <a:rPr lang="zh-CN" altLang="en-US" sz="1000" dirty="0"/>
              <a:t>中国   上海自由贸易试验区富特北路</a:t>
            </a:r>
            <a:r>
              <a:rPr lang="en-US" altLang="zh-CN" sz="1000" dirty="0"/>
              <a:t>211</a:t>
            </a:r>
            <a:r>
              <a:rPr lang="zh-CN" altLang="en-US" sz="1000" dirty="0"/>
              <a:t>号</a:t>
            </a:r>
            <a:r>
              <a:rPr lang="en-US" altLang="zh-CN" sz="1000" dirty="0"/>
              <a:t>302</a:t>
            </a:r>
            <a:r>
              <a:rPr lang="zh-CN" altLang="en-US" sz="1000" dirty="0"/>
              <a:t>部位</a:t>
            </a:r>
            <a:r>
              <a:rPr lang="en-US" altLang="zh-CN" sz="1000" dirty="0"/>
              <a:t>368</a:t>
            </a:r>
            <a:r>
              <a:rPr lang="zh-CN" altLang="en-US" sz="1000" dirty="0"/>
              <a:t>室</a:t>
            </a:r>
            <a:endParaRPr lang="en-US" altLang="zh-CN" sz="1000" dirty="0"/>
          </a:p>
          <a:p>
            <a:pPr algn="ctr">
              <a:buFont typeface="Wingdings" pitchFamily="2" charset="2"/>
              <a:buNone/>
              <a:defRPr/>
            </a:pPr>
            <a:r>
              <a:rPr lang="zh-CN" altLang="en-US" sz="1000" dirty="0"/>
              <a:t>办公地址</a:t>
            </a:r>
            <a:r>
              <a:rPr lang="en-US" altLang="zh-CN" sz="1000" dirty="0"/>
              <a:t>:</a:t>
            </a:r>
            <a:r>
              <a:rPr lang="zh-CN" altLang="en-US" sz="1000" dirty="0"/>
              <a:t>中国  郑州郑东新区商务外环路</a:t>
            </a:r>
            <a:r>
              <a:rPr lang="en-US" altLang="zh-CN" sz="1000" dirty="0"/>
              <a:t>10</a:t>
            </a:r>
            <a:r>
              <a:rPr lang="zh-CN" altLang="en-US" sz="1000" dirty="0"/>
              <a:t>号中原广发金融大厦</a:t>
            </a:r>
            <a:r>
              <a:rPr lang="en-US" altLang="zh-CN" sz="1000" dirty="0"/>
              <a:t>4</a:t>
            </a:r>
            <a:r>
              <a:rPr lang="zh-CN" altLang="en-US" sz="1000" dirty="0"/>
              <a:t>层</a:t>
            </a:r>
            <a:endParaRPr lang="en-US" altLang="zh-CN" sz="1000" dirty="0">
              <a:solidFill>
                <a:schemeClr val="tx2">
                  <a:lumMod val="75000"/>
                </a:schemeClr>
              </a:solidFill>
            </a:endParaRPr>
          </a:p>
          <a:p>
            <a:pPr algn="ctr">
              <a:buFont typeface="Wingdings" pitchFamily="2" charset="2"/>
              <a:buNone/>
              <a:defRPr/>
            </a:pPr>
            <a:r>
              <a:rPr lang="zh-CN" altLang="en-US" sz="1000" b="0" dirty="0">
                <a:solidFill>
                  <a:schemeClr val="tx2">
                    <a:lumMod val="75000"/>
                  </a:schemeClr>
                </a:solidFill>
              </a:rPr>
              <a:t>金融衍生品团队           金属团队             农产品团队             化工品团队            </a:t>
            </a:r>
            <a:r>
              <a:rPr lang="en-US" altLang="zh-CN" sz="1000" b="0" dirty="0">
                <a:solidFill>
                  <a:schemeClr val="tx2">
                    <a:lumMod val="75000"/>
                  </a:schemeClr>
                </a:solidFill>
              </a:rPr>
              <a:t>  </a:t>
            </a:r>
            <a:r>
              <a:rPr lang="zh-CN" altLang="en-US" sz="1000" b="0" dirty="0">
                <a:solidFill>
                  <a:schemeClr val="tx2">
                    <a:lumMod val="75000"/>
                  </a:schemeClr>
                </a:solidFill>
              </a:rPr>
              <a:t>能源团队</a:t>
            </a:r>
            <a:endParaRPr lang="en-US" altLang="zh-CN" sz="1000" b="0" dirty="0">
              <a:solidFill>
                <a:schemeClr val="tx2">
                  <a:lumMod val="75000"/>
                </a:schemeClr>
              </a:solidFill>
            </a:endParaRPr>
          </a:p>
          <a:p>
            <a:pPr algn="ctr">
              <a:buFont typeface="Wingdings" pitchFamily="2" charset="2"/>
              <a:buNone/>
              <a:defRPr/>
            </a:pPr>
            <a:r>
              <a:rPr lang="zh-CN" altLang="en-US" sz="1000" dirty="0">
                <a:solidFill>
                  <a:schemeClr val="tx2">
                    <a:lumMod val="75000"/>
                  </a:schemeClr>
                </a:solidFill>
              </a:rPr>
              <a:t>电话：</a:t>
            </a:r>
            <a:r>
              <a:rPr lang="en-US" altLang="zh-CN" sz="1000" dirty="0">
                <a:solidFill>
                  <a:schemeClr val="tx2">
                    <a:lumMod val="75000"/>
                  </a:schemeClr>
                </a:solidFill>
              </a:rPr>
              <a:t>0371-68599102</a:t>
            </a:r>
            <a:endParaRPr lang="en-US" altLang="zh-CN" sz="800" dirty="0">
              <a:solidFill>
                <a:schemeClr val="tx2">
                  <a:lumMod val="75000"/>
                </a:schemeClr>
              </a:solidFill>
              <a:latin typeface="微软雅黑" pitchFamily="34" charset="-122"/>
              <a:ea typeface="微软雅黑" pitchFamily="34" charset="-122"/>
            </a:endParaRPr>
          </a:p>
          <a:p>
            <a:pPr>
              <a:buFont typeface="Wingdings" pitchFamily="2" charset="2"/>
              <a:buNone/>
              <a:defRPr/>
            </a:pPr>
            <a:endParaRPr lang="en-US" altLang="zh-CN" sz="900" dirty="0">
              <a:solidFill>
                <a:schemeClr val="tx2">
                  <a:lumMod val="75000"/>
                </a:schemeClr>
              </a:solidFill>
              <a:latin typeface="微软雅黑" pitchFamily="34" charset="-122"/>
              <a:ea typeface="微软雅黑" pitchFamily="34" charset="-122"/>
            </a:endParaRPr>
          </a:p>
          <a:p>
            <a:pPr>
              <a:buFont typeface="Wingdings" pitchFamily="2" charset="2"/>
              <a:buNone/>
              <a:defRPr/>
            </a:pPr>
            <a:r>
              <a:rPr lang="zh-CN" altLang="zh-CN" sz="1000" b="0" dirty="0">
                <a:solidFill>
                  <a:schemeClr val="tx2">
                    <a:lumMod val="75000"/>
                  </a:schemeClr>
                </a:solidFill>
                <a:latin typeface="微软雅黑" pitchFamily="34" charset="-122"/>
                <a:ea typeface="微软雅黑" pitchFamily="34" charset="-122"/>
              </a:rPr>
              <a:t>免责条款</a:t>
            </a:r>
          </a:p>
          <a:p>
            <a:pPr marL="0" indent="0">
              <a:buFont typeface="Wingdings" pitchFamily="2" charset="2"/>
              <a:buNone/>
              <a:defRPr/>
            </a:pPr>
            <a:r>
              <a:rPr lang="zh-CN" altLang="zh-CN" sz="800" b="0" dirty="0">
                <a:solidFill>
                  <a:schemeClr val="tx2">
                    <a:lumMod val="75000"/>
                  </a:schemeClr>
                </a:solidFill>
              </a:rPr>
              <a:t>本研究报告仅供中原期货</a:t>
            </a:r>
            <a:r>
              <a:rPr lang="zh-CN" altLang="en-US" sz="800" b="0" dirty="0">
                <a:solidFill>
                  <a:schemeClr val="tx2">
                    <a:lumMod val="75000"/>
                  </a:schemeClr>
                </a:solidFill>
              </a:rPr>
              <a:t>股份</a:t>
            </a:r>
            <a:r>
              <a:rPr lang="zh-CN" altLang="zh-CN" sz="800" b="0" dirty="0">
                <a:solidFill>
                  <a:schemeClr val="tx2">
                    <a:lumMod val="75000"/>
                  </a:schemeClr>
                </a:solidFill>
              </a:rPr>
              <a:t>有限公司（以下简称“中原期货”）</a:t>
            </a:r>
            <a:r>
              <a:rPr lang="zh-CN" altLang="en-US" sz="800" dirty="0"/>
              <a:t>及其下属子公司豫新投资管理</a:t>
            </a:r>
            <a:r>
              <a:rPr lang="en-US" altLang="zh-CN" sz="800" dirty="0"/>
              <a:t>(</a:t>
            </a:r>
            <a:r>
              <a:rPr lang="zh-CN" altLang="en-US" sz="800" dirty="0"/>
              <a:t>上海</a:t>
            </a:r>
            <a:r>
              <a:rPr lang="en-US" altLang="zh-CN" sz="800" dirty="0"/>
              <a:t>)</a:t>
            </a:r>
            <a:r>
              <a:rPr lang="zh-CN" altLang="en-US" sz="800" dirty="0"/>
              <a:t>有限公司</a:t>
            </a:r>
            <a:r>
              <a:rPr lang="en-US" altLang="zh-CN" sz="800" dirty="0"/>
              <a:t>(</a:t>
            </a:r>
            <a:r>
              <a:rPr lang="zh-CN" altLang="en-US" sz="800" dirty="0"/>
              <a:t>以下简称</a:t>
            </a:r>
            <a:r>
              <a:rPr lang="en-US" altLang="zh-CN" sz="800" dirty="0"/>
              <a:t>”</a:t>
            </a:r>
            <a:r>
              <a:rPr lang="zh-CN" altLang="en-US" sz="800" dirty="0"/>
              <a:t>豫新投资</a:t>
            </a:r>
            <a:r>
              <a:rPr lang="en-US" altLang="zh-CN" sz="800" dirty="0"/>
              <a:t>”)</a:t>
            </a:r>
            <a:r>
              <a:rPr lang="zh-CN" altLang="zh-CN" sz="800" b="0" dirty="0">
                <a:solidFill>
                  <a:schemeClr val="tx2">
                    <a:lumMod val="75000"/>
                  </a:schemeClr>
                </a:solidFill>
              </a:rPr>
              <a:t>客户内部交流使用。本报告基于我们认为可靠且已公开的信息，我们力求但不保证这些信息的准确性和完整性，也不保证文中观点或陈述不会发生任何变更。我们会适时更新我们的研究，但可能会因某些规定而无法做到。</a:t>
            </a:r>
            <a:endParaRPr lang="en-US" altLang="zh-CN" sz="800" b="0" dirty="0">
              <a:solidFill>
                <a:schemeClr val="tx2">
                  <a:lumMod val="75000"/>
                </a:schemeClr>
              </a:solidFill>
            </a:endParaRPr>
          </a:p>
          <a:p>
            <a:pPr marL="0" indent="0">
              <a:buFont typeface="Wingdings" pitchFamily="2" charset="2"/>
              <a:buNone/>
              <a:defRPr/>
            </a:pPr>
            <a:r>
              <a:rPr lang="zh-CN" altLang="zh-CN" sz="800" b="0" dirty="0">
                <a:solidFill>
                  <a:schemeClr val="tx2">
                    <a:lumMod val="75000"/>
                  </a:schemeClr>
                </a:solidFill>
              </a:rPr>
              <a:t>本报告所载信息均为研究员个人观点，并不构成所涉及期货合约的投资建议，也未考虑个别客户特殊的投资目标、财务状况或需求。客户应考虑本报告中的任何意见或建议是否符合其特定状况。本文中提及的投资价格和价值以及这些投资带来的收入可能会波动。涉及期货等金融衍生工具的各类投资策略，均存在不同程度的风险，可能并不适合所有投资者。</a:t>
            </a:r>
            <a:endParaRPr lang="en-US" altLang="zh-CN" sz="800" b="0" dirty="0">
              <a:solidFill>
                <a:schemeClr val="tx2">
                  <a:lumMod val="75000"/>
                </a:schemeClr>
              </a:solidFill>
            </a:endParaRPr>
          </a:p>
          <a:p>
            <a:pPr marL="0" indent="0">
              <a:buFont typeface="Wingdings" pitchFamily="2" charset="2"/>
              <a:buNone/>
              <a:defRPr/>
            </a:pPr>
            <a:r>
              <a:rPr lang="zh-CN" altLang="zh-CN" sz="800" b="0" dirty="0">
                <a:solidFill>
                  <a:schemeClr val="tx2">
                    <a:lumMod val="75000"/>
                  </a:schemeClr>
                </a:solidFill>
              </a:rPr>
              <a:t>中原期货是一家经营商品期货、金融期货经纪业务的期货企业。我企业及从业人员均不允许进行期货交易，仅为投资者提供有关期货经纪业务的相关服务。</a:t>
            </a:r>
            <a:endParaRPr lang="en-US" altLang="zh-CN" sz="800" b="0" dirty="0">
              <a:solidFill>
                <a:schemeClr val="tx2">
                  <a:lumMod val="75000"/>
                </a:schemeClr>
              </a:solidFill>
            </a:endParaRPr>
          </a:p>
          <a:p>
            <a:pPr marL="0" indent="0">
              <a:buFont typeface="Wingdings" pitchFamily="2" charset="2"/>
              <a:buNone/>
              <a:defRPr/>
            </a:pPr>
            <a:r>
              <a:rPr lang="zh-CN" altLang="zh-CN" sz="800" b="0" dirty="0">
                <a:solidFill>
                  <a:schemeClr val="tx2">
                    <a:lumMod val="75000"/>
                  </a:schemeClr>
                </a:solidFill>
              </a:rPr>
              <a:t>我们的研究报告主要以电子版形式分发，不定期也会辅以印刷品形式分发。我们向所有客户同时分发电子版研究报告。</a:t>
            </a:r>
            <a:endParaRPr lang="en-US" altLang="zh-CN" sz="800" b="0" dirty="0">
              <a:solidFill>
                <a:schemeClr val="tx2">
                  <a:lumMod val="75000"/>
                </a:schemeClr>
              </a:solidFill>
            </a:endParaRPr>
          </a:p>
          <a:p>
            <a:pPr marL="0" indent="0">
              <a:buNone/>
              <a:defRPr/>
            </a:pPr>
            <a:r>
              <a:rPr lang="zh-CN" altLang="en-US" sz="800" dirty="0"/>
              <a:t>豫新投资是中原期货在中国期货业协会备案成立的全资风险管理子公司</a:t>
            </a:r>
            <a:r>
              <a:rPr lang="en-US" altLang="zh-CN" sz="800" dirty="0"/>
              <a:t>,</a:t>
            </a:r>
            <a:r>
              <a:rPr lang="zh-CN" altLang="en-US" sz="800" dirty="0"/>
              <a:t>备案开展的主营业务包括</a:t>
            </a:r>
            <a:r>
              <a:rPr lang="en-US" altLang="zh-CN" sz="800" dirty="0"/>
              <a:t>:</a:t>
            </a:r>
            <a:r>
              <a:rPr lang="zh-CN" altLang="en-US" sz="800" dirty="0"/>
              <a:t>仓单服务、合作套保、基差交易和衍生品业务。</a:t>
            </a:r>
            <a:endParaRPr lang="en-US" altLang="zh-CN" sz="800" dirty="0"/>
          </a:p>
          <a:p>
            <a:pPr marL="0" indent="0">
              <a:buNone/>
              <a:defRPr/>
            </a:pPr>
            <a:r>
              <a:rPr lang="zh-CN" altLang="en-US" sz="800" b="0" dirty="0">
                <a:solidFill>
                  <a:schemeClr val="tx2">
                    <a:lumMod val="75000"/>
                  </a:schemeClr>
                </a:solidFill>
              </a:rPr>
              <a:t>根据监管要求，为保护投资者权益，中原期货与豫新投资的业务之间相互隔离，实行人员、业务的相互隔离。</a:t>
            </a:r>
            <a:endParaRPr lang="zh-CN" altLang="zh-CN" sz="800" b="0" dirty="0">
              <a:solidFill>
                <a:schemeClr val="tx2">
                  <a:lumMod val="75000"/>
                </a:schemeClr>
              </a:solidFill>
            </a:endParaRPr>
          </a:p>
          <a:p>
            <a:pPr marL="0">
              <a:buFont typeface="Wingdings" pitchFamily="2" charset="2"/>
              <a:buNone/>
              <a:defRPr/>
            </a:pPr>
            <a:endParaRPr lang="zh-CN" altLang="zh-CN" sz="700" b="0" dirty="0">
              <a:solidFill>
                <a:schemeClr val="tx2">
                  <a:lumMod val="75000"/>
                </a:schemeClr>
              </a:solidFill>
            </a:endParaRPr>
          </a:p>
          <a:p>
            <a:pPr marL="0" algn="ctr">
              <a:buFont typeface="Wingdings" pitchFamily="2" charset="2"/>
              <a:buNone/>
              <a:defRPr/>
            </a:pPr>
            <a:r>
              <a:rPr lang="en-US" altLang="zh-CN" sz="700" b="0" dirty="0">
                <a:solidFill>
                  <a:schemeClr val="tx2">
                    <a:lumMod val="75000"/>
                  </a:schemeClr>
                </a:solidFill>
              </a:rPr>
              <a:t>©</a:t>
            </a:r>
            <a:r>
              <a:rPr lang="zh-CN" altLang="zh-CN" sz="700" b="0" dirty="0">
                <a:solidFill>
                  <a:schemeClr val="tx2">
                    <a:lumMod val="75000"/>
                  </a:schemeClr>
                </a:solidFill>
              </a:rPr>
              <a:t>版权所</a:t>
            </a:r>
            <a:r>
              <a:rPr lang="zh-CN" altLang="zh-CN" sz="700" b="0">
                <a:solidFill>
                  <a:schemeClr val="tx2">
                    <a:lumMod val="75000"/>
                  </a:schemeClr>
                </a:solidFill>
              </a:rPr>
              <a:t>有</a:t>
            </a:r>
            <a:r>
              <a:rPr lang="en-US" altLang="zh-CN" sz="700" b="0">
                <a:solidFill>
                  <a:schemeClr val="tx2">
                    <a:lumMod val="75000"/>
                  </a:schemeClr>
                </a:solidFill>
              </a:rPr>
              <a:t> 2010-2017 </a:t>
            </a:r>
            <a:r>
              <a:rPr lang="zh-CN" altLang="zh-CN" sz="700" b="0" dirty="0">
                <a:solidFill>
                  <a:schemeClr val="tx2">
                    <a:lumMod val="75000"/>
                  </a:schemeClr>
                </a:solidFill>
              </a:rPr>
              <a:t>中原期货</a:t>
            </a:r>
            <a:r>
              <a:rPr lang="zh-CN" altLang="en-US" sz="700" b="0" dirty="0">
                <a:solidFill>
                  <a:schemeClr val="tx2">
                    <a:lumMod val="75000"/>
                  </a:schemeClr>
                </a:solidFill>
              </a:rPr>
              <a:t>股份</a:t>
            </a:r>
            <a:r>
              <a:rPr lang="zh-CN" altLang="zh-CN" sz="700" b="0" dirty="0">
                <a:solidFill>
                  <a:schemeClr val="tx2">
                    <a:lumMod val="75000"/>
                  </a:schemeClr>
                </a:solidFill>
              </a:rPr>
              <a:t>有限公司</a:t>
            </a:r>
            <a:r>
              <a:rPr lang="en-US" altLang="zh-CN" sz="700" b="0" dirty="0">
                <a:solidFill>
                  <a:schemeClr val="tx2">
                    <a:lumMod val="75000"/>
                  </a:schemeClr>
                </a:solidFill>
              </a:rPr>
              <a:t>&amp;</a:t>
            </a:r>
            <a:r>
              <a:rPr lang="zh-CN" altLang="en-US" sz="700" b="0" dirty="0">
                <a:solidFill>
                  <a:schemeClr val="tx2">
                    <a:lumMod val="75000"/>
                  </a:schemeClr>
                </a:solidFill>
              </a:rPr>
              <a:t>豫新投资管理</a:t>
            </a:r>
            <a:r>
              <a:rPr lang="en-US" altLang="zh-CN" sz="700" b="0" dirty="0">
                <a:solidFill>
                  <a:schemeClr val="tx2">
                    <a:lumMod val="75000"/>
                  </a:schemeClr>
                </a:solidFill>
              </a:rPr>
              <a:t>(</a:t>
            </a:r>
            <a:r>
              <a:rPr lang="zh-CN" altLang="en-US" sz="700" b="0" dirty="0">
                <a:solidFill>
                  <a:schemeClr val="tx2">
                    <a:lumMod val="75000"/>
                  </a:schemeClr>
                </a:solidFill>
              </a:rPr>
              <a:t>上海</a:t>
            </a:r>
            <a:r>
              <a:rPr lang="en-US" altLang="zh-CN" sz="700" b="0" dirty="0">
                <a:solidFill>
                  <a:schemeClr val="tx2">
                    <a:lumMod val="75000"/>
                  </a:schemeClr>
                </a:solidFill>
              </a:rPr>
              <a:t>)</a:t>
            </a:r>
            <a:r>
              <a:rPr lang="zh-CN" altLang="en-US" sz="700" b="0" dirty="0">
                <a:solidFill>
                  <a:schemeClr val="tx2">
                    <a:lumMod val="75000"/>
                  </a:schemeClr>
                </a:solidFill>
              </a:rPr>
              <a:t>有限公司</a:t>
            </a:r>
            <a:endParaRPr lang="zh-CN" altLang="zh-CN" sz="700" b="0" dirty="0">
              <a:solidFill>
                <a:schemeClr val="tx2">
                  <a:lumMod val="75000"/>
                </a:schemeClr>
              </a:solidFill>
            </a:endParaRPr>
          </a:p>
          <a:p>
            <a:pPr marL="0" algn="ctr">
              <a:buFont typeface="Wingdings" pitchFamily="2" charset="2"/>
              <a:buNone/>
              <a:defRPr/>
            </a:pPr>
            <a:r>
              <a:rPr lang="zh-CN" altLang="zh-CN" sz="400" b="0" dirty="0">
                <a:solidFill>
                  <a:schemeClr val="tx2">
                    <a:lumMod val="75000"/>
                  </a:schemeClr>
                </a:solidFill>
                <a:latin typeface="微软雅黑" pitchFamily="34" charset="-122"/>
                <a:ea typeface="微软雅黑" pitchFamily="34" charset="-122"/>
              </a:rPr>
              <a:t>未经书面授权，本研究报告的任何部分均不得以任何形式复制、转发或公开传播。如欲引用或转载本文内容，务必联系中原期货研发部，并需注明出处为中原期货研发部，且不得对本文进行有悖原意的引用和删改。</a:t>
            </a:r>
            <a:endParaRPr lang="en-US" altLang="zh-CN" sz="400" b="0" dirty="0">
              <a:solidFill>
                <a:schemeClr val="tx2">
                  <a:lumMod val="75000"/>
                </a:schemeClr>
              </a:solidFill>
              <a:latin typeface="微软雅黑" pitchFamily="34" charset="-122"/>
              <a:ea typeface="微软雅黑" pitchFamily="34" charset="-122"/>
            </a:endParaRPr>
          </a:p>
          <a:p>
            <a:pPr algn="ctr">
              <a:buFont typeface="Wingdings" pitchFamily="2" charset="2"/>
              <a:buNone/>
              <a:defRPr/>
            </a:pPr>
            <a:endParaRPr lang="en-US" altLang="zh-CN" sz="1200" dirty="0">
              <a:solidFill>
                <a:schemeClr val="tx2">
                  <a:lumMod val="75000"/>
                </a:schemeClr>
              </a:solidFill>
            </a:endParaRPr>
          </a:p>
          <a:p>
            <a:pPr algn="ctr">
              <a:buFont typeface="Wingdings" pitchFamily="2" charset="2"/>
              <a:buNone/>
              <a:defRPr/>
            </a:pPr>
            <a:endParaRPr lang="en-US" altLang="zh-CN" sz="1200" dirty="0">
              <a:solidFill>
                <a:schemeClr val="tx2">
                  <a:lumMod val="75000"/>
                </a:schemeClr>
              </a:solidFill>
            </a:endParaRPr>
          </a:p>
          <a:p>
            <a:pPr algn="ctr">
              <a:buFont typeface="Wingdings" pitchFamily="2" charset="2"/>
              <a:buNone/>
              <a:defRPr/>
            </a:pPr>
            <a:endParaRPr lang="zh-CN" altLang="en-US" sz="1200" dirty="0">
              <a:solidFill>
                <a:schemeClr val="tx2">
                  <a:lumMod val="75000"/>
                </a:schemeClr>
              </a:solidFill>
            </a:endParaRPr>
          </a:p>
        </p:txBody>
      </p:sp>
      <p:sp>
        <p:nvSpPr>
          <p:cNvPr id="21508" name="日期占位符 3"/>
          <p:cNvSpPr>
            <a:spLocks noGrp="1"/>
          </p:cNvSpPr>
          <p:nvPr>
            <p:ph type="dt" sz="quarter" idx="4294967295"/>
          </p:nvPr>
        </p:nvSpPr>
        <p:spPr>
          <a:xfrm>
            <a:off x="7059305" y="519468"/>
            <a:ext cx="1905000" cy="223838"/>
          </a:xfrm>
          <a:noFill/>
        </p:spPr>
        <p:txBody>
          <a:bodyPr/>
          <a:lstStyle/>
          <a:p>
            <a:fld id="{E8AF3C21-D86F-4DBF-8CF3-527EB2AF2194}" type="datetime1">
              <a:rPr lang="zh-CN" altLang="en-US" sz="1200" smtClean="0"/>
              <a:pPr/>
              <a:t>2021-04-18</a:t>
            </a:fld>
            <a:endParaRPr lang="zh-CN" altLang="zh-CN" sz="1200" dirty="0"/>
          </a:p>
        </p:txBody>
      </p:sp>
      <p:sp>
        <p:nvSpPr>
          <p:cNvPr id="21509" name="灯片编号占位符 4"/>
          <p:cNvSpPr>
            <a:spLocks noGrp="1"/>
          </p:cNvSpPr>
          <p:nvPr>
            <p:ph type="sldNum" sz="quarter" idx="11"/>
          </p:nvPr>
        </p:nvSpPr>
        <p:spPr>
          <a:noFill/>
        </p:spPr>
        <p:txBody>
          <a:bodyPr/>
          <a:lstStyle/>
          <a:p>
            <a:fld id="{B7F9946E-49B0-4089-A02D-EFCD5E8CBAC6}" type="slidenum">
              <a:rPr lang="zh-CN" altLang="en-US" smtClean="0"/>
              <a:pPr/>
              <a:t>19</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6A630F-3864-4CB9-9A5C-A8359E12FC88}"/>
              </a:ext>
            </a:extLst>
          </p:cNvPr>
          <p:cNvSpPr>
            <a:spLocks noGrp="1"/>
          </p:cNvSpPr>
          <p:nvPr>
            <p:ph type="title"/>
          </p:nvPr>
        </p:nvSpPr>
        <p:spPr/>
        <p:txBody>
          <a:bodyPr/>
          <a:lstStyle/>
          <a:p>
            <a:r>
              <a:rPr lang="zh-CN" altLang="en-US" dirty="0"/>
              <a:t>引言：作为一名铁合金分析师，</a:t>
            </a:r>
            <a:r>
              <a:rPr lang="zh-CN" altLang="en-US"/>
              <a:t>你需要知道些</a:t>
            </a:r>
            <a:r>
              <a:rPr lang="zh-CN" altLang="en-US" dirty="0"/>
              <a:t>什么？</a:t>
            </a:r>
          </a:p>
        </p:txBody>
      </p:sp>
      <p:sp>
        <p:nvSpPr>
          <p:cNvPr id="3" name="内容占位符 2">
            <a:extLst>
              <a:ext uri="{FF2B5EF4-FFF2-40B4-BE49-F238E27FC236}">
                <a16:creationId xmlns:a16="http://schemas.microsoft.com/office/drawing/2014/main" id="{030ABEAC-C2B7-4C93-8203-F897BD677C0B}"/>
              </a:ext>
            </a:extLst>
          </p:cNvPr>
          <p:cNvSpPr>
            <a:spLocks noGrp="1"/>
          </p:cNvSpPr>
          <p:nvPr>
            <p:ph idx="1"/>
          </p:nvPr>
        </p:nvSpPr>
        <p:spPr>
          <a:xfrm>
            <a:off x="152400" y="805071"/>
            <a:ext cx="8839200" cy="3881230"/>
          </a:xfrm>
        </p:spPr>
        <p:txBody>
          <a:bodyPr/>
          <a:lstStyle/>
          <a:p>
            <a:r>
              <a:rPr lang="zh-CN" altLang="en-US" dirty="0"/>
              <a:t>作为一个不是冶金行业出身，或者从来没有接触过铁合金的分析师，其实你需要知道的基础知识并没有那么多</a:t>
            </a:r>
            <a:r>
              <a:rPr lang="en-US" altLang="zh-CN" dirty="0"/>
              <a:t>~~~~so easy~~~~~</a:t>
            </a:r>
          </a:p>
          <a:p>
            <a:r>
              <a:rPr lang="zh-CN" altLang="en-US" dirty="0"/>
              <a:t>你需要知道</a:t>
            </a:r>
            <a:endParaRPr lang="en-US" altLang="zh-CN" dirty="0"/>
          </a:p>
          <a:p>
            <a:pPr lvl="1"/>
            <a:r>
              <a:rPr lang="zh-CN" altLang="en-US" dirty="0"/>
              <a:t>铁合金的分类、规格和称呼</a:t>
            </a:r>
            <a:endParaRPr lang="en-US" altLang="zh-CN" dirty="0"/>
          </a:p>
          <a:p>
            <a:pPr lvl="1"/>
            <a:r>
              <a:rPr lang="zh-CN" altLang="en-US" dirty="0"/>
              <a:t>铁合金的生产工艺、成本构成及其上下游</a:t>
            </a:r>
            <a:endParaRPr lang="en-US" altLang="zh-CN" dirty="0"/>
          </a:p>
          <a:p>
            <a:pPr lvl="1"/>
            <a:r>
              <a:rPr lang="zh-CN" altLang="en-US" dirty="0"/>
              <a:t>铁合金的主要产地和消费集聚地、销售定价方式、运费</a:t>
            </a:r>
            <a:endParaRPr lang="en-US" altLang="zh-CN" dirty="0"/>
          </a:p>
          <a:p>
            <a:pPr lvl="1"/>
            <a:r>
              <a:rPr lang="zh-CN" altLang="en-US" dirty="0"/>
              <a:t>影响铁合金价格变动的主要因素及其影响程度</a:t>
            </a:r>
            <a:endParaRPr lang="en-US" altLang="zh-CN" dirty="0"/>
          </a:p>
          <a:p>
            <a:pPr lvl="1"/>
            <a:r>
              <a:rPr lang="zh-CN" altLang="en-US" dirty="0"/>
              <a:t>铁合金期货价格的风险边际估算方法</a:t>
            </a:r>
            <a:endParaRPr lang="en-US" altLang="zh-CN" dirty="0"/>
          </a:p>
          <a:p>
            <a:r>
              <a:rPr lang="zh-CN" altLang="en-US" dirty="0"/>
              <a:t>是的，就这么多</a:t>
            </a:r>
            <a:r>
              <a:rPr lang="en-US" altLang="zh-CN" dirty="0"/>
              <a:t>~~~</a:t>
            </a:r>
            <a:r>
              <a:rPr lang="zh-CN" altLang="en-US" dirty="0"/>
              <a:t>别紧张！</a:t>
            </a:r>
            <a:endParaRPr lang="en-US" altLang="zh-CN" dirty="0"/>
          </a:p>
          <a:p>
            <a:r>
              <a:rPr lang="zh-CN" altLang="en-US" dirty="0"/>
              <a:t>铁合金品种研究很有趣</a:t>
            </a:r>
            <a:endParaRPr lang="en-US" altLang="zh-CN" dirty="0"/>
          </a:p>
          <a:p>
            <a:pPr lvl="1"/>
            <a:r>
              <a:rPr lang="zh-CN" altLang="en-US" dirty="0"/>
              <a:t>它与上游矿产品进口、与下游钢铁行业息息相关，品种虽小，却很重要！</a:t>
            </a:r>
            <a:endParaRPr lang="en-US" altLang="zh-CN" dirty="0"/>
          </a:p>
          <a:p>
            <a:pPr lvl="1"/>
            <a:r>
              <a:rPr lang="zh-CN" altLang="en-US" dirty="0"/>
              <a:t>它受宏观经济影响，也受行业细小变动影响</a:t>
            </a:r>
            <a:endParaRPr lang="en-US" altLang="zh-CN" dirty="0"/>
          </a:p>
          <a:p>
            <a:pPr lvl="1"/>
            <a:r>
              <a:rPr lang="zh-CN" altLang="en-US" dirty="0"/>
              <a:t>它的销售价格“送到制”，所以你不得不去关心运费的变化</a:t>
            </a:r>
            <a:endParaRPr lang="en-US" altLang="zh-CN" dirty="0"/>
          </a:p>
          <a:p>
            <a:pPr lvl="1"/>
            <a:r>
              <a:rPr lang="zh-CN" altLang="en-US" dirty="0"/>
              <a:t>钢厂采购支付一般是承兑汇票，所以你需要懂点银行业的票据业务，因为你时不时需要把承兑价格折算为现金价</a:t>
            </a:r>
            <a:endParaRPr lang="en-US" altLang="zh-CN" dirty="0"/>
          </a:p>
          <a:p>
            <a:pPr lvl="1"/>
            <a:r>
              <a:rPr lang="zh-CN" altLang="en-US" dirty="0"/>
              <a:t>你还需要理解并熟悉期货行业风险子公司备案业务的基差贸易业务和场外衍生品业务，因为有相当数量的硅铁合金和硅锰合金通过“期货点价”方式确定价格进行市场流转。</a:t>
            </a:r>
            <a:endParaRPr lang="en-US" altLang="zh-CN" dirty="0"/>
          </a:p>
          <a:p>
            <a:pPr lvl="1"/>
            <a:endParaRPr lang="en-US" altLang="zh-CN" dirty="0"/>
          </a:p>
          <a:p>
            <a:pPr lvl="1"/>
            <a:endParaRPr lang="en-US" altLang="zh-CN" dirty="0"/>
          </a:p>
          <a:p>
            <a:pPr lvl="2"/>
            <a:endParaRPr lang="zh-CN" altLang="en-US" dirty="0"/>
          </a:p>
        </p:txBody>
      </p:sp>
      <p:sp>
        <p:nvSpPr>
          <p:cNvPr id="4" name="灯片编号占位符 3">
            <a:extLst>
              <a:ext uri="{FF2B5EF4-FFF2-40B4-BE49-F238E27FC236}">
                <a16:creationId xmlns:a16="http://schemas.microsoft.com/office/drawing/2014/main" id="{1D5C1937-C45B-46D5-89B1-954D153E366A}"/>
              </a:ext>
            </a:extLst>
          </p:cNvPr>
          <p:cNvSpPr>
            <a:spLocks noGrp="1"/>
          </p:cNvSpPr>
          <p:nvPr>
            <p:ph type="sldNum" sz="quarter" idx="11"/>
          </p:nvPr>
        </p:nvSpPr>
        <p:spPr/>
        <p:txBody>
          <a:bodyPr/>
          <a:lstStyle/>
          <a:p>
            <a:pPr>
              <a:defRPr/>
            </a:pPr>
            <a:fld id="{7EDF5FF5-0BFA-4C40-9CBD-B49527C5F6A5}" type="slidenum">
              <a:rPr lang="zh-CN" altLang="en-US" smtClean="0"/>
              <a:pPr>
                <a:defRPr/>
              </a:pPr>
              <a:t>2</a:t>
            </a:fld>
            <a:endParaRPr lang="en-US" altLang="zh-CN"/>
          </a:p>
        </p:txBody>
      </p:sp>
    </p:spTree>
    <p:extLst>
      <p:ext uri="{BB962C8B-B14F-4D97-AF65-F5344CB8AC3E}">
        <p14:creationId xmlns:p14="http://schemas.microsoft.com/office/powerpoint/2010/main" val="109351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291B0E-99FF-4653-9A78-C27056CC6541}"/>
              </a:ext>
            </a:extLst>
          </p:cNvPr>
          <p:cNvSpPr>
            <a:spLocks noGrp="1"/>
          </p:cNvSpPr>
          <p:nvPr>
            <p:ph type="title"/>
          </p:nvPr>
        </p:nvSpPr>
        <p:spPr/>
        <p:txBody>
          <a:bodyPr/>
          <a:lstStyle/>
          <a:p>
            <a:r>
              <a:rPr lang="zh-CN" altLang="en-US" sz="1200" dirty="0"/>
              <a:t>一、基础篇</a:t>
            </a:r>
            <a:br>
              <a:rPr lang="en-US" altLang="zh-CN" dirty="0"/>
            </a:br>
            <a:r>
              <a:rPr lang="zh-CN" altLang="en-US" dirty="0"/>
              <a:t>开始</a:t>
            </a:r>
            <a:r>
              <a:rPr lang="en-US" altLang="zh-CN" dirty="0"/>
              <a:t>!</a:t>
            </a:r>
            <a:r>
              <a:rPr lang="zh-CN" altLang="en-US" dirty="0"/>
              <a:t>让我们重温下铁合金的基础知识，因为这是一切的基础，</a:t>
            </a:r>
          </a:p>
        </p:txBody>
      </p:sp>
      <p:sp>
        <p:nvSpPr>
          <p:cNvPr id="3" name="内容占位符 2">
            <a:extLst>
              <a:ext uri="{FF2B5EF4-FFF2-40B4-BE49-F238E27FC236}">
                <a16:creationId xmlns:a16="http://schemas.microsoft.com/office/drawing/2014/main" id="{7EA4BF74-F2AE-4367-96C8-40975BF9C7B6}"/>
              </a:ext>
            </a:extLst>
          </p:cNvPr>
          <p:cNvSpPr>
            <a:spLocks noGrp="1"/>
          </p:cNvSpPr>
          <p:nvPr>
            <p:ph idx="1"/>
          </p:nvPr>
        </p:nvSpPr>
        <p:spPr>
          <a:xfrm>
            <a:off x="152399" y="849573"/>
            <a:ext cx="2636983" cy="3836727"/>
          </a:xfrm>
        </p:spPr>
        <p:txBody>
          <a:bodyPr/>
          <a:lstStyle/>
          <a:p>
            <a:r>
              <a:rPr lang="zh-CN" altLang="en-US" sz="1200" dirty="0"/>
              <a:t>铁合金</a:t>
            </a:r>
            <a:r>
              <a:rPr lang="en-US" altLang="zh-CN" sz="1200" dirty="0"/>
              <a:t>(Ferroalloys)</a:t>
            </a:r>
          </a:p>
          <a:p>
            <a:pPr lvl="1"/>
            <a:r>
              <a:rPr lang="zh-CN" altLang="en-US" sz="1100" dirty="0"/>
              <a:t>广义的铁合金是炼钢的脱氧剂、元素添加剂，使钢具备某种特性或达到某种要求的产品</a:t>
            </a:r>
            <a:endParaRPr lang="en-US" altLang="zh-CN" sz="1100" dirty="0"/>
          </a:p>
          <a:p>
            <a:pPr lvl="1"/>
            <a:r>
              <a:rPr lang="zh-CN" altLang="en-US" sz="1100" dirty="0"/>
              <a:t>在钢铁工业中一般将所有炼钢用中间合金，都称为铁合金</a:t>
            </a:r>
            <a:endParaRPr lang="en-US" altLang="zh-CN" sz="1100" dirty="0"/>
          </a:p>
          <a:p>
            <a:r>
              <a:rPr lang="zh-CN" altLang="en-US" sz="1200" dirty="0"/>
              <a:t>用途</a:t>
            </a:r>
            <a:endParaRPr lang="en-US" altLang="zh-CN" sz="1200" dirty="0"/>
          </a:p>
          <a:p>
            <a:pPr lvl="1"/>
            <a:r>
              <a:rPr lang="zh-CN" altLang="en-US" sz="1100" dirty="0"/>
              <a:t>脱氧剂：脱除氧，或硫、氮等（硅锰、锰铁、硅铁等）</a:t>
            </a:r>
            <a:endParaRPr lang="en-US" altLang="zh-CN" sz="1100" dirty="0"/>
          </a:p>
          <a:p>
            <a:pPr lvl="1"/>
            <a:r>
              <a:rPr lang="zh-CN" altLang="en-US" sz="1100" dirty="0"/>
              <a:t>合金添加剂：添加合金元素以改善钢的性能（铝、钛、镍、金属硅、金属锰、金属铬）</a:t>
            </a:r>
            <a:endParaRPr lang="en-US" altLang="zh-CN" sz="1100" dirty="0"/>
          </a:p>
          <a:p>
            <a:pPr lvl="1"/>
            <a:r>
              <a:rPr lang="zh-CN" altLang="en-US" sz="1100" dirty="0"/>
              <a:t>孕育剂：改善铸件的结晶组织</a:t>
            </a:r>
            <a:endParaRPr lang="en-US" altLang="zh-CN" sz="1100" dirty="0"/>
          </a:p>
          <a:p>
            <a:pPr lvl="1"/>
            <a:r>
              <a:rPr lang="zh-CN" altLang="en-US" sz="1100" dirty="0"/>
              <a:t>还原剂：以金属热还原法生产其他铁合金和有色金属的还原剂</a:t>
            </a:r>
          </a:p>
        </p:txBody>
      </p:sp>
      <p:sp>
        <p:nvSpPr>
          <p:cNvPr id="4" name="灯片编号占位符 3">
            <a:extLst>
              <a:ext uri="{FF2B5EF4-FFF2-40B4-BE49-F238E27FC236}">
                <a16:creationId xmlns:a16="http://schemas.microsoft.com/office/drawing/2014/main" id="{3D1551D1-8444-498B-8CBE-D59560326A60}"/>
              </a:ext>
            </a:extLst>
          </p:cNvPr>
          <p:cNvSpPr>
            <a:spLocks noGrp="1"/>
          </p:cNvSpPr>
          <p:nvPr>
            <p:ph type="sldNum" sz="quarter" idx="11"/>
          </p:nvPr>
        </p:nvSpPr>
        <p:spPr/>
        <p:txBody>
          <a:bodyPr/>
          <a:lstStyle/>
          <a:p>
            <a:pPr>
              <a:defRPr/>
            </a:pPr>
            <a:fld id="{7EDF5FF5-0BFA-4C40-9CBD-B49527C5F6A5}" type="slidenum">
              <a:rPr lang="zh-CN" altLang="en-US" smtClean="0"/>
              <a:pPr>
                <a:defRPr/>
              </a:pPr>
              <a:t>3</a:t>
            </a:fld>
            <a:endParaRPr lang="en-US" altLang="zh-CN"/>
          </a:p>
        </p:txBody>
      </p:sp>
      <p:sp>
        <p:nvSpPr>
          <p:cNvPr id="5" name="内容占位符 2">
            <a:extLst>
              <a:ext uri="{FF2B5EF4-FFF2-40B4-BE49-F238E27FC236}">
                <a16:creationId xmlns:a16="http://schemas.microsoft.com/office/drawing/2014/main" id="{E00E2B61-2D14-4B7B-A6DB-B70225F6168A}"/>
              </a:ext>
            </a:extLst>
          </p:cNvPr>
          <p:cNvSpPr txBox="1">
            <a:spLocks/>
          </p:cNvSpPr>
          <p:nvPr/>
        </p:nvSpPr>
        <p:spPr bwMode="auto">
          <a:xfrm>
            <a:off x="2789382" y="849573"/>
            <a:ext cx="2951019" cy="38367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n"/>
              <a:defRPr sz="1400" b="0">
                <a:solidFill>
                  <a:schemeClr val="tx2">
                    <a:lumMod val="75000"/>
                  </a:schemeClr>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SzPct val="55000"/>
              <a:buFont typeface="Wingdings" pitchFamily="2" charset="2"/>
              <a:buChar char="n"/>
              <a:defRPr sz="1200" b="0">
                <a:solidFill>
                  <a:schemeClr val="tx2">
                    <a:lumMod val="75000"/>
                  </a:schemeClr>
                </a:solidFill>
                <a:latin typeface="微软雅黑" pitchFamily="34" charset="-122"/>
                <a:ea typeface="微软雅黑" pitchFamily="34" charset="-122"/>
              </a:defRPr>
            </a:lvl2pPr>
            <a:lvl3pPr marL="1143000" indent="-228600" algn="l" rtl="0" eaLnBrk="0" fontAlgn="base" hangingPunct="0">
              <a:spcBef>
                <a:spcPct val="20000"/>
              </a:spcBef>
              <a:spcAft>
                <a:spcPct val="0"/>
              </a:spcAft>
              <a:buSzPct val="50000"/>
              <a:buFont typeface="Wingdings" pitchFamily="2" charset="2"/>
              <a:buChar char="n"/>
              <a:defRPr sz="1000" b="0">
                <a:solidFill>
                  <a:schemeClr val="tx2">
                    <a:lumMod val="75000"/>
                  </a:schemeClr>
                </a:solidFill>
                <a:latin typeface="微软雅黑" pitchFamily="34" charset="-122"/>
                <a:ea typeface="微软雅黑" pitchFamily="34"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400" b="1">
                <a:solidFill>
                  <a:srgbClr val="FF9900"/>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9pPr>
          </a:lstStyle>
          <a:p>
            <a:r>
              <a:rPr lang="zh-CN" altLang="en-US" sz="1200" kern="0" dirty="0"/>
              <a:t>硅铁合金</a:t>
            </a:r>
            <a:endParaRPr lang="en-US" altLang="zh-CN" sz="1200" kern="0" dirty="0"/>
          </a:p>
          <a:p>
            <a:pPr lvl="1"/>
            <a:r>
              <a:rPr lang="zh-CN" altLang="en-US" sz="1050" kern="0" dirty="0"/>
              <a:t>用途</a:t>
            </a:r>
          </a:p>
          <a:p>
            <a:pPr lvl="2"/>
            <a:r>
              <a:rPr lang="zh-CN" altLang="en-US" sz="900" kern="0" dirty="0"/>
              <a:t>脱氧剂；合金元素添加剂，用于低合金结构钢、弹簧钢、轴承钢、耐热钢和电工硅钢中；还原剂</a:t>
            </a:r>
            <a:endParaRPr lang="en-US" altLang="zh-CN" sz="900" kern="0" dirty="0"/>
          </a:p>
          <a:p>
            <a:pPr lvl="1"/>
            <a:r>
              <a:rPr lang="zh-CN" altLang="en-US" sz="1100" kern="0" dirty="0"/>
              <a:t>生产工艺</a:t>
            </a:r>
            <a:endParaRPr lang="en-US" altLang="zh-CN" sz="1100" kern="0" dirty="0"/>
          </a:p>
          <a:p>
            <a:pPr lvl="2"/>
            <a:r>
              <a:rPr lang="zh-CN" altLang="en-US" sz="900" kern="0" dirty="0"/>
              <a:t>电炉冶炼</a:t>
            </a:r>
            <a:endParaRPr lang="en-US" altLang="zh-CN" sz="900" kern="0" dirty="0"/>
          </a:p>
          <a:p>
            <a:pPr lvl="1"/>
            <a:r>
              <a:rPr lang="zh-CN" altLang="en-US" sz="1100" kern="0" dirty="0"/>
              <a:t>主要消费</a:t>
            </a:r>
            <a:endParaRPr lang="zh-CN" altLang="en-US" sz="900" kern="0" dirty="0"/>
          </a:p>
          <a:p>
            <a:pPr lvl="2"/>
            <a:r>
              <a:rPr lang="en-US" altLang="zh-CN" sz="800" kern="0" dirty="0"/>
              <a:t>1</a:t>
            </a:r>
            <a:r>
              <a:rPr lang="zh-CN" altLang="en-US" sz="800" kern="0" dirty="0"/>
              <a:t>吨钢需耗费</a:t>
            </a:r>
            <a:r>
              <a:rPr lang="en-US" altLang="zh-CN" sz="800" kern="0" dirty="0"/>
              <a:t>3-5kg75%</a:t>
            </a:r>
            <a:r>
              <a:rPr lang="zh-CN" altLang="en-US" sz="800" kern="0" dirty="0"/>
              <a:t>的硅铁</a:t>
            </a:r>
          </a:p>
          <a:p>
            <a:pPr lvl="2"/>
            <a:r>
              <a:rPr lang="en-US" altLang="zh-CN" sz="800" kern="0" dirty="0"/>
              <a:t>1</a:t>
            </a:r>
            <a:r>
              <a:rPr lang="zh-CN" altLang="en-US" sz="800" kern="0" dirty="0"/>
              <a:t>吨金属镁耗费</a:t>
            </a:r>
            <a:r>
              <a:rPr lang="en-US" altLang="zh-CN" sz="800" kern="0" dirty="0"/>
              <a:t>1.2</a:t>
            </a:r>
            <a:r>
              <a:rPr lang="zh-CN" altLang="en-US" sz="800" kern="0" dirty="0"/>
              <a:t>吨硅铁</a:t>
            </a:r>
          </a:p>
          <a:p>
            <a:pPr lvl="1"/>
            <a:r>
              <a:rPr lang="zh-CN" altLang="en-US" sz="1000" kern="0" dirty="0"/>
              <a:t>期货交割品级</a:t>
            </a:r>
            <a:endParaRPr lang="en-US" altLang="zh-CN" sz="1000" kern="0" dirty="0"/>
          </a:p>
          <a:p>
            <a:pPr lvl="2"/>
            <a:r>
              <a:rPr lang="en-US" altLang="zh-CN" sz="800" kern="0" dirty="0"/>
              <a:t>75B</a:t>
            </a:r>
            <a:r>
              <a:rPr lang="zh-CN" altLang="en-US" sz="800" kern="0" dirty="0"/>
              <a:t>（</a:t>
            </a:r>
            <a:r>
              <a:rPr lang="en-US" altLang="zh-CN" sz="800" kern="0" dirty="0"/>
              <a:t>Si72-80%</a:t>
            </a:r>
            <a:r>
              <a:rPr lang="zh-CN" altLang="en-US" sz="800" kern="0" dirty="0"/>
              <a:t>）</a:t>
            </a:r>
          </a:p>
          <a:p>
            <a:pPr lvl="2"/>
            <a:endParaRPr lang="zh-CN" altLang="en-US" sz="800" kern="0" dirty="0"/>
          </a:p>
        </p:txBody>
      </p:sp>
      <p:sp>
        <p:nvSpPr>
          <p:cNvPr id="6" name="内容占位符 2">
            <a:extLst>
              <a:ext uri="{FF2B5EF4-FFF2-40B4-BE49-F238E27FC236}">
                <a16:creationId xmlns:a16="http://schemas.microsoft.com/office/drawing/2014/main" id="{ABA146D7-BEDD-4759-814D-0D82B637CBC5}"/>
              </a:ext>
            </a:extLst>
          </p:cNvPr>
          <p:cNvSpPr txBox="1">
            <a:spLocks/>
          </p:cNvSpPr>
          <p:nvPr/>
        </p:nvSpPr>
        <p:spPr bwMode="auto">
          <a:xfrm>
            <a:off x="6040582" y="849573"/>
            <a:ext cx="2951019" cy="38367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n"/>
              <a:defRPr sz="1400" b="0">
                <a:solidFill>
                  <a:schemeClr val="tx2">
                    <a:lumMod val="75000"/>
                  </a:schemeClr>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SzPct val="55000"/>
              <a:buFont typeface="Wingdings" pitchFamily="2" charset="2"/>
              <a:buChar char="n"/>
              <a:defRPr sz="1200" b="0">
                <a:solidFill>
                  <a:schemeClr val="tx2">
                    <a:lumMod val="75000"/>
                  </a:schemeClr>
                </a:solidFill>
                <a:latin typeface="微软雅黑" pitchFamily="34" charset="-122"/>
                <a:ea typeface="微软雅黑" pitchFamily="34" charset="-122"/>
              </a:defRPr>
            </a:lvl2pPr>
            <a:lvl3pPr marL="1143000" indent="-228600" algn="l" rtl="0" eaLnBrk="0" fontAlgn="base" hangingPunct="0">
              <a:spcBef>
                <a:spcPct val="20000"/>
              </a:spcBef>
              <a:spcAft>
                <a:spcPct val="0"/>
              </a:spcAft>
              <a:buSzPct val="50000"/>
              <a:buFont typeface="Wingdings" pitchFamily="2" charset="2"/>
              <a:buChar char="n"/>
              <a:defRPr sz="1000" b="0">
                <a:solidFill>
                  <a:schemeClr val="tx2">
                    <a:lumMod val="75000"/>
                  </a:schemeClr>
                </a:solidFill>
                <a:latin typeface="微软雅黑" pitchFamily="34" charset="-122"/>
                <a:ea typeface="微软雅黑" pitchFamily="34"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400" b="1">
                <a:solidFill>
                  <a:srgbClr val="FF9900"/>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1400" b="1">
                <a:solidFill>
                  <a:schemeClr val="tx1"/>
                </a:solidFill>
                <a:effectLst>
                  <a:outerShdw blurRad="38100" dist="38100" dir="2700000" algn="tl">
                    <a:srgbClr val="C0C0C0"/>
                  </a:outerShdw>
                </a:effectLst>
                <a:latin typeface="+mn-lt"/>
                <a:ea typeface="+mn-ea"/>
              </a:defRPr>
            </a:lvl9pPr>
          </a:lstStyle>
          <a:p>
            <a:r>
              <a:rPr lang="zh-CN" altLang="en-US" sz="1100" kern="0" dirty="0"/>
              <a:t>硅锰合金（锰硅合金）</a:t>
            </a:r>
            <a:endParaRPr lang="en-US" altLang="zh-CN" sz="1100" kern="0" dirty="0"/>
          </a:p>
          <a:p>
            <a:pPr lvl="1"/>
            <a:r>
              <a:rPr lang="zh-CN" altLang="en-US" sz="1100" kern="0" dirty="0"/>
              <a:t>用途</a:t>
            </a:r>
          </a:p>
          <a:p>
            <a:pPr lvl="2"/>
            <a:r>
              <a:rPr lang="zh-CN" altLang="en-US" sz="900" kern="0" dirty="0"/>
              <a:t>脱氧剂；合金元素添加剂</a:t>
            </a:r>
            <a:endParaRPr lang="en-US" altLang="zh-CN" sz="900" kern="0" dirty="0"/>
          </a:p>
          <a:p>
            <a:pPr lvl="1"/>
            <a:r>
              <a:rPr lang="zh-CN" altLang="en-US" sz="1100" kern="0" dirty="0"/>
              <a:t>生产工艺</a:t>
            </a:r>
          </a:p>
          <a:p>
            <a:pPr lvl="2"/>
            <a:r>
              <a:rPr lang="zh-CN" altLang="en-US" sz="900" kern="0" dirty="0"/>
              <a:t>电炉冶炼</a:t>
            </a:r>
          </a:p>
          <a:p>
            <a:pPr lvl="1"/>
            <a:r>
              <a:rPr lang="zh-CN" altLang="en-US" sz="1100" kern="0" dirty="0"/>
              <a:t>消费</a:t>
            </a:r>
          </a:p>
          <a:p>
            <a:pPr lvl="2"/>
            <a:r>
              <a:rPr lang="en-US" altLang="zh-CN" sz="900" kern="0" dirty="0"/>
              <a:t>1</a:t>
            </a:r>
            <a:r>
              <a:rPr lang="zh-CN" altLang="en-US" sz="900" kern="0" dirty="0"/>
              <a:t>吨钢需耗费</a:t>
            </a:r>
            <a:r>
              <a:rPr lang="en-US" altLang="zh-CN" sz="900" kern="0" dirty="0"/>
              <a:t>15kg</a:t>
            </a:r>
            <a:r>
              <a:rPr lang="zh-CN" altLang="en-US" sz="900" kern="0" dirty="0"/>
              <a:t>硅锰合金</a:t>
            </a:r>
          </a:p>
          <a:p>
            <a:pPr lvl="1"/>
            <a:r>
              <a:rPr lang="zh-CN" altLang="en-US" sz="1100" kern="0" dirty="0"/>
              <a:t>期货交割品级</a:t>
            </a:r>
          </a:p>
          <a:p>
            <a:pPr lvl="2"/>
            <a:r>
              <a:rPr lang="en-US" altLang="zh-CN" sz="900" kern="0" dirty="0"/>
              <a:t>FeMn65Si17</a:t>
            </a:r>
            <a:endParaRPr lang="zh-CN" altLang="en-US" sz="900" kern="0" dirty="0"/>
          </a:p>
          <a:p>
            <a:pPr lvl="1"/>
            <a:endParaRPr lang="zh-CN" altLang="en-US" sz="900" kern="0" dirty="0"/>
          </a:p>
        </p:txBody>
      </p:sp>
      <p:graphicFrame>
        <p:nvGraphicFramePr>
          <p:cNvPr id="7" name="表格 6">
            <a:extLst>
              <a:ext uri="{FF2B5EF4-FFF2-40B4-BE49-F238E27FC236}">
                <a16:creationId xmlns:a16="http://schemas.microsoft.com/office/drawing/2014/main" id="{7E83ADFC-772D-4033-8C29-A3D8C06059FA}"/>
              </a:ext>
            </a:extLst>
          </p:cNvPr>
          <p:cNvGraphicFramePr>
            <a:graphicFrameLocks noGrp="1"/>
          </p:cNvGraphicFramePr>
          <p:nvPr>
            <p:extLst>
              <p:ext uri="{D42A27DB-BD31-4B8C-83A1-F6EECF244321}">
                <p14:modId xmlns:p14="http://schemas.microsoft.com/office/powerpoint/2010/main" val="3953435991"/>
              </p:ext>
            </p:extLst>
          </p:nvPr>
        </p:nvGraphicFramePr>
        <p:xfrm>
          <a:off x="3103419" y="2941956"/>
          <a:ext cx="2650838" cy="1531908"/>
        </p:xfrm>
        <a:graphic>
          <a:graphicData uri="http://schemas.openxmlformats.org/drawingml/2006/table">
            <a:tbl>
              <a:tblPr firstRow="1" bandRow="1">
                <a:tableStyleId>{5C22544A-7EE6-4342-B048-85BDC9FD1C3A}</a:tableStyleId>
              </a:tblPr>
              <a:tblGrid>
                <a:gridCol w="988597">
                  <a:extLst>
                    <a:ext uri="{9D8B030D-6E8A-4147-A177-3AD203B41FA5}">
                      <a16:colId xmlns:a16="http://schemas.microsoft.com/office/drawing/2014/main" val="20000"/>
                    </a:ext>
                  </a:extLst>
                </a:gridCol>
                <a:gridCol w="1662241">
                  <a:extLst>
                    <a:ext uri="{9D8B030D-6E8A-4147-A177-3AD203B41FA5}">
                      <a16:colId xmlns:a16="http://schemas.microsoft.com/office/drawing/2014/main" val="20001"/>
                    </a:ext>
                  </a:extLst>
                </a:gridCol>
              </a:tblGrid>
              <a:tr h="255318">
                <a:tc>
                  <a:txBody>
                    <a:bodyPr/>
                    <a:lstStyle/>
                    <a:p>
                      <a:pPr algn="ctr"/>
                      <a:r>
                        <a:rPr lang="zh-CN" altLang="en-US" sz="1050">
                          <a:latin typeface="+mj-ea"/>
                          <a:ea typeface="+mj-ea"/>
                        </a:rPr>
                        <a:t>原料</a:t>
                      </a:r>
                    </a:p>
                  </a:txBody>
                  <a:tcPr anchor="ctr"/>
                </a:tc>
                <a:tc>
                  <a:txBody>
                    <a:bodyPr/>
                    <a:lstStyle/>
                    <a:p>
                      <a:pPr algn="ctr"/>
                      <a:r>
                        <a:rPr lang="zh-CN" altLang="en-US" sz="1050">
                          <a:latin typeface="+mj-ea"/>
                          <a:ea typeface="+mj-ea"/>
                        </a:rPr>
                        <a:t>耗量</a:t>
                      </a:r>
                    </a:p>
                  </a:txBody>
                  <a:tcPr anchor="ctr"/>
                </a:tc>
                <a:extLst>
                  <a:ext uri="{0D108BD9-81ED-4DB2-BD59-A6C34878D82A}">
                    <a16:rowId xmlns:a16="http://schemas.microsoft.com/office/drawing/2014/main" val="10000"/>
                  </a:ext>
                </a:extLst>
              </a:tr>
              <a:tr h="255318">
                <a:tc>
                  <a:txBody>
                    <a:bodyPr/>
                    <a:lstStyle/>
                    <a:p>
                      <a:pPr algn="ctr"/>
                      <a:r>
                        <a:rPr lang="zh-CN" altLang="en-US" sz="900" dirty="0">
                          <a:latin typeface="+mj-ea"/>
                          <a:ea typeface="+mj-ea"/>
                        </a:rPr>
                        <a:t>硅石</a:t>
                      </a:r>
                    </a:p>
                  </a:txBody>
                  <a:tcPr anchor="ctr"/>
                </a:tc>
                <a:tc>
                  <a:txBody>
                    <a:bodyPr/>
                    <a:lstStyle/>
                    <a:p>
                      <a:pPr algn="ctr"/>
                      <a:r>
                        <a:rPr lang="en-US" altLang="zh-CN" sz="900">
                          <a:latin typeface="+mj-ea"/>
                          <a:ea typeface="+mj-ea"/>
                        </a:rPr>
                        <a:t>1780-1850kg</a:t>
                      </a:r>
                      <a:endParaRPr lang="zh-CN" altLang="en-US" sz="900">
                        <a:latin typeface="+mj-ea"/>
                        <a:ea typeface="+mj-ea"/>
                      </a:endParaRPr>
                    </a:p>
                  </a:txBody>
                  <a:tcPr anchor="ctr"/>
                </a:tc>
                <a:extLst>
                  <a:ext uri="{0D108BD9-81ED-4DB2-BD59-A6C34878D82A}">
                    <a16:rowId xmlns:a16="http://schemas.microsoft.com/office/drawing/2014/main" val="10001"/>
                  </a:ext>
                </a:extLst>
              </a:tr>
              <a:tr h="255318">
                <a:tc>
                  <a:txBody>
                    <a:bodyPr/>
                    <a:lstStyle/>
                    <a:p>
                      <a:pPr algn="ctr"/>
                      <a:r>
                        <a:rPr lang="zh-CN" altLang="en-US" sz="900">
                          <a:latin typeface="+mj-ea"/>
                          <a:ea typeface="+mj-ea"/>
                        </a:rPr>
                        <a:t>焦炭</a:t>
                      </a:r>
                    </a:p>
                  </a:txBody>
                  <a:tcPr anchor="ctr"/>
                </a:tc>
                <a:tc>
                  <a:txBody>
                    <a:bodyPr/>
                    <a:lstStyle/>
                    <a:p>
                      <a:pPr algn="ctr"/>
                      <a:r>
                        <a:rPr lang="en-US" altLang="zh-CN" sz="900" dirty="0">
                          <a:latin typeface="+mj-ea"/>
                          <a:ea typeface="+mj-ea"/>
                        </a:rPr>
                        <a:t>890-930kg</a:t>
                      </a:r>
                      <a:endParaRPr lang="zh-CN" altLang="en-US" sz="900" dirty="0">
                        <a:latin typeface="+mj-ea"/>
                        <a:ea typeface="+mj-ea"/>
                      </a:endParaRPr>
                    </a:p>
                  </a:txBody>
                  <a:tcPr anchor="ctr"/>
                </a:tc>
                <a:extLst>
                  <a:ext uri="{0D108BD9-81ED-4DB2-BD59-A6C34878D82A}">
                    <a16:rowId xmlns:a16="http://schemas.microsoft.com/office/drawing/2014/main" val="10002"/>
                  </a:ext>
                </a:extLst>
              </a:tr>
              <a:tr h="255318">
                <a:tc>
                  <a:txBody>
                    <a:bodyPr/>
                    <a:lstStyle/>
                    <a:p>
                      <a:pPr algn="ctr"/>
                      <a:r>
                        <a:rPr lang="zh-CN" altLang="en-US" sz="900">
                          <a:latin typeface="+mj-ea"/>
                          <a:ea typeface="+mj-ea"/>
                        </a:rPr>
                        <a:t>钢屑</a:t>
                      </a:r>
                    </a:p>
                  </a:txBody>
                  <a:tcPr anchor="ctr"/>
                </a:tc>
                <a:tc>
                  <a:txBody>
                    <a:bodyPr/>
                    <a:lstStyle/>
                    <a:p>
                      <a:pPr algn="ctr"/>
                      <a:r>
                        <a:rPr lang="en-US" altLang="zh-CN" sz="900" dirty="0">
                          <a:latin typeface="+mj-ea"/>
                          <a:ea typeface="+mj-ea"/>
                        </a:rPr>
                        <a:t>220-230kg</a:t>
                      </a:r>
                      <a:endParaRPr lang="zh-CN" altLang="en-US" sz="900" dirty="0">
                        <a:latin typeface="+mj-ea"/>
                        <a:ea typeface="+mj-ea"/>
                      </a:endParaRPr>
                    </a:p>
                  </a:txBody>
                  <a:tcPr anchor="ctr"/>
                </a:tc>
                <a:extLst>
                  <a:ext uri="{0D108BD9-81ED-4DB2-BD59-A6C34878D82A}">
                    <a16:rowId xmlns:a16="http://schemas.microsoft.com/office/drawing/2014/main" val="10003"/>
                  </a:ext>
                </a:extLst>
              </a:tr>
              <a:tr h="255318">
                <a:tc>
                  <a:txBody>
                    <a:bodyPr/>
                    <a:lstStyle/>
                    <a:p>
                      <a:pPr algn="ctr"/>
                      <a:r>
                        <a:rPr lang="zh-CN" altLang="en-US" sz="900">
                          <a:latin typeface="+mj-ea"/>
                          <a:ea typeface="+mj-ea"/>
                        </a:rPr>
                        <a:t>电极糊</a:t>
                      </a:r>
                    </a:p>
                  </a:txBody>
                  <a:tcPr anchor="ctr"/>
                </a:tc>
                <a:tc>
                  <a:txBody>
                    <a:bodyPr/>
                    <a:lstStyle/>
                    <a:p>
                      <a:pPr algn="ctr"/>
                      <a:r>
                        <a:rPr lang="en-US" altLang="zh-CN" sz="900" dirty="0">
                          <a:latin typeface="+mj-ea"/>
                          <a:ea typeface="+mj-ea"/>
                        </a:rPr>
                        <a:t>45-55kg</a:t>
                      </a:r>
                      <a:endParaRPr lang="zh-CN" altLang="en-US" sz="900" dirty="0">
                        <a:latin typeface="+mj-ea"/>
                        <a:ea typeface="+mj-ea"/>
                      </a:endParaRPr>
                    </a:p>
                  </a:txBody>
                  <a:tcPr anchor="ctr"/>
                </a:tc>
                <a:extLst>
                  <a:ext uri="{0D108BD9-81ED-4DB2-BD59-A6C34878D82A}">
                    <a16:rowId xmlns:a16="http://schemas.microsoft.com/office/drawing/2014/main" val="10004"/>
                  </a:ext>
                </a:extLst>
              </a:tr>
              <a:tr h="255318">
                <a:tc>
                  <a:txBody>
                    <a:bodyPr/>
                    <a:lstStyle/>
                    <a:p>
                      <a:pPr algn="ctr"/>
                      <a:r>
                        <a:rPr lang="zh-CN" altLang="en-US" sz="900">
                          <a:latin typeface="+mj-ea"/>
                          <a:ea typeface="+mj-ea"/>
                        </a:rPr>
                        <a:t>电耗</a:t>
                      </a:r>
                    </a:p>
                  </a:txBody>
                  <a:tcPr anchor="ctr"/>
                </a:tc>
                <a:tc>
                  <a:txBody>
                    <a:bodyPr/>
                    <a:lstStyle/>
                    <a:p>
                      <a:pPr algn="ctr"/>
                      <a:r>
                        <a:rPr lang="en-US" altLang="zh-CN" sz="900" dirty="0">
                          <a:latin typeface="+mj-ea"/>
                          <a:ea typeface="+mj-ea"/>
                        </a:rPr>
                        <a:t>8400-9000kwh/t</a:t>
                      </a:r>
                      <a:endParaRPr lang="zh-CN" altLang="en-US" sz="900" dirty="0">
                        <a:latin typeface="+mj-ea"/>
                        <a:ea typeface="+mj-ea"/>
                      </a:endParaRPr>
                    </a:p>
                  </a:txBody>
                  <a:tcPr anchor="ctr"/>
                </a:tc>
                <a:extLst>
                  <a:ext uri="{0D108BD9-81ED-4DB2-BD59-A6C34878D82A}">
                    <a16:rowId xmlns:a16="http://schemas.microsoft.com/office/drawing/2014/main" val="10005"/>
                  </a:ext>
                </a:extLst>
              </a:tr>
            </a:tbl>
          </a:graphicData>
        </a:graphic>
      </p:graphicFrame>
      <p:graphicFrame>
        <p:nvGraphicFramePr>
          <p:cNvPr id="8" name="表格 7">
            <a:extLst>
              <a:ext uri="{FF2B5EF4-FFF2-40B4-BE49-F238E27FC236}">
                <a16:creationId xmlns:a16="http://schemas.microsoft.com/office/drawing/2014/main" id="{882280D7-94AC-4930-9BD2-299A70EE06D9}"/>
              </a:ext>
            </a:extLst>
          </p:cNvPr>
          <p:cNvGraphicFramePr>
            <a:graphicFrameLocks noGrp="1"/>
          </p:cNvGraphicFramePr>
          <p:nvPr>
            <p:extLst>
              <p:ext uri="{D42A27DB-BD31-4B8C-83A1-F6EECF244321}">
                <p14:modId xmlns:p14="http://schemas.microsoft.com/office/powerpoint/2010/main" val="2172799705"/>
              </p:ext>
            </p:extLst>
          </p:nvPr>
        </p:nvGraphicFramePr>
        <p:xfrm>
          <a:off x="6140399" y="2941956"/>
          <a:ext cx="2751384" cy="1465595"/>
        </p:xfrm>
        <a:graphic>
          <a:graphicData uri="http://schemas.openxmlformats.org/drawingml/2006/table">
            <a:tbl>
              <a:tblPr firstRow="1" bandRow="1">
                <a:tableStyleId>{5C22544A-7EE6-4342-B048-85BDC9FD1C3A}</a:tableStyleId>
              </a:tblPr>
              <a:tblGrid>
                <a:gridCol w="1052385">
                  <a:extLst>
                    <a:ext uri="{9D8B030D-6E8A-4147-A177-3AD203B41FA5}">
                      <a16:colId xmlns:a16="http://schemas.microsoft.com/office/drawing/2014/main" val="20000"/>
                    </a:ext>
                  </a:extLst>
                </a:gridCol>
                <a:gridCol w="1698999">
                  <a:extLst>
                    <a:ext uri="{9D8B030D-6E8A-4147-A177-3AD203B41FA5}">
                      <a16:colId xmlns:a16="http://schemas.microsoft.com/office/drawing/2014/main" val="20001"/>
                    </a:ext>
                  </a:extLst>
                </a:gridCol>
              </a:tblGrid>
              <a:tr h="242827">
                <a:tc>
                  <a:txBody>
                    <a:bodyPr/>
                    <a:lstStyle/>
                    <a:p>
                      <a:pPr algn="ctr"/>
                      <a:r>
                        <a:rPr lang="zh-CN" altLang="en-US" sz="1050">
                          <a:latin typeface="+mj-ea"/>
                          <a:ea typeface="+mj-ea"/>
                        </a:rPr>
                        <a:t>原料</a:t>
                      </a:r>
                    </a:p>
                  </a:txBody>
                  <a:tcPr anchor="ctr"/>
                </a:tc>
                <a:tc>
                  <a:txBody>
                    <a:bodyPr/>
                    <a:lstStyle/>
                    <a:p>
                      <a:pPr algn="ctr"/>
                      <a:r>
                        <a:rPr lang="zh-CN" altLang="en-US" sz="1050">
                          <a:latin typeface="+mj-ea"/>
                          <a:ea typeface="+mj-ea"/>
                        </a:rPr>
                        <a:t>耗量</a:t>
                      </a:r>
                    </a:p>
                  </a:txBody>
                  <a:tcPr anchor="ctr"/>
                </a:tc>
                <a:extLst>
                  <a:ext uri="{0D108BD9-81ED-4DB2-BD59-A6C34878D82A}">
                    <a16:rowId xmlns:a16="http://schemas.microsoft.com/office/drawing/2014/main" val="10000"/>
                  </a:ext>
                </a:extLst>
              </a:tr>
              <a:tr h="242827">
                <a:tc>
                  <a:txBody>
                    <a:bodyPr/>
                    <a:lstStyle/>
                    <a:p>
                      <a:pPr algn="ctr"/>
                      <a:r>
                        <a:rPr lang="zh-CN" altLang="en-US" sz="900" dirty="0">
                          <a:latin typeface="+mj-ea"/>
                          <a:ea typeface="+mj-ea"/>
                        </a:rPr>
                        <a:t>富锰渣</a:t>
                      </a:r>
                    </a:p>
                  </a:txBody>
                  <a:tcPr anchor="ctr"/>
                </a:tc>
                <a:tc>
                  <a:txBody>
                    <a:bodyPr/>
                    <a:lstStyle/>
                    <a:p>
                      <a:pPr algn="ctr"/>
                      <a:r>
                        <a:rPr lang="en-US" altLang="zh-CN" sz="900" dirty="0">
                          <a:latin typeface="+mj-ea"/>
                          <a:ea typeface="+mj-ea"/>
                        </a:rPr>
                        <a:t>1500kg</a:t>
                      </a:r>
                      <a:endParaRPr lang="zh-CN" altLang="en-US" sz="900" dirty="0">
                        <a:latin typeface="+mj-ea"/>
                        <a:ea typeface="+mj-ea"/>
                      </a:endParaRPr>
                    </a:p>
                  </a:txBody>
                  <a:tcPr anchor="ctr"/>
                </a:tc>
                <a:extLst>
                  <a:ext uri="{0D108BD9-81ED-4DB2-BD59-A6C34878D82A}">
                    <a16:rowId xmlns:a16="http://schemas.microsoft.com/office/drawing/2014/main" val="10001"/>
                  </a:ext>
                </a:extLst>
              </a:tr>
              <a:tr h="242827">
                <a:tc>
                  <a:txBody>
                    <a:bodyPr/>
                    <a:lstStyle/>
                    <a:p>
                      <a:pPr algn="ctr"/>
                      <a:r>
                        <a:rPr lang="zh-CN" altLang="en-US" sz="900">
                          <a:latin typeface="+mj-ea"/>
                          <a:ea typeface="+mj-ea"/>
                        </a:rPr>
                        <a:t>富锰矿</a:t>
                      </a:r>
                    </a:p>
                  </a:txBody>
                  <a:tcPr anchor="ctr"/>
                </a:tc>
                <a:tc>
                  <a:txBody>
                    <a:bodyPr/>
                    <a:lstStyle/>
                    <a:p>
                      <a:pPr algn="ctr"/>
                      <a:r>
                        <a:rPr lang="en-US" altLang="zh-CN" sz="900" dirty="0">
                          <a:latin typeface="+mj-ea"/>
                          <a:ea typeface="+mj-ea"/>
                        </a:rPr>
                        <a:t>900kg</a:t>
                      </a:r>
                      <a:endParaRPr lang="zh-CN" altLang="en-US" sz="900" dirty="0">
                        <a:latin typeface="+mj-ea"/>
                        <a:ea typeface="+mj-ea"/>
                      </a:endParaRPr>
                    </a:p>
                  </a:txBody>
                  <a:tcPr anchor="ctr"/>
                </a:tc>
                <a:extLst>
                  <a:ext uri="{0D108BD9-81ED-4DB2-BD59-A6C34878D82A}">
                    <a16:rowId xmlns:a16="http://schemas.microsoft.com/office/drawing/2014/main" val="10002"/>
                  </a:ext>
                </a:extLst>
              </a:tr>
              <a:tr h="242827">
                <a:tc>
                  <a:txBody>
                    <a:bodyPr/>
                    <a:lstStyle/>
                    <a:p>
                      <a:pPr algn="ctr"/>
                      <a:r>
                        <a:rPr lang="zh-CN" altLang="en-US" sz="900">
                          <a:latin typeface="+mj-ea"/>
                          <a:ea typeface="+mj-ea"/>
                        </a:rPr>
                        <a:t>焦炭</a:t>
                      </a:r>
                    </a:p>
                  </a:txBody>
                  <a:tcPr anchor="ctr"/>
                </a:tc>
                <a:tc>
                  <a:txBody>
                    <a:bodyPr/>
                    <a:lstStyle/>
                    <a:p>
                      <a:pPr algn="ctr"/>
                      <a:r>
                        <a:rPr lang="en-US" altLang="zh-CN" sz="900" dirty="0">
                          <a:latin typeface="+mj-ea"/>
                          <a:ea typeface="+mj-ea"/>
                        </a:rPr>
                        <a:t>500kg</a:t>
                      </a:r>
                      <a:endParaRPr lang="zh-CN" altLang="en-US" sz="900" dirty="0">
                        <a:latin typeface="+mj-ea"/>
                        <a:ea typeface="+mj-ea"/>
                      </a:endParaRPr>
                    </a:p>
                  </a:txBody>
                  <a:tcPr anchor="ctr"/>
                </a:tc>
                <a:extLst>
                  <a:ext uri="{0D108BD9-81ED-4DB2-BD59-A6C34878D82A}">
                    <a16:rowId xmlns:a16="http://schemas.microsoft.com/office/drawing/2014/main" val="10003"/>
                  </a:ext>
                </a:extLst>
              </a:tr>
              <a:tr h="242827">
                <a:tc>
                  <a:txBody>
                    <a:bodyPr/>
                    <a:lstStyle/>
                    <a:p>
                      <a:pPr algn="ctr"/>
                      <a:r>
                        <a:rPr lang="zh-CN" altLang="en-US" sz="900">
                          <a:latin typeface="+mj-ea"/>
                          <a:ea typeface="+mj-ea"/>
                        </a:rPr>
                        <a:t>电极糊</a:t>
                      </a:r>
                    </a:p>
                  </a:txBody>
                  <a:tcPr anchor="ctr"/>
                </a:tc>
                <a:tc>
                  <a:txBody>
                    <a:bodyPr/>
                    <a:lstStyle/>
                    <a:p>
                      <a:pPr algn="ctr"/>
                      <a:r>
                        <a:rPr lang="en-US" altLang="zh-CN" sz="900" dirty="0">
                          <a:latin typeface="+mj-ea"/>
                          <a:ea typeface="+mj-ea"/>
                        </a:rPr>
                        <a:t>20kg</a:t>
                      </a:r>
                      <a:endParaRPr lang="zh-CN" altLang="en-US" sz="900" dirty="0">
                        <a:latin typeface="+mj-ea"/>
                        <a:ea typeface="+mj-ea"/>
                      </a:endParaRPr>
                    </a:p>
                  </a:txBody>
                  <a:tcPr anchor="ctr"/>
                </a:tc>
                <a:extLst>
                  <a:ext uri="{0D108BD9-81ED-4DB2-BD59-A6C34878D82A}">
                    <a16:rowId xmlns:a16="http://schemas.microsoft.com/office/drawing/2014/main" val="10004"/>
                  </a:ext>
                </a:extLst>
              </a:tr>
              <a:tr h="242827">
                <a:tc>
                  <a:txBody>
                    <a:bodyPr/>
                    <a:lstStyle/>
                    <a:p>
                      <a:pPr algn="ctr"/>
                      <a:r>
                        <a:rPr lang="zh-CN" altLang="en-US" sz="900">
                          <a:latin typeface="+mj-ea"/>
                          <a:ea typeface="+mj-ea"/>
                        </a:rPr>
                        <a:t>电耗</a:t>
                      </a:r>
                    </a:p>
                  </a:txBody>
                  <a:tcPr anchor="ctr"/>
                </a:tc>
                <a:tc>
                  <a:txBody>
                    <a:bodyPr/>
                    <a:lstStyle/>
                    <a:p>
                      <a:pPr algn="ctr"/>
                      <a:r>
                        <a:rPr lang="en-US" altLang="zh-CN" sz="900" dirty="0">
                          <a:latin typeface="+mj-ea"/>
                          <a:ea typeface="+mj-ea"/>
                        </a:rPr>
                        <a:t>4000kwh/t</a:t>
                      </a:r>
                      <a:endParaRPr lang="zh-CN" altLang="en-US" sz="900" dirty="0">
                        <a:latin typeface="+mj-ea"/>
                        <a:ea typeface="+mj-ea"/>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5948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1200" dirty="0"/>
              <a:t>一、基础篇</a:t>
            </a:r>
            <a:br>
              <a:rPr lang="en-US" altLang="zh-CN" dirty="0"/>
            </a:br>
            <a:r>
              <a:rPr lang="zh-CN" altLang="en-US" dirty="0"/>
              <a:t>铁合金主要生产和消费企业地区分布</a:t>
            </a:r>
          </a:p>
        </p:txBody>
      </p:sp>
      <p:sp>
        <p:nvSpPr>
          <p:cNvPr id="4" name="灯片编号占位符 3"/>
          <p:cNvSpPr>
            <a:spLocks noGrp="1"/>
          </p:cNvSpPr>
          <p:nvPr>
            <p:ph type="sldNum" sz="quarter" idx="11"/>
          </p:nvPr>
        </p:nvSpPr>
        <p:spPr/>
        <p:txBody>
          <a:bodyPr/>
          <a:lstStyle/>
          <a:p>
            <a:pPr>
              <a:defRPr/>
            </a:pPr>
            <a:fld id="{7EDF5FF5-0BFA-4C40-9CBD-B49527C5F6A5}" type="slidenum">
              <a:rPr lang="zh-CN" altLang="en-US" smtClean="0"/>
              <a:pPr>
                <a:defRPr/>
              </a:pPr>
              <a:t>4</a:t>
            </a:fld>
            <a:endParaRPr lang="en-US" altLang="zh-CN"/>
          </a:p>
        </p:txBody>
      </p:sp>
      <p:sp>
        <p:nvSpPr>
          <p:cNvPr id="10" name="内蒙古"/>
          <p:cNvSpPr>
            <a:spLocks/>
          </p:cNvSpPr>
          <p:nvPr/>
        </p:nvSpPr>
        <p:spPr bwMode="auto">
          <a:xfrm>
            <a:off x="2098062" y="1015519"/>
            <a:ext cx="1871328" cy="1604492"/>
          </a:xfrm>
          <a:custGeom>
            <a:avLst/>
            <a:gdLst>
              <a:gd name="T0" fmla="*/ 2147483646 w 1428"/>
              <a:gd name="T1" fmla="*/ 2147483646 h 1218"/>
              <a:gd name="T2" fmla="*/ 2147483646 w 1428"/>
              <a:gd name="T3" fmla="*/ 2147483646 h 1218"/>
              <a:gd name="T4" fmla="*/ 2147483646 w 1428"/>
              <a:gd name="T5" fmla="*/ 2147483646 h 1218"/>
              <a:gd name="T6" fmla="*/ 2147483646 w 1428"/>
              <a:gd name="T7" fmla="*/ 2147483646 h 1218"/>
              <a:gd name="T8" fmla="*/ 2147483646 w 1428"/>
              <a:gd name="T9" fmla="*/ 2147483646 h 1218"/>
              <a:gd name="T10" fmla="*/ 2147483646 w 1428"/>
              <a:gd name="T11" fmla="*/ 2147483646 h 1218"/>
              <a:gd name="T12" fmla="*/ 2147483646 w 1428"/>
              <a:gd name="T13" fmla="*/ 2147483646 h 1218"/>
              <a:gd name="T14" fmla="*/ 2147483646 w 1428"/>
              <a:gd name="T15" fmla="*/ 2147483646 h 1218"/>
              <a:gd name="T16" fmla="*/ 2147483646 w 1428"/>
              <a:gd name="T17" fmla="*/ 2147483646 h 1218"/>
              <a:gd name="T18" fmla="*/ 2147483646 w 1428"/>
              <a:gd name="T19" fmla="*/ 2147483646 h 1218"/>
              <a:gd name="T20" fmla="*/ 2147483646 w 1428"/>
              <a:gd name="T21" fmla="*/ 2147483646 h 1218"/>
              <a:gd name="T22" fmla="*/ 2147483646 w 1428"/>
              <a:gd name="T23" fmla="*/ 2147483646 h 1218"/>
              <a:gd name="T24" fmla="*/ 2147483646 w 1428"/>
              <a:gd name="T25" fmla="*/ 2147483646 h 1218"/>
              <a:gd name="T26" fmla="*/ 2147483646 w 1428"/>
              <a:gd name="T27" fmla="*/ 2147483646 h 1218"/>
              <a:gd name="T28" fmla="*/ 2147483646 w 1428"/>
              <a:gd name="T29" fmla="*/ 2147483646 h 1218"/>
              <a:gd name="T30" fmla="*/ 2147483646 w 1428"/>
              <a:gd name="T31" fmla="*/ 2147483646 h 1218"/>
              <a:gd name="T32" fmla="*/ 2147483646 w 1428"/>
              <a:gd name="T33" fmla="*/ 2147483646 h 1218"/>
              <a:gd name="T34" fmla="*/ 2147483646 w 1428"/>
              <a:gd name="T35" fmla="*/ 2147483646 h 1218"/>
              <a:gd name="T36" fmla="*/ 2147483646 w 1428"/>
              <a:gd name="T37" fmla="*/ 2147483646 h 1218"/>
              <a:gd name="T38" fmla="*/ 2147483646 w 1428"/>
              <a:gd name="T39" fmla="*/ 2147483646 h 1218"/>
              <a:gd name="T40" fmla="*/ 2147483646 w 1428"/>
              <a:gd name="T41" fmla="*/ 2147483646 h 1218"/>
              <a:gd name="T42" fmla="*/ 2147483646 w 1428"/>
              <a:gd name="T43" fmla="*/ 2147483646 h 1218"/>
              <a:gd name="T44" fmla="*/ 0 w 1428"/>
              <a:gd name="T45" fmla="*/ 2147483646 h 1218"/>
              <a:gd name="T46" fmla="*/ 2147483646 w 1428"/>
              <a:gd name="T47" fmla="*/ 2147483646 h 1218"/>
              <a:gd name="T48" fmla="*/ 2147483646 w 1428"/>
              <a:gd name="T49" fmla="*/ 2147483646 h 1218"/>
              <a:gd name="T50" fmla="*/ 2147483646 w 1428"/>
              <a:gd name="T51" fmla="*/ 2147483646 h 1218"/>
              <a:gd name="T52" fmla="*/ 2147483646 w 1428"/>
              <a:gd name="T53" fmla="*/ 2147483646 h 1218"/>
              <a:gd name="T54" fmla="*/ 2147483646 w 1428"/>
              <a:gd name="T55" fmla="*/ 2147483646 h 1218"/>
              <a:gd name="T56" fmla="*/ 2147483646 w 1428"/>
              <a:gd name="T57" fmla="*/ 2147483646 h 1218"/>
              <a:gd name="T58" fmla="*/ 2147483646 w 1428"/>
              <a:gd name="T59" fmla="*/ 2147483646 h 1218"/>
              <a:gd name="T60" fmla="*/ 2147483646 w 1428"/>
              <a:gd name="T61" fmla="*/ 2147483646 h 1218"/>
              <a:gd name="T62" fmla="*/ 2147483646 w 1428"/>
              <a:gd name="T63" fmla="*/ 2147483646 h 1218"/>
              <a:gd name="T64" fmla="*/ 2147483646 w 1428"/>
              <a:gd name="T65" fmla="*/ 2147483646 h 1218"/>
              <a:gd name="T66" fmla="*/ 2147483646 w 1428"/>
              <a:gd name="T67" fmla="*/ 2147483646 h 1218"/>
              <a:gd name="T68" fmla="*/ 2147483646 w 1428"/>
              <a:gd name="T69" fmla="*/ 2147483646 h 1218"/>
              <a:gd name="T70" fmla="*/ 2147483646 w 1428"/>
              <a:gd name="T71" fmla="*/ 2147483646 h 1218"/>
              <a:gd name="T72" fmla="*/ 2147483646 w 1428"/>
              <a:gd name="T73" fmla="*/ 2147483646 h 1218"/>
              <a:gd name="T74" fmla="*/ 2147483646 w 1428"/>
              <a:gd name="T75" fmla="*/ 2147483646 h 1218"/>
              <a:gd name="T76" fmla="*/ 2147483646 w 1428"/>
              <a:gd name="T77" fmla="*/ 2147483646 h 1218"/>
              <a:gd name="T78" fmla="*/ 2147483646 w 1428"/>
              <a:gd name="T79" fmla="*/ 2147483646 h 1218"/>
              <a:gd name="T80" fmla="*/ 2147483646 w 1428"/>
              <a:gd name="T81" fmla="*/ 2147483646 h 1218"/>
              <a:gd name="T82" fmla="*/ 2147483646 w 1428"/>
              <a:gd name="T83" fmla="*/ 2147483646 h 1218"/>
              <a:gd name="T84" fmla="*/ 2147483646 w 1428"/>
              <a:gd name="T85" fmla="*/ 2147483646 h 1218"/>
              <a:gd name="T86" fmla="*/ 2147483646 w 1428"/>
              <a:gd name="T87" fmla="*/ 2147483646 h 1218"/>
              <a:gd name="T88" fmla="*/ 2147483646 w 1428"/>
              <a:gd name="T89" fmla="*/ 2147483646 h 1218"/>
              <a:gd name="T90" fmla="*/ 2147483646 w 1428"/>
              <a:gd name="T91" fmla="*/ 2147483646 h 1218"/>
              <a:gd name="T92" fmla="*/ 2147483646 w 1428"/>
              <a:gd name="T93" fmla="*/ 2147483646 h 1218"/>
              <a:gd name="T94" fmla="*/ 2147483646 w 1428"/>
              <a:gd name="T95" fmla="*/ 2147483646 h 1218"/>
              <a:gd name="T96" fmla="*/ 2147483646 w 1428"/>
              <a:gd name="T97" fmla="*/ 2147483646 h 1218"/>
              <a:gd name="T98" fmla="*/ 2147483646 w 1428"/>
              <a:gd name="T99" fmla="*/ 2147483646 h 1218"/>
              <a:gd name="T100" fmla="*/ 2147483646 w 1428"/>
              <a:gd name="T101" fmla="*/ 2147483646 h 1218"/>
              <a:gd name="T102" fmla="*/ 2147483646 w 1428"/>
              <a:gd name="T103" fmla="*/ 2147483646 h 1218"/>
              <a:gd name="T104" fmla="*/ 2147483646 w 1428"/>
              <a:gd name="T105" fmla="*/ 2147483646 h 1218"/>
              <a:gd name="T106" fmla="*/ 2147483646 w 1428"/>
              <a:gd name="T107" fmla="*/ 2147483646 h 1218"/>
              <a:gd name="T108" fmla="*/ 2147483646 w 1428"/>
              <a:gd name="T109" fmla="*/ 2147483646 h 1218"/>
              <a:gd name="T110" fmla="*/ 2147483646 w 1428"/>
              <a:gd name="T111" fmla="*/ 2147483646 h 1218"/>
              <a:gd name="T112" fmla="*/ 2147483646 w 1428"/>
              <a:gd name="T113" fmla="*/ 2147483646 h 1218"/>
              <a:gd name="T114" fmla="*/ 2147483646 w 1428"/>
              <a:gd name="T115" fmla="*/ 2147483646 h 1218"/>
              <a:gd name="T116" fmla="*/ 2147483646 w 1428"/>
              <a:gd name="T117" fmla="*/ 2147483646 h 1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11" name="甘肃"/>
          <p:cNvSpPr>
            <a:spLocks/>
          </p:cNvSpPr>
          <p:nvPr/>
        </p:nvSpPr>
        <p:spPr bwMode="auto">
          <a:xfrm>
            <a:off x="1738998" y="2100988"/>
            <a:ext cx="1195133" cy="1016969"/>
          </a:xfrm>
          <a:custGeom>
            <a:avLst/>
            <a:gdLst>
              <a:gd name="T0" fmla="*/ 2147483646 w 912"/>
              <a:gd name="T1" fmla="*/ 2147483646 h 772"/>
              <a:gd name="T2" fmla="*/ 2147483646 w 912"/>
              <a:gd name="T3" fmla="*/ 2147483646 h 772"/>
              <a:gd name="T4" fmla="*/ 2147483646 w 912"/>
              <a:gd name="T5" fmla="*/ 2147483646 h 772"/>
              <a:gd name="T6" fmla="*/ 2147483646 w 912"/>
              <a:gd name="T7" fmla="*/ 2147483646 h 772"/>
              <a:gd name="T8" fmla="*/ 2147483646 w 912"/>
              <a:gd name="T9" fmla="*/ 2147483646 h 772"/>
              <a:gd name="T10" fmla="*/ 2147483646 w 912"/>
              <a:gd name="T11" fmla="*/ 2147483646 h 772"/>
              <a:gd name="T12" fmla="*/ 2147483646 w 912"/>
              <a:gd name="T13" fmla="*/ 2147483646 h 772"/>
              <a:gd name="T14" fmla="*/ 2147483646 w 912"/>
              <a:gd name="T15" fmla="*/ 2147483646 h 772"/>
              <a:gd name="T16" fmla="*/ 2147483646 w 912"/>
              <a:gd name="T17" fmla="*/ 2147483646 h 772"/>
              <a:gd name="T18" fmla="*/ 2147483646 w 912"/>
              <a:gd name="T19" fmla="*/ 2147483646 h 772"/>
              <a:gd name="T20" fmla="*/ 2147483646 w 912"/>
              <a:gd name="T21" fmla="*/ 2147483646 h 772"/>
              <a:gd name="T22" fmla="*/ 2147483646 w 912"/>
              <a:gd name="T23" fmla="*/ 2147483646 h 772"/>
              <a:gd name="T24" fmla="*/ 2147483646 w 912"/>
              <a:gd name="T25" fmla="*/ 2147483646 h 772"/>
              <a:gd name="T26" fmla="*/ 2147483646 w 912"/>
              <a:gd name="T27" fmla="*/ 2147483646 h 772"/>
              <a:gd name="T28" fmla="*/ 2147483646 w 912"/>
              <a:gd name="T29" fmla="*/ 2147483646 h 772"/>
              <a:gd name="T30" fmla="*/ 2147483646 w 912"/>
              <a:gd name="T31" fmla="*/ 2147483646 h 772"/>
              <a:gd name="T32" fmla="*/ 2147483646 w 912"/>
              <a:gd name="T33" fmla="*/ 2147483646 h 772"/>
              <a:gd name="T34" fmla="*/ 2147483646 w 912"/>
              <a:gd name="T35" fmla="*/ 2147483646 h 772"/>
              <a:gd name="T36" fmla="*/ 2147483646 w 912"/>
              <a:gd name="T37" fmla="*/ 2147483646 h 772"/>
              <a:gd name="T38" fmla="*/ 2147483646 w 912"/>
              <a:gd name="T39" fmla="*/ 2147483646 h 772"/>
              <a:gd name="T40" fmla="*/ 2147483646 w 912"/>
              <a:gd name="T41" fmla="*/ 2147483646 h 772"/>
              <a:gd name="T42" fmla="*/ 2147483646 w 912"/>
              <a:gd name="T43" fmla="*/ 2147483646 h 772"/>
              <a:gd name="T44" fmla="*/ 2147483646 w 912"/>
              <a:gd name="T45" fmla="*/ 2147483646 h 772"/>
              <a:gd name="T46" fmla="*/ 2147483646 w 912"/>
              <a:gd name="T47" fmla="*/ 2147483646 h 772"/>
              <a:gd name="T48" fmla="*/ 2147483646 w 912"/>
              <a:gd name="T49" fmla="*/ 2147483646 h 772"/>
              <a:gd name="T50" fmla="*/ 2147483646 w 912"/>
              <a:gd name="T51" fmla="*/ 2147483646 h 772"/>
              <a:gd name="T52" fmla="*/ 2147483646 w 912"/>
              <a:gd name="T53" fmla="*/ 2147483646 h 772"/>
              <a:gd name="T54" fmla="*/ 2147483646 w 912"/>
              <a:gd name="T55" fmla="*/ 2147483646 h 772"/>
              <a:gd name="T56" fmla="*/ 2147483646 w 912"/>
              <a:gd name="T57" fmla="*/ 2147483646 h 772"/>
              <a:gd name="T58" fmla="*/ 2147483646 w 912"/>
              <a:gd name="T59" fmla="*/ 2147483646 h 772"/>
              <a:gd name="T60" fmla="*/ 2147483646 w 912"/>
              <a:gd name="T61" fmla="*/ 2147483646 h 772"/>
              <a:gd name="T62" fmla="*/ 2147483646 w 912"/>
              <a:gd name="T63" fmla="*/ 2147483646 h 772"/>
              <a:gd name="T64" fmla="*/ 2147483646 w 912"/>
              <a:gd name="T65" fmla="*/ 2147483646 h 772"/>
              <a:gd name="T66" fmla="*/ 2147483646 w 912"/>
              <a:gd name="T67" fmla="*/ 2147483646 h 772"/>
              <a:gd name="T68" fmla="*/ 2147483646 w 912"/>
              <a:gd name="T69" fmla="*/ 2147483646 h 772"/>
              <a:gd name="T70" fmla="*/ 2147483646 w 912"/>
              <a:gd name="T71" fmla="*/ 2147483646 h 772"/>
              <a:gd name="T72" fmla="*/ 2147483646 w 912"/>
              <a:gd name="T73" fmla="*/ 2147483646 h 772"/>
              <a:gd name="T74" fmla="*/ 2147483646 w 912"/>
              <a:gd name="T75" fmla="*/ 2147483646 h 772"/>
              <a:gd name="T76" fmla="*/ 2147483646 w 912"/>
              <a:gd name="T77" fmla="*/ 2147483646 h 772"/>
              <a:gd name="T78" fmla="*/ 2147483646 w 912"/>
              <a:gd name="T79" fmla="*/ 2147483646 h 772"/>
              <a:gd name="T80" fmla="*/ 2147483646 w 912"/>
              <a:gd name="T81" fmla="*/ 2147483646 h 772"/>
              <a:gd name="T82" fmla="*/ 2147483646 w 912"/>
              <a:gd name="T83" fmla="*/ 2147483646 h 772"/>
              <a:gd name="T84" fmla="*/ 2147483646 w 912"/>
              <a:gd name="T85" fmla="*/ 2147483646 h 772"/>
              <a:gd name="T86" fmla="*/ 2147483646 w 912"/>
              <a:gd name="T87" fmla="*/ 2147483646 h 772"/>
              <a:gd name="T88" fmla="*/ 2147483646 w 912"/>
              <a:gd name="T89" fmla="*/ 2147483646 h 772"/>
              <a:gd name="T90" fmla="*/ 2147483646 w 912"/>
              <a:gd name="T91" fmla="*/ 2147483646 h 772"/>
              <a:gd name="T92" fmla="*/ 2147483646 w 912"/>
              <a:gd name="T93" fmla="*/ 2147483646 h 772"/>
              <a:gd name="T94" fmla="*/ 2147483646 w 912"/>
              <a:gd name="T95" fmla="*/ 2147483646 h 772"/>
              <a:gd name="T96" fmla="*/ 2147483646 w 912"/>
              <a:gd name="T97" fmla="*/ 2147483646 h 772"/>
              <a:gd name="T98" fmla="*/ 2147483646 w 912"/>
              <a:gd name="T99" fmla="*/ 2147483646 h 772"/>
              <a:gd name="T100" fmla="*/ 2147483646 w 912"/>
              <a:gd name="T101" fmla="*/ 2147483646 h 772"/>
              <a:gd name="T102" fmla="*/ 2147483646 w 912"/>
              <a:gd name="T103" fmla="*/ 2147483646 h 772"/>
              <a:gd name="T104" fmla="*/ 2147483646 w 912"/>
              <a:gd name="T105" fmla="*/ 2147483646 h 772"/>
              <a:gd name="T106" fmla="*/ 2147483646 w 912"/>
              <a:gd name="T107" fmla="*/ 2147483646 h 772"/>
              <a:gd name="T108" fmla="*/ 2147483646 w 912"/>
              <a:gd name="T109" fmla="*/ 2147483646 h 772"/>
              <a:gd name="T110" fmla="*/ 2147483646 w 912"/>
              <a:gd name="T111" fmla="*/ 2147483646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12" name="宁夏"/>
          <p:cNvSpPr>
            <a:spLocks/>
          </p:cNvSpPr>
          <p:nvPr/>
        </p:nvSpPr>
        <p:spPr bwMode="auto">
          <a:xfrm>
            <a:off x="2588172" y="2454029"/>
            <a:ext cx="241123" cy="400465"/>
          </a:xfrm>
          <a:custGeom>
            <a:avLst/>
            <a:gdLst>
              <a:gd name="T0" fmla="*/ 2147483646 w 184"/>
              <a:gd name="T1" fmla="*/ 2147483646 h 304"/>
              <a:gd name="T2" fmla="*/ 2147483646 w 184"/>
              <a:gd name="T3" fmla="*/ 2147483646 h 304"/>
              <a:gd name="T4" fmla="*/ 2147483646 w 184"/>
              <a:gd name="T5" fmla="*/ 2147483646 h 304"/>
              <a:gd name="T6" fmla="*/ 2147483646 w 184"/>
              <a:gd name="T7" fmla="*/ 2147483646 h 304"/>
              <a:gd name="T8" fmla="*/ 2147483646 w 184"/>
              <a:gd name="T9" fmla="*/ 2147483646 h 304"/>
              <a:gd name="T10" fmla="*/ 2147483646 w 184"/>
              <a:gd name="T11" fmla="*/ 2147483646 h 304"/>
              <a:gd name="T12" fmla="*/ 2147483646 w 184"/>
              <a:gd name="T13" fmla="*/ 2147483646 h 304"/>
              <a:gd name="T14" fmla="*/ 2147483646 w 184"/>
              <a:gd name="T15" fmla="*/ 2147483646 h 304"/>
              <a:gd name="T16" fmla="*/ 2147483646 w 184"/>
              <a:gd name="T17" fmla="*/ 2147483646 h 304"/>
              <a:gd name="T18" fmla="*/ 2147483646 w 184"/>
              <a:gd name="T19" fmla="*/ 2147483646 h 304"/>
              <a:gd name="T20" fmla="*/ 2147483646 w 184"/>
              <a:gd name="T21" fmla="*/ 2147483646 h 304"/>
              <a:gd name="T22" fmla="*/ 2147483646 w 184"/>
              <a:gd name="T23" fmla="*/ 2147483646 h 304"/>
              <a:gd name="T24" fmla="*/ 2147483646 w 184"/>
              <a:gd name="T25" fmla="*/ 2147483646 h 304"/>
              <a:gd name="T26" fmla="*/ 2147483646 w 184"/>
              <a:gd name="T27" fmla="*/ 2147483646 h 304"/>
              <a:gd name="T28" fmla="*/ 2147483646 w 184"/>
              <a:gd name="T29" fmla="*/ 2147483646 h 304"/>
              <a:gd name="T30" fmla="*/ 2147483646 w 184"/>
              <a:gd name="T31" fmla="*/ 2147483646 h 304"/>
              <a:gd name="T32" fmla="*/ 2147483646 w 184"/>
              <a:gd name="T33" fmla="*/ 2147483646 h 304"/>
              <a:gd name="T34" fmla="*/ 2147483646 w 184"/>
              <a:gd name="T35" fmla="*/ 2147483646 h 304"/>
              <a:gd name="T36" fmla="*/ 2147483646 w 184"/>
              <a:gd name="T37" fmla="*/ 2147483646 h 304"/>
              <a:gd name="T38" fmla="*/ 2147483646 w 184"/>
              <a:gd name="T39" fmla="*/ 2147483646 h 304"/>
              <a:gd name="T40" fmla="*/ 2147483646 w 184"/>
              <a:gd name="T41" fmla="*/ 2147483646 h 304"/>
              <a:gd name="T42" fmla="*/ 2147483646 w 184"/>
              <a:gd name="T43" fmla="*/ 2147483646 h 304"/>
              <a:gd name="T44" fmla="*/ 2147483646 w 184"/>
              <a:gd name="T45" fmla="*/ 2147483646 h 304"/>
              <a:gd name="T46" fmla="*/ 2147483646 w 184"/>
              <a:gd name="T47" fmla="*/ 2147483646 h 304"/>
              <a:gd name="T48" fmla="*/ 2147483646 w 184"/>
              <a:gd name="T49" fmla="*/ 2147483646 h 304"/>
              <a:gd name="T50" fmla="*/ 2147483646 w 184"/>
              <a:gd name="T51" fmla="*/ 2147483646 h 304"/>
              <a:gd name="T52" fmla="*/ 2147483646 w 184"/>
              <a:gd name="T53" fmla="*/ 2147483646 h 304"/>
              <a:gd name="T54" fmla="*/ 2147483646 w 184"/>
              <a:gd name="T55" fmla="*/ 2147483646 h 304"/>
              <a:gd name="T56" fmla="*/ 2147483646 w 184"/>
              <a:gd name="T57" fmla="*/ 2147483646 h 304"/>
              <a:gd name="T58" fmla="*/ 2147483646 w 184"/>
              <a:gd name="T59" fmla="*/ 2147483646 h 304"/>
              <a:gd name="T60" fmla="*/ 2147483646 w 184"/>
              <a:gd name="T61" fmla="*/ 2147483646 h 304"/>
              <a:gd name="T62" fmla="*/ 2147483646 w 184"/>
              <a:gd name="T63" fmla="*/ 2147483646 h 304"/>
              <a:gd name="T64" fmla="*/ 2147483646 w 184"/>
              <a:gd name="T65" fmla="*/ 2147483646 h 304"/>
              <a:gd name="T66" fmla="*/ 2147483646 w 184"/>
              <a:gd name="T67" fmla="*/ 2147483646 h 304"/>
              <a:gd name="T68" fmla="*/ 2147483646 w 184"/>
              <a:gd name="T69" fmla="*/ 2147483646 h 304"/>
              <a:gd name="T70" fmla="*/ 2147483646 w 184"/>
              <a:gd name="T71" fmla="*/ 2147483646 h 304"/>
              <a:gd name="T72" fmla="*/ 2147483646 w 184"/>
              <a:gd name="T73" fmla="*/ 2147483646 h 304"/>
              <a:gd name="T74" fmla="*/ 2147483646 w 184"/>
              <a:gd name="T75" fmla="*/ 2147483646 h 304"/>
              <a:gd name="T76" fmla="*/ 2147483646 w 184"/>
              <a:gd name="T77" fmla="*/ 2147483646 h 304"/>
              <a:gd name="T78" fmla="*/ 2147483646 w 184"/>
              <a:gd name="T79" fmla="*/ 2147483646 h 304"/>
              <a:gd name="T80" fmla="*/ 2147483646 w 184"/>
              <a:gd name="T81" fmla="*/ 2147483646 h 304"/>
              <a:gd name="T82" fmla="*/ 2147483646 w 184"/>
              <a:gd name="T83" fmla="*/ 2147483646 h 304"/>
              <a:gd name="T84" fmla="*/ 2147483646 w 184"/>
              <a:gd name="T85" fmla="*/ 2147483646 h 304"/>
              <a:gd name="T86" fmla="*/ 2147483646 w 184"/>
              <a:gd name="T87" fmla="*/ 2147483646 h 304"/>
              <a:gd name="T88" fmla="*/ 2147483646 w 184"/>
              <a:gd name="T89" fmla="*/ 2147483646 h 304"/>
              <a:gd name="T90" fmla="*/ 2147483646 w 184"/>
              <a:gd name="T91" fmla="*/ 2147483646 h 304"/>
              <a:gd name="T92" fmla="*/ 2147483646 w 184"/>
              <a:gd name="T93" fmla="*/ 2147483646 h 304"/>
              <a:gd name="T94" fmla="*/ 2147483646 w 184"/>
              <a:gd name="T95" fmla="*/ 2147483646 h 304"/>
              <a:gd name="T96" fmla="*/ 2147483646 w 184"/>
              <a:gd name="T97" fmla="*/ 2147483646 h 304"/>
              <a:gd name="T98" fmla="*/ 2147483646 w 184"/>
              <a:gd name="T99" fmla="*/ 0 h 3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13" name="新疆"/>
          <p:cNvSpPr>
            <a:spLocks/>
          </p:cNvSpPr>
          <p:nvPr/>
        </p:nvSpPr>
        <p:spPr bwMode="auto">
          <a:xfrm>
            <a:off x="305361" y="1400176"/>
            <a:ext cx="1708832" cy="1298874"/>
          </a:xfrm>
          <a:custGeom>
            <a:avLst/>
            <a:gdLst>
              <a:gd name="T0" fmla="*/ 2147483646 w 1304"/>
              <a:gd name="T1" fmla="*/ 2147483646 h 986"/>
              <a:gd name="T2" fmla="*/ 2147483646 w 1304"/>
              <a:gd name="T3" fmla="*/ 2147483646 h 986"/>
              <a:gd name="T4" fmla="*/ 2147483646 w 1304"/>
              <a:gd name="T5" fmla="*/ 2147483646 h 986"/>
              <a:gd name="T6" fmla="*/ 2147483646 w 1304"/>
              <a:gd name="T7" fmla="*/ 2147483646 h 986"/>
              <a:gd name="T8" fmla="*/ 2147483646 w 1304"/>
              <a:gd name="T9" fmla="*/ 2147483646 h 986"/>
              <a:gd name="T10" fmla="*/ 2147483646 w 1304"/>
              <a:gd name="T11" fmla="*/ 2147483646 h 986"/>
              <a:gd name="T12" fmla="*/ 2147483646 w 1304"/>
              <a:gd name="T13" fmla="*/ 2147483646 h 986"/>
              <a:gd name="T14" fmla="*/ 2147483646 w 1304"/>
              <a:gd name="T15" fmla="*/ 2147483646 h 986"/>
              <a:gd name="T16" fmla="*/ 2147483646 w 1304"/>
              <a:gd name="T17" fmla="*/ 2147483646 h 986"/>
              <a:gd name="T18" fmla="*/ 2147483646 w 1304"/>
              <a:gd name="T19" fmla="*/ 2147483646 h 986"/>
              <a:gd name="T20" fmla="*/ 2147483646 w 1304"/>
              <a:gd name="T21" fmla="*/ 2147483646 h 986"/>
              <a:gd name="T22" fmla="*/ 2147483646 w 1304"/>
              <a:gd name="T23" fmla="*/ 2147483646 h 986"/>
              <a:gd name="T24" fmla="*/ 2147483646 w 1304"/>
              <a:gd name="T25" fmla="*/ 2147483646 h 986"/>
              <a:gd name="T26" fmla="*/ 2147483646 w 1304"/>
              <a:gd name="T27" fmla="*/ 2147483646 h 986"/>
              <a:gd name="T28" fmla="*/ 2147483646 w 1304"/>
              <a:gd name="T29" fmla="*/ 2147483646 h 986"/>
              <a:gd name="T30" fmla="*/ 2147483646 w 1304"/>
              <a:gd name="T31" fmla="*/ 2147483646 h 986"/>
              <a:gd name="T32" fmla="*/ 2147483646 w 1304"/>
              <a:gd name="T33" fmla="*/ 2147483646 h 986"/>
              <a:gd name="T34" fmla="*/ 2147483646 w 1304"/>
              <a:gd name="T35" fmla="*/ 2147483646 h 986"/>
              <a:gd name="T36" fmla="*/ 2147483646 w 1304"/>
              <a:gd name="T37" fmla="*/ 2147483646 h 986"/>
              <a:gd name="T38" fmla="*/ 2147483646 w 1304"/>
              <a:gd name="T39" fmla="*/ 2147483646 h 986"/>
              <a:gd name="T40" fmla="*/ 2147483646 w 1304"/>
              <a:gd name="T41" fmla="*/ 2147483646 h 986"/>
              <a:gd name="T42" fmla="*/ 2147483646 w 1304"/>
              <a:gd name="T43" fmla="*/ 2147483646 h 986"/>
              <a:gd name="T44" fmla="*/ 2147483646 w 1304"/>
              <a:gd name="T45" fmla="*/ 2147483646 h 986"/>
              <a:gd name="T46" fmla="*/ 2147483646 w 1304"/>
              <a:gd name="T47" fmla="*/ 2147483646 h 986"/>
              <a:gd name="T48" fmla="*/ 2147483646 w 1304"/>
              <a:gd name="T49" fmla="*/ 2147483646 h 986"/>
              <a:gd name="T50" fmla="*/ 2147483646 w 1304"/>
              <a:gd name="T51" fmla="*/ 2147483646 h 986"/>
              <a:gd name="T52" fmla="*/ 2147483646 w 1304"/>
              <a:gd name="T53" fmla="*/ 2147483646 h 986"/>
              <a:gd name="T54" fmla="*/ 2147483646 w 1304"/>
              <a:gd name="T55" fmla="*/ 2147483646 h 986"/>
              <a:gd name="T56" fmla="*/ 2147483646 w 1304"/>
              <a:gd name="T57" fmla="*/ 2147483646 h 986"/>
              <a:gd name="T58" fmla="*/ 2147483646 w 1304"/>
              <a:gd name="T59" fmla="*/ 2147483646 h 986"/>
              <a:gd name="T60" fmla="*/ 2147483646 w 1304"/>
              <a:gd name="T61" fmla="*/ 2147483646 h 986"/>
              <a:gd name="T62" fmla="*/ 2147483646 w 1304"/>
              <a:gd name="T63" fmla="*/ 2147483646 h 986"/>
              <a:gd name="T64" fmla="*/ 2147483646 w 1304"/>
              <a:gd name="T65" fmla="*/ 2147483646 h 986"/>
              <a:gd name="T66" fmla="*/ 2147483646 w 1304"/>
              <a:gd name="T67" fmla="*/ 2147483646 h 986"/>
              <a:gd name="T68" fmla="*/ 2147483646 w 1304"/>
              <a:gd name="T69" fmla="*/ 2147483646 h 986"/>
              <a:gd name="T70" fmla="*/ 2147483646 w 1304"/>
              <a:gd name="T71" fmla="*/ 2147483646 h 986"/>
              <a:gd name="T72" fmla="*/ 2147483646 w 1304"/>
              <a:gd name="T73" fmla="*/ 2147483646 h 986"/>
              <a:gd name="T74" fmla="*/ 2147483646 w 1304"/>
              <a:gd name="T75" fmla="*/ 2147483646 h 986"/>
              <a:gd name="T76" fmla="*/ 2147483646 w 1304"/>
              <a:gd name="T77" fmla="*/ 2147483646 h 986"/>
              <a:gd name="T78" fmla="*/ 2147483646 w 1304"/>
              <a:gd name="T79" fmla="*/ 2147483646 h 986"/>
              <a:gd name="T80" fmla="*/ 2147483646 w 1304"/>
              <a:gd name="T81" fmla="*/ 2147483646 h 986"/>
              <a:gd name="T82" fmla="*/ 2147483646 w 1304"/>
              <a:gd name="T83" fmla="*/ 2147483646 h 986"/>
              <a:gd name="T84" fmla="*/ 2147483646 w 1304"/>
              <a:gd name="T85" fmla="*/ 2147483646 h 986"/>
              <a:gd name="T86" fmla="*/ 2147483646 w 1304"/>
              <a:gd name="T87" fmla="*/ 2147483646 h 986"/>
              <a:gd name="T88" fmla="*/ 2147483646 w 1304"/>
              <a:gd name="T89" fmla="*/ 2147483646 h 986"/>
              <a:gd name="T90" fmla="*/ 2147483646 w 1304"/>
              <a:gd name="T91" fmla="*/ 2147483646 h 986"/>
              <a:gd name="T92" fmla="*/ 2147483646 w 1304"/>
              <a:gd name="T93" fmla="*/ 2147483646 h 986"/>
              <a:gd name="T94" fmla="*/ 2147483646 w 1304"/>
              <a:gd name="T95" fmla="*/ 2147483646 h 986"/>
              <a:gd name="T96" fmla="*/ 2147483646 w 1304"/>
              <a:gd name="T97" fmla="*/ 2147483646 h 986"/>
              <a:gd name="T98" fmla="*/ 2147483646 w 1304"/>
              <a:gd name="T99" fmla="*/ 2147483646 h 986"/>
              <a:gd name="T100" fmla="*/ 2147483646 w 1304"/>
              <a:gd name="T101" fmla="*/ 2147483646 h 986"/>
              <a:gd name="T102" fmla="*/ 2147483646 w 1304"/>
              <a:gd name="T103" fmla="*/ 2147483646 h 986"/>
              <a:gd name="T104" fmla="*/ 2147483646 w 1304"/>
              <a:gd name="T105" fmla="*/ 2147483646 h 986"/>
              <a:gd name="T106" fmla="*/ 2147483646 w 1304"/>
              <a:gd name="T107" fmla="*/ 2147483646 h 986"/>
              <a:gd name="T108" fmla="*/ 2147483646 w 1304"/>
              <a:gd name="T109" fmla="*/ 2147483646 h 986"/>
              <a:gd name="T110" fmla="*/ 2147483646 w 1304"/>
              <a:gd name="T111" fmla="*/ 2147483646 h 986"/>
              <a:gd name="T112" fmla="*/ 2147483646 w 1304"/>
              <a:gd name="T113" fmla="*/ 2147483646 h 986"/>
              <a:gd name="T114" fmla="*/ 2147483646 w 1304"/>
              <a:gd name="T115" fmla="*/ 2147483646 h 9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14" name="青海"/>
          <p:cNvSpPr>
            <a:spLocks/>
          </p:cNvSpPr>
          <p:nvPr/>
        </p:nvSpPr>
        <p:spPr bwMode="auto">
          <a:xfrm>
            <a:off x="1414005" y="2419778"/>
            <a:ext cx="1064089" cy="766679"/>
          </a:xfrm>
          <a:custGeom>
            <a:avLst/>
            <a:gdLst>
              <a:gd name="T0" fmla="*/ 2147483646 w 812"/>
              <a:gd name="T1" fmla="*/ 2147483646 h 582"/>
              <a:gd name="T2" fmla="*/ 2147483646 w 812"/>
              <a:gd name="T3" fmla="*/ 2147483646 h 582"/>
              <a:gd name="T4" fmla="*/ 2147483646 w 812"/>
              <a:gd name="T5" fmla="*/ 2147483646 h 582"/>
              <a:gd name="T6" fmla="*/ 2147483646 w 812"/>
              <a:gd name="T7" fmla="*/ 2147483646 h 582"/>
              <a:gd name="T8" fmla="*/ 2147483646 w 812"/>
              <a:gd name="T9" fmla="*/ 2147483646 h 582"/>
              <a:gd name="T10" fmla="*/ 2147483646 w 812"/>
              <a:gd name="T11" fmla="*/ 2147483646 h 582"/>
              <a:gd name="T12" fmla="*/ 2147483646 w 812"/>
              <a:gd name="T13" fmla="*/ 2147483646 h 582"/>
              <a:gd name="T14" fmla="*/ 2147483646 w 812"/>
              <a:gd name="T15" fmla="*/ 2147483646 h 582"/>
              <a:gd name="T16" fmla="*/ 2147483646 w 812"/>
              <a:gd name="T17" fmla="*/ 2147483646 h 582"/>
              <a:gd name="T18" fmla="*/ 2147483646 w 812"/>
              <a:gd name="T19" fmla="*/ 2147483646 h 582"/>
              <a:gd name="T20" fmla="*/ 2147483646 w 812"/>
              <a:gd name="T21" fmla="*/ 2147483646 h 582"/>
              <a:gd name="T22" fmla="*/ 2147483646 w 812"/>
              <a:gd name="T23" fmla="*/ 2147483646 h 582"/>
              <a:gd name="T24" fmla="*/ 2147483646 w 812"/>
              <a:gd name="T25" fmla="*/ 2147483646 h 582"/>
              <a:gd name="T26" fmla="*/ 2147483646 w 812"/>
              <a:gd name="T27" fmla="*/ 2147483646 h 582"/>
              <a:gd name="T28" fmla="*/ 2147483646 w 812"/>
              <a:gd name="T29" fmla="*/ 2147483646 h 582"/>
              <a:gd name="T30" fmla="*/ 2147483646 w 812"/>
              <a:gd name="T31" fmla="*/ 2147483646 h 582"/>
              <a:gd name="T32" fmla="*/ 2147483646 w 812"/>
              <a:gd name="T33" fmla="*/ 2147483646 h 582"/>
              <a:gd name="T34" fmla="*/ 0 w 812"/>
              <a:gd name="T35" fmla="*/ 2147483646 h 582"/>
              <a:gd name="T36" fmla="*/ 2147483646 w 812"/>
              <a:gd name="T37" fmla="*/ 2147483646 h 582"/>
              <a:gd name="T38" fmla="*/ 2147483646 w 812"/>
              <a:gd name="T39" fmla="*/ 2147483646 h 582"/>
              <a:gd name="T40" fmla="*/ 2147483646 w 812"/>
              <a:gd name="T41" fmla="*/ 2147483646 h 582"/>
              <a:gd name="T42" fmla="*/ 2147483646 w 812"/>
              <a:gd name="T43" fmla="*/ 2147483646 h 582"/>
              <a:gd name="T44" fmla="*/ 2147483646 w 812"/>
              <a:gd name="T45" fmla="*/ 2147483646 h 582"/>
              <a:gd name="T46" fmla="*/ 2147483646 w 812"/>
              <a:gd name="T47" fmla="*/ 2147483646 h 582"/>
              <a:gd name="T48" fmla="*/ 2147483646 w 812"/>
              <a:gd name="T49" fmla="*/ 2147483646 h 582"/>
              <a:gd name="T50" fmla="*/ 2147483646 w 812"/>
              <a:gd name="T51" fmla="*/ 2147483646 h 582"/>
              <a:gd name="T52" fmla="*/ 2147483646 w 812"/>
              <a:gd name="T53" fmla="*/ 2147483646 h 582"/>
              <a:gd name="T54" fmla="*/ 2147483646 w 812"/>
              <a:gd name="T55" fmla="*/ 2147483646 h 582"/>
              <a:gd name="T56" fmla="*/ 2147483646 w 812"/>
              <a:gd name="T57" fmla="*/ 2147483646 h 582"/>
              <a:gd name="T58" fmla="*/ 2147483646 w 812"/>
              <a:gd name="T59" fmla="*/ 2147483646 h 582"/>
              <a:gd name="T60" fmla="*/ 2147483646 w 812"/>
              <a:gd name="T61" fmla="*/ 2147483646 h 582"/>
              <a:gd name="T62" fmla="*/ 2147483646 w 812"/>
              <a:gd name="T63" fmla="*/ 2147483646 h 582"/>
              <a:gd name="T64" fmla="*/ 2147483646 w 812"/>
              <a:gd name="T65" fmla="*/ 2147483646 h 582"/>
              <a:gd name="T66" fmla="*/ 2147483646 w 812"/>
              <a:gd name="T67" fmla="*/ 2147483646 h 582"/>
              <a:gd name="T68" fmla="*/ 2147483646 w 812"/>
              <a:gd name="T69" fmla="*/ 2147483646 h 582"/>
              <a:gd name="T70" fmla="*/ 2147483646 w 812"/>
              <a:gd name="T71" fmla="*/ 2147483646 h 582"/>
              <a:gd name="T72" fmla="*/ 2147483646 w 812"/>
              <a:gd name="T73" fmla="*/ 2147483646 h 582"/>
              <a:gd name="T74" fmla="*/ 2147483646 w 812"/>
              <a:gd name="T75" fmla="*/ 2147483646 h 582"/>
              <a:gd name="T76" fmla="*/ 2147483646 w 812"/>
              <a:gd name="T77" fmla="*/ 2147483646 h 582"/>
              <a:gd name="T78" fmla="*/ 2147483646 w 812"/>
              <a:gd name="T79" fmla="*/ 2147483646 h 582"/>
              <a:gd name="T80" fmla="*/ 2147483646 w 812"/>
              <a:gd name="T81" fmla="*/ 2147483646 h 582"/>
              <a:gd name="T82" fmla="*/ 2147483646 w 812"/>
              <a:gd name="T83" fmla="*/ 2147483646 h 582"/>
              <a:gd name="T84" fmla="*/ 2147483646 w 812"/>
              <a:gd name="T85" fmla="*/ 2147483646 h 582"/>
              <a:gd name="T86" fmla="*/ 2147483646 w 812"/>
              <a:gd name="T87" fmla="*/ 2147483646 h 582"/>
              <a:gd name="T88" fmla="*/ 2147483646 w 812"/>
              <a:gd name="T89" fmla="*/ 2147483646 h 582"/>
              <a:gd name="T90" fmla="*/ 2147483646 w 812"/>
              <a:gd name="T91" fmla="*/ 2147483646 h 582"/>
              <a:gd name="T92" fmla="*/ 2147483646 w 812"/>
              <a:gd name="T93" fmla="*/ 2147483646 h 582"/>
              <a:gd name="T94" fmla="*/ 2147483646 w 812"/>
              <a:gd name="T95" fmla="*/ 2147483646 h 582"/>
              <a:gd name="T96" fmla="*/ 2147483646 w 812"/>
              <a:gd name="T97" fmla="*/ 2147483646 h 582"/>
              <a:gd name="T98" fmla="*/ 2147483646 w 812"/>
              <a:gd name="T99" fmla="*/ 2147483646 h 582"/>
              <a:gd name="T100" fmla="*/ 2147483646 w 812"/>
              <a:gd name="T101" fmla="*/ 2147483646 h 582"/>
              <a:gd name="T102" fmla="*/ 2147483646 w 812"/>
              <a:gd name="T103" fmla="*/ 2147483646 h 582"/>
              <a:gd name="T104" fmla="*/ 2147483646 w 812"/>
              <a:gd name="T105" fmla="*/ 2147483646 h 582"/>
              <a:gd name="T106" fmla="*/ 2147483646 w 812"/>
              <a:gd name="T107" fmla="*/ 2147483646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15" name="四川"/>
          <p:cNvSpPr>
            <a:spLocks/>
          </p:cNvSpPr>
          <p:nvPr/>
        </p:nvSpPr>
        <p:spPr bwMode="auto">
          <a:xfrm>
            <a:off x="2024676" y="2957244"/>
            <a:ext cx="919939" cy="811467"/>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16" name="西藏"/>
          <p:cNvSpPr>
            <a:spLocks/>
          </p:cNvSpPr>
          <p:nvPr/>
        </p:nvSpPr>
        <p:spPr bwMode="auto">
          <a:xfrm>
            <a:off x="496687" y="2627915"/>
            <a:ext cx="1645931" cy="1006431"/>
          </a:xfrm>
          <a:custGeom>
            <a:avLst/>
            <a:gdLst>
              <a:gd name="T0" fmla="*/ 2147483646 w 1256"/>
              <a:gd name="T1" fmla="*/ 2147483646 h 764"/>
              <a:gd name="T2" fmla="*/ 2147483646 w 1256"/>
              <a:gd name="T3" fmla="*/ 2147483646 h 764"/>
              <a:gd name="T4" fmla="*/ 2147483646 w 1256"/>
              <a:gd name="T5" fmla="*/ 2147483646 h 764"/>
              <a:gd name="T6" fmla="*/ 2147483646 w 1256"/>
              <a:gd name="T7" fmla="*/ 2147483646 h 764"/>
              <a:gd name="T8" fmla="*/ 2147483646 w 1256"/>
              <a:gd name="T9" fmla="*/ 2147483646 h 764"/>
              <a:gd name="T10" fmla="*/ 2147483646 w 1256"/>
              <a:gd name="T11" fmla="*/ 2147483646 h 764"/>
              <a:gd name="T12" fmla="*/ 2147483646 w 1256"/>
              <a:gd name="T13" fmla="*/ 2147483646 h 764"/>
              <a:gd name="T14" fmla="*/ 2147483646 w 1256"/>
              <a:gd name="T15" fmla="*/ 2147483646 h 764"/>
              <a:gd name="T16" fmla="*/ 2147483646 w 1256"/>
              <a:gd name="T17" fmla="*/ 2147483646 h 764"/>
              <a:gd name="T18" fmla="*/ 2147483646 w 1256"/>
              <a:gd name="T19" fmla="*/ 2147483646 h 764"/>
              <a:gd name="T20" fmla="*/ 2147483646 w 1256"/>
              <a:gd name="T21" fmla="*/ 2147483646 h 764"/>
              <a:gd name="T22" fmla="*/ 2147483646 w 1256"/>
              <a:gd name="T23" fmla="*/ 2147483646 h 764"/>
              <a:gd name="T24" fmla="*/ 2147483646 w 1256"/>
              <a:gd name="T25" fmla="*/ 2147483646 h 764"/>
              <a:gd name="T26" fmla="*/ 2147483646 w 1256"/>
              <a:gd name="T27" fmla="*/ 2147483646 h 764"/>
              <a:gd name="T28" fmla="*/ 2147483646 w 1256"/>
              <a:gd name="T29" fmla="*/ 2147483646 h 764"/>
              <a:gd name="T30" fmla="*/ 2147483646 w 1256"/>
              <a:gd name="T31" fmla="*/ 2147483646 h 764"/>
              <a:gd name="T32" fmla="*/ 2147483646 w 1256"/>
              <a:gd name="T33" fmla="*/ 2147483646 h 764"/>
              <a:gd name="T34" fmla="*/ 2147483646 w 1256"/>
              <a:gd name="T35" fmla="*/ 2147483646 h 764"/>
              <a:gd name="T36" fmla="*/ 2147483646 w 1256"/>
              <a:gd name="T37" fmla="*/ 2147483646 h 764"/>
              <a:gd name="T38" fmla="*/ 2147483646 w 1256"/>
              <a:gd name="T39" fmla="*/ 2147483646 h 764"/>
              <a:gd name="T40" fmla="*/ 2147483646 w 1256"/>
              <a:gd name="T41" fmla="*/ 2147483646 h 764"/>
              <a:gd name="T42" fmla="*/ 2147483646 w 1256"/>
              <a:gd name="T43" fmla="*/ 2147483646 h 764"/>
              <a:gd name="T44" fmla="*/ 2147483646 w 1256"/>
              <a:gd name="T45" fmla="*/ 2147483646 h 764"/>
              <a:gd name="T46" fmla="*/ 2147483646 w 1256"/>
              <a:gd name="T47" fmla="*/ 2147483646 h 764"/>
              <a:gd name="T48" fmla="*/ 2147483646 w 1256"/>
              <a:gd name="T49" fmla="*/ 2147483646 h 764"/>
              <a:gd name="T50" fmla="*/ 2147483646 w 1256"/>
              <a:gd name="T51" fmla="*/ 2147483646 h 764"/>
              <a:gd name="T52" fmla="*/ 2147483646 w 1256"/>
              <a:gd name="T53" fmla="*/ 2147483646 h 764"/>
              <a:gd name="T54" fmla="*/ 2147483646 w 1256"/>
              <a:gd name="T55" fmla="*/ 2147483646 h 764"/>
              <a:gd name="T56" fmla="*/ 2147483646 w 1256"/>
              <a:gd name="T57" fmla="*/ 2147483646 h 764"/>
              <a:gd name="T58" fmla="*/ 2147483646 w 1256"/>
              <a:gd name="T59" fmla="*/ 2147483646 h 764"/>
              <a:gd name="T60" fmla="*/ 2147483646 w 1256"/>
              <a:gd name="T61" fmla="*/ 2147483646 h 764"/>
              <a:gd name="T62" fmla="*/ 2147483646 w 1256"/>
              <a:gd name="T63" fmla="*/ 2147483646 h 764"/>
              <a:gd name="T64" fmla="*/ 2147483646 w 1256"/>
              <a:gd name="T65" fmla="*/ 2147483646 h 764"/>
              <a:gd name="T66" fmla="*/ 2147483646 w 1256"/>
              <a:gd name="T67" fmla="*/ 2147483646 h 764"/>
              <a:gd name="T68" fmla="*/ 2147483646 w 1256"/>
              <a:gd name="T69" fmla="*/ 2147483646 h 764"/>
              <a:gd name="T70" fmla="*/ 2147483646 w 1256"/>
              <a:gd name="T71" fmla="*/ 2147483646 h 764"/>
              <a:gd name="T72" fmla="*/ 2147483646 w 1256"/>
              <a:gd name="T73" fmla="*/ 2147483646 h 764"/>
              <a:gd name="T74" fmla="*/ 2147483646 w 1256"/>
              <a:gd name="T75" fmla="*/ 2147483646 h 764"/>
              <a:gd name="T76" fmla="*/ 2147483646 w 1256"/>
              <a:gd name="T77" fmla="*/ 2147483646 h 764"/>
              <a:gd name="T78" fmla="*/ 2147483646 w 1256"/>
              <a:gd name="T79" fmla="*/ 2147483646 h 764"/>
              <a:gd name="T80" fmla="*/ 2147483646 w 1256"/>
              <a:gd name="T81" fmla="*/ 2147483646 h 764"/>
              <a:gd name="T82" fmla="*/ 2147483646 w 1256"/>
              <a:gd name="T83" fmla="*/ 2147483646 h 764"/>
              <a:gd name="T84" fmla="*/ 2147483646 w 1256"/>
              <a:gd name="T85" fmla="*/ 2147483646 h 764"/>
              <a:gd name="T86" fmla="*/ 2147483646 w 1256"/>
              <a:gd name="T87" fmla="*/ 2147483646 h 764"/>
              <a:gd name="T88" fmla="*/ 2147483646 w 1256"/>
              <a:gd name="T89" fmla="*/ 2147483646 h 764"/>
              <a:gd name="T90" fmla="*/ 2147483646 w 1256"/>
              <a:gd name="T91" fmla="*/ 2147483646 h 764"/>
              <a:gd name="T92" fmla="*/ 2147483646 w 1256"/>
              <a:gd name="T93" fmla="*/ 2147483646 h 764"/>
              <a:gd name="T94" fmla="*/ 2147483646 w 1256"/>
              <a:gd name="T95" fmla="*/ 2147483646 h 764"/>
              <a:gd name="T96" fmla="*/ 2147483646 w 1256"/>
              <a:gd name="T97" fmla="*/ 2147483646 h 764"/>
              <a:gd name="T98" fmla="*/ 2147483646 w 1256"/>
              <a:gd name="T99" fmla="*/ 2147483646 h 764"/>
              <a:gd name="T100" fmla="*/ 2147483646 w 1256"/>
              <a:gd name="T101" fmla="*/ 2147483646 h 764"/>
              <a:gd name="T102" fmla="*/ 2147483646 w 1256"/>
              <a:gd name="T103" fmla="*/ 2147483646 h 764"/>
              <a:gd name="T104" fmla="*/ 2147483646 w 1256"/>
              <a:gd name="T105" fmla="*/ 2147483646 h 764"/>
              <a:gd name="T106" fmla="*/ 2147483646 w 1256"/>
              <a:gd name="T107" fmla="*/ 2147483646 h 764"/>
              <a:gd name="T108" fmla="*/ 2147483646 w 1256"/>
              <a:gd name="T109" fmla="*/ 2147483646 h 764"/>
              <a:gd name="T110" fmla="*/ 2147483646 w 1256"/>
              <a:gd name="T111" fmla="*/ 2147483646 h 764"/>
              <a:gd name="T112" fmla="*/ 2147483646 w 1256"/>
              <a:gd name="T113" fmla="*/ 2147483646 h 764"/>
              <a:gd name="T114" fmla="*/ 2147483646 w 1256"/>
              <a:gd name="T115" fmla="*/ 2147483646 h 764"/>
              <a:gd name="T116" fmla="*/ 2147483646 w 1256"/>
              <a:gd name="T117" fmla="*/ 2147483646 h 764"/>
              <a:gd name="T118" fmla="*/ 2147483646 w 1256"/>
              <a:gd name="T119" fmla="*/ 2147483646 h 764"/>
              <a:gd name="T120" fmla="*/ 2147483646 w 1256"/>
              <a:gd name="T121" fmla="*/ 2147483646 h 764"/>
              <a:gd name="T122" fmla="*/ 2147483646 w 1256"/>
              <a:gd name="T123" fmla="*/ 2147483646 h 764"/>
              <a:gd name="T124" fmla="*/ 2147483646 w 1256"/>
              <a:gd name="T125" fmla="*/ 2147483646 h 7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17" name="云南"/>
          <p:cNvSpPr>
            <a:spLocks/>
          </p:cNvSpPr>
          <p:nvPr/>
        </p:nvSpPr>
        <p:spPr bwMode="auto">
          <a:xfrm>
            <a:off x="1995846" y="3465728"/>
            <a:ext cx="744338" cy="779852"/>
          </a:xfrm>
          <a:custGeom>
            <a:avLst/>
            <a:gdLst>
              <a:gd name="T0" fmla="*/ 2147483646 w 568"/>
              <a:gd name="T1" fmla="*/ 2147483646 h 592"/>
              <a:gd name="T2" fmla="*/ 2147483646 w 568"/>
              <a:gd name="T3" fmla="*/ 2147483646 h 592"/>
              <a:gd name="T4" fmla="*/ 2147483646 w 568"/>
              <a:gd name="T5" fmla="*/ 2147483646 h 592"/>
              <a:gd name="T6" fmla="*/ 2147483646 w 568"/>
              <a:gd name="T7" fmla="*/ 2147483646 h 592"/>
              <a:gd name="T8" fmla="*/ 2147483646 w 568"/>
              <a:gd name="T9" fmla="*/ 2147483646 h 592"/>
              <a:gd name="T10" fmla="*/ 2147483646 w 568"/>
              <a:gd name="T11" fmla="*/ 2147483646 h 592"/>
              <a:gd name="T12" fmla="*/ 2147483646 w 568"/>
              <a:gd name="T13" fmla="*/ 2147483646 h 592"/>
              <a:gd name="T14" fmla="*/ 2147483646 w 568"/>
              <a:gd name="T15" fmla="*/ 2147483646 h 592"/>
              <a:gd name="T16" fmla="*/ 2147483646 w 568"/>
              <a:gd name="T17" fmla="*/ 2147483646 h 592"/>
              <a:gd name="T18" fmla="*/ 2147483646 w 568"/>
              <a:gd name="T19" fmla="*/ 2147483646 h 592"/>
              <a:gd name="T20" fmla="*/ 2147483646 w 568"/>
              <a:gd name="T21" fmla="*/ 2147483646 h 592"/>
              <a:gd name="T22" fmla="*/ 2147483646 w 568"/>
              <a:gd name="T23" fmla="*/ 2147483646 h 592"/>
              <a:gd name="T24" fmla="*/ 2147483646 w 568"/>
              <a:gd name="T25" fmla="*/ 2147483646 h 592"/>
              <a:gd name="T26" fmla="*/ 2147483646 w 568"/>
              <a:gd name="T27" fmla="*/ 2147483646 h 592"/>
              <a:gd name="T28" fmla="*/ 2147483646 w 568"/>
              <a:gd name="T29" fmla="*/ 2147483646 h 592"/>
              <a:gd name="T30" fmla="*/ 2147483646 w 568"/>
              <a:gd name="T31" fmla="*/ 2147483646 h 592"/>
              <a:gd name="T32" fmla="*/ 2147483646 w 568"/>
              <a:gd name="T33" fmla="*/ 2147483646 h 592"/>
              <a:gd name="T34" fmla="*/ 2147483646 w 568"/>
              <a:gd name="T35" fmla="*/ 2147483646 h 592"/>
              <a:gd name="T36" fmla="*/ 2147483646 w 568"/>
              <a:gd name="T37" fmla="*/ 2147483646 h 592"/>
              <a:gd name="T38" fmla="*/ 2147483646 w 568"/>
              <a:gd name="T39" fmla="*/ 2147483646 h 592"/>
              <a:gd name="T40" fmla="*/ 2147483646 w 568"/>
              <a:gd name="T41" fmla="*/ 2147483646 h 592"/>
              <a:gd name="T42" fmla="*/ 2147483646 w 568"/>
              <a:gd name="T43" fmla="*/ 2147483646 h 592"/>
              <a:gd name="T44" fmla="*/ 2147483646 w 568"/>
              <a:gd name="T45" fmla="*/ 2147483646 h 592"/>
              <a:gd name="T46" fmla="*/ 2147483646 w 568"/>
              <a:gd name="T47" fmla="*/ 2147483646 h 592"/>
              <a:gd name="T48" fmla="*/ 2147483646 w 568"/>
              <a:gd name="T49" fmla="*/ 2147483646 h 592"/>
              <a:gd name="T50" fmla="*/ 2147483646 w 568"/>
              <a:gd name="T51" fmla="*/ 2147483646 h 592"/>
              <a:gd name="T52" fmla="*/ 2147483646 w 568"/>
              <a:gd name="T53" fmla="*/ 2147483646 h 592"/>
              <a:gd name="T54" fmla="*/ 2147483646 w 568"/>
              <a:gd name="T55" fmla="*/ 2147483646 h 592"/>
              <a:gd name="T56" fmla="*/ 2147483646 w 568"/>
              <a:gd name="T57" fmla="*/ 2147483646 h 592"/>
              <a:gd name="T58" fmla="*/ 2147483646 w 568"/>
              <a:gd name="T59" fmla="*/ 2147483646 h 592"/>
              <a:gd name="T60" fmla="*/ 2147483646 w 568"/>
              <a:gd name="T61" fmla="*/ 2147483646 h 592"/>
              <a:gd name="T62" fmla="*/ 2147483646 w 568"/>
              <a:gd name="T63" fmla="*/ 2147483646 h 592"/>
              <a:gd name="T64" fmla="*/ 2147483646 w 568"/>
              <a:gd name="T65" fmla="*/ 2147483646 h 592"/>
              <a:gd name="T66" fmla="*/ 2147483646 w 568"/>
              <a:gd name="T67" fmla="*/ 2147483646 h 592"/>
              <a:gd name="T68" fmla="*/ 2147483646 w 568"/>
              <a:gd name="T69" fmla="*/ 2147483646 h 592"/>
              <a:gd name="T70" fmla="*/ 2147483646 w 568"/>
              <a:gd name="T71" fmla="*/ 2147483646 h 592"/>
              <a:gd name="T72" fmla="*/ 2147483646 w 568"/>
              <a:gd name="T73" fmla="*/ 2147483646 h 592"/>
              <a:gd name="T74" fmla="*/ 2147483646 w 568"/>
              <a:gd name="T75" fmla="*/ 2147483646 h 592"/>
              <a:gd name="T76" fmla="*/ 2147483646 w 568"/>
              <a:gd name="T77" fmla="*/ 2147483646 h 592"/>
              <a:gd name="T78" fmla="*/ 2147483646 w 568"/>
              <a:gd name="T79" fmla="*/ 2147483646 h 592"/>
              <a:gd name="T80" fmla="*/ 2147483646 w 568"/>
              <a:gd name="T81" fmla="*/ 2147483646 h 592"/>
              <a:gd name="T82" fmla="*/ 2147483646 w 568"/>
              <a:gd name="T83" fmla="*/ 2147483646 h 592"/>
              <a:gd name="T84" fmla="*/ 2147483646 w 568"/>
              <a:gd name="T85" fmla="*/ 2147483646 h 592"/>
              <a:gd name="T86" fmla="*/ 2147483646 w 568"/>
              <a:gd name="T87" fmla="*/ 2147483646 h 592"/>
              <a:gd name="T88" fmla="*/ 2147483646 w 568"/>
              <a:gd name="T89" fmla="*/ 2147483646 h 592"/>
              <a:gd name="T90" fmla="*/ 2147483646 w 568"/>
              <a:gd name="T91" fmla="*/ 2147483646 h 592"/>
              <a:gd name="T92" fmla="*/ 2147483646 w 568"/>
              <a:gd name="T93" fmla="*/ 2147483646 h 592"/>
              <a:gd name="T94" fmla="*/ 2147483646 w 568"/>
              <a:gd name="T95" fmla="*/ 2147483646 h 592"/>
              <a:gd name="T96" fmla="*/ 2147483646 w 568"/>
              <a:gd name="T97" fmla="*/ 2147483646 h 592"/>
              <a:gd name="T98" fmla="*/ 2147483646 w 568"/>
              <a:gd name="T99" fmla="*/ 2147483646 h 592"/>
              <a:gd name="T100" fmla="*/ 2147483646 w 568"/>
              <a:gd name="T101" fmla="*/ 2147483646 h 592"/>
              <a:gd name="T102" fmla="*/ 2147483646 w 568"/>
              <a:gd name="T103" fmla="*/ 2147483646 h 592"/>
              <a:gd name="T104" fmla="*/ 2147483646 w 568"/>
              <a:gd name="T105" fmla="*/ 2147483646 h 592"/>
              <a:gd name="T106" fmla="*/ 2147483646 w 568"/>
              <a:gd name="T107" fmla="*/ 2147483646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18" name="贵州"/>
          <p:cNvSpPr>
            <a:spLocks/>
          </p:cNvSpPr>
          <p:nvPr/>
        </p:nvSpPr>
        <p:spPr bwMode="auto">
          <a:xfrm>
            <a:off x="2530511" y="3455189"/>
            <a:ext cx="503214" cy="437349"/>
          </a:xfrm>
          <a:custGeom>
            <a:avLst/>
            <a:gdLst>
              <a:gd name="T0" fmla="*/ 2147483646 w 384"/>
              <a:gd name="T1" fmla="*/ 2147483646 h 332"/>
              <a:gd name="T2" fmla="*/ 2147483646 w 384"/>
              <a:gd name="T3" fmla="*/ 2147483646 h 332"/>
              <a:gd name="T4" fmla="*/ 2147483646 w 384"/>
              <a:gd name="T5" fmla="*/ 2147483646 h 332"/>
              <a:gd name="T6" fmla="*/ 2147483646 w 384"/>
              <a:gd name="T7" fmla="*/ 2147483646 h 332"/>
              <a:gd name="T8" fmla="*/ 2147483646 w 384"/>
              <a:gd name="T9" fmla="*/ 2147483646 h 332"/>
              <a:gd name="T10" fmla="*/ 2147483646 w 384"/>
              <a:gd name="T11" fmla="*/ 2147483646 h 332"/>
              <a:gd name="T12" fmla="*/ 2147483646 w 384"/>
              <a:gd name="T13" fmla="*/ 2147483646 h 332"/>
              <a:gd name="T14" fmla="*/ 2147483646 w 384"/>
              <a:gd name="T15" fmla="*/ 2147483646 h 332"/>
              <a:gd name="T16" fmla="*/ 2147483646 w 384"/>
              <a:gd name="T17" fmla="*/ 2147483646 h 332"/>
              <a:gd name="T18" fmla="*/ 2147483646 w 384"/>
              <a:gd name="T19" fmla="*/ 2147483646 h 332"/>
              <a:gd name="T20" fmla="*/ 2147483646 w 384"/>
              <a:gd name="T21" fmla="*/ 2147483646 h 332"/>
              <a:gd name="T22" fmla="*/ 2147483646 w 384"/>
              <a:gd name="T23" fmla="*/ 2147483646 h 332"/>
              <a:gd name="T24" fmla="*/ 2147483646 w 384"/>
              <a:gd name="T25" fmla="*/ 2147483646 h 332"/>
              <a:gd name="T26" fmla="*/ 2147483646 w 384"/>
              <a:gd name="T27" fmla="*/ 2147483646 h 332"/>
              <a:gd name="T28" fmla="*/ 2147483646 w 384"/>
              <a:gd name="T29" fmla="*/ 2147483646 h 332"/>
              <a:gd name="T30" fmla="*/ 2147483646 w 384"/>
              <a:gd name="T31" fmla="*/ 2147483646 h 332"/>
              <a:gd name="T32" fmla="*/ 2147483646 w 384"/>
              <a:gd name="T33" fmla="*/ 2147483646 h 332"/>
              <a:gd name="T34" fmla="*/ 2147483646 w 384"/>
              <a:gd name="T35" fmla="*/ 2147483646 h 332"/>
              <a:gd name="T36" fmla="*/ 2147483646 w 384"/>
              <a:gd name="T37" fmla="*/ 2147483646 h 332"/>
              <a:gd name="T38" fmla="*/ 2147483646 w 384"/>
              <a:gd name="T39" fmla="*/ 2147483646 h 332"/>
              <a:gd name="T40" fmla="*/ 2147483646 w 384"/>
              <a:gd name="T41" fmla="*/ 2147483646 h 332"/>
              <a:gd name="T42" fmla="*/ 0 w 384"/>
              <a:gd name="T43" fmla="*/ 2147483646 h 332"/>
              <a:gd name="T44" fmla="*/ 2147483646 w 384"/>
              <a:gd name="T45" fmla="*/ 2147483646 h 332"/>
              <a:gd name="T46" fmla="*/ 2147483646 w 384"/>
              <a:gd name="T47" fmla="*/ 2147483646 h 332"/>
              <a:gd name="T48" fmla="*/ 2147483646 w 384"/>
              <a:gd name="T49" fmla="*/ 2147483646 h 332"/>
              <a:gd name="T50" fmla="*/ 2147483646 w 384"/>
              <a:gd name="T51" fmla="*/ 2147483646 h 332"/>
              <a:gd name="T52" fmla="*/ 2147483646 w 384"/>
              <a:gd name="T53" fmla="*/ 2147483646 h 332"/>
              <a:gd name="T54" fmla="*/ 2147483646 w 384"/>
              <a:gd name="T55" fmla="*/ 2147483646 h 332"/>
              <a:gd name="T56" fmla="*/ 2147483646 w 384"/>
              <a:gd name="T57" fmla="*/ 2147483646 h 332"/>
              <a:gd name="T58" fmla="*/ 2147483646 w 384"/>
              <a:gd name="T59" fmla="*/ 2147483646 h 332"/>
              <a:gd name="T60" fmla="*/ 2147483646 w 384"/>
              <a:gd name="T61" fmla="*/ 2147483646 h 332"/>
              <a:gd name="T62" fmla="*/ 2147483646 w 384"/>
              <a:gd name="T63" fmla="*/ 2147483646 h 332"/>
              <a:gd name="T64" fmla="*/ 2147483646 w 384"/>
              <a:gd name="T65" fmla="*/ 2147483646 h 332"/>
              <a:gd name="T66" fmla="*/ 2147483646 w 384"/>
              <a:gd name="T67" fmla="*/ 2147483646 h 332"/>
              <a:gd name="T68" fmla="*/ 2147483646 w 384"/>
              <a:gd name="T69" fmla="*/ 2147483646 h 332"/>
              <a:gd name="T70" fmla="*/ 2147483646 w 384"/>
              <a:gd name="T71" fmla="*/ 2147483646 h 332"/>
              <a:gd name="T72" fmla="*/ 2147483646 w 384"/>
              <a:gd name="T73" fmla="*/ 2147483646 h 332"/>
              <a:gd name="T74" fmla="*/ 2147483646 w 384"/>
              <a:gd name="T75" fmla="*/ 2147483646 h 332"/>
              <a:gd name="T76" fmla="*/ 2147483646 w 384"/>
              <a:gd name="T77" fmla="*/ 2147483646 h 332"/>
              <a:gd name="T78" fmla="*/ 2147483646 w 384"/>
              <a:gd name="T79" fmla="*/ 2147483646 h 332"/>
              <a:gd name="T80" fmla="*/ 2147483646 w 384"/>
              <a:gd name="T81" fmla="*/ 2147483646 h 332"/>
              <a:gd name="T82" fmla="*/ 2147483646 w 384"/>
              <a:gd name="T83" fmla="*/ 2147483646 h 332"/>
              <a:gd name="T84" fmla="*/ 2147483646 w 384"/>
              <a:gd name="T85" fmla="*/ 2147483646 h 332"/>
              <a:gd name="T86" fmla="*/ 2147483646 w 384"/>
              <a:gd name="T87" fmla="*/ 2147483646 h 332"/>
              <a:gd name="T88" fmla="*/ 2147483646 w 384"/>
              <a:gd name="T89" fmla="*/ 2147483646 h 332"/>
              <a:gd name="T90" fmla="*/ 2147483646 w 384"/>
              <a:gd name="T91" fmla="*/ 2147483646 h 332"/>
              <a:gd name="T92" fmla="*/ 2147483646 w 384"/>
              <a:gd name="T93" fmla="*/ 2147483646 h 332"/>
              <a:gd name="T94" fmla="*/ 2147483646 w 384"/>
              <a:gd name="T95" fmla="*/ 2147483646 h 332"/>
              <a:gd name="T96" fmla="*/ 2147483646 w 384"/>
              <a:gd name="T97" fmla="*/ 2147483646 h 332"/>
              <a:gd name="T98" fmla="*/ 2147483646 w 384"/>
              <a:gd name="T99" fmla="*/ 2147483646 h 332"/>
              <a:gd name="T100" fmla="*/ 2147483646 w 384"/>
              <a:gd name="T101" fmla="*/ 2147483646 h 332"/>
              <a:gd name="T102" fmla="*/ 2147483646 w 384"/>
              <a:gd name="T103" fmla="*/ 2147483646 h 332"/>
              <a:gd name="T104" fmla="*/ 2147483646 w 384"/>
              <a:gd name="T105" fmla="*/ 2147483646 h 332"/>
              <a:gd name="T106" fmla="*/ 2147483646 w 384"/>
              <a:gd name="T107" fmla="*/ 2147483646 h 332"/>
              <a:gd name="T108" fmla="*/ 2147483646 w 384"/>
              <a:gd name="T109" fmla="*/ 2147483646 h 332"/>
              <a:gd name="T110" fmla="*/ 2147483646 w 384"/>
              <a:gd name="T111" fmla="*/ 2147483646 h 332"/>
              <a:gd name="T112" fmla="*/ 2147483646 w 384"/>
              <a:gd name="T113" fmla="*/ 2147483646 h 332"/>
              <a:gd name="T114" fmla="*/ 2147483646 w 384"/>
              <a:gd name="T115" fmla="*/ 2147483646 h 332"/>
              <a:gd name="T116" fmla="*/ 2147483646 w 384"/>
              <a:gd name="T117" fmla="*/ 2147483646 h 3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19" name="广西"/>
          <p:cNvSpPr>
            <a:spLocks/>
          </p:cNvSpPr>
          <p:nvPr/>
        </p:nvSpPr>
        <p:spPr bwMode="auto">
          <a:xfrm>
            <a:off x="2611761" y="3723921"/>
            <a:ext cx="657847" cy="503215"/>
          </a:xfrm>
          <a:custGeom>
            <a:avLst/>
            <a:gdLst>
              <a:gd name="T0" fmla="*/ 2147483646 w 502"/>
              <a:gd name="T1" fmla="*/ 2147483646 h 382"/>
              <a:gd name="T2" fmla="*/ 2147483646 w 502"/>
              <a:gd name="T3" fmla="*/ 2147483646 h 382"/>
              <a:gd name="T4" fmla="*/ 2147483646 w 502"/>
              <a:gd name="T5" fmla="*/ 2147483646 h 382"/>
              <a:gd name="T6" fmla="*/ 2147483646 w 502"/>
              <a:gd name="T7" fmla="*/ 2147483646 h 382"/>
              <a:gd name="T8" fmla="*/ 2147483646 w 502"/>
              <a:gd name="T9" fmla="*/ 2147483646 h 382"/>
              <a:gd name="T10" fmla="*/ 2147483646 w 502"/>
              <a:gd name="T11" fmla="*/ 2147483646 h 382"/>
              <a:gd name="T12" fmla="*/ 2147483646 w 502"/>
              <a:gd name="T13" fmla="*/ 2147483646 h 382"/>
              <a:gd name="T14" fmla="*/ 2147483646 w 502"/>
              <a:gd name="T15" fmla="*/ 2147483646 h 382"/>
              <a:gd name="T16" fmla="*/ 2147483646 w 502"/>
              <a:gd name="T17" fmla="*/ 2147483646 h 382"/>
              <a:gd name="T18" fmla="*/ 2147483646 w 502"/>
              <a:gd name="T19" fmla="*/ 2147483646 h 382"/>
              <a:gd name="T20" fmla="*/ 2147483646 w 502"/>
              <a:gd name="T21" fmla="*/ 2147483646 h 382"/>
              <a:gd name="T22" fmla="*/ 2147483646 w 502"/>
              <a:gd name="T23" fmla="*/ 2147483646 h 382"/>
              <a:gd name="T24" fmla="*/ 2147483646 w 502"/>
              <a:gd name="T25" fmla="*/ 2147483646 h 382"/>
              <a:gd name="T26" fmla="*/ 2147483646 w 502"/>
              <a:gd name="T27" fmla="*/ 2147483646 h 382"/>
              <a:gd name="T28" fmla="*/ 2147483646 w 502"/>
              <a:gd name="T29" fmla="*/ 2147483646 h 382"/>
              <a:gd name="T30" fmla="*/ 2147483646 w 502"/>
              <a:gd name="T31" fmla="*/ 2147483646 h 382"/>
              <a:gd name="T32" fmla="*/ 2147483646 w 502"/>
              <a:gd name="T33" fmla="*/ 2147483646 h 382"/>
              <a:gd name="T34" fmla="*/ 2147483646 w 502"/>
              <a:gd name="T35" fmla="*/ 2147483646 h 382"/>
              <a:gd name="T36" fmla="*/ 2147483646 w 502"/>
              <a:gd name="T37" fmla="*/ 2147483646 h 382"/>
              <a:gd name="T38" fmla="*/ 2147483646 w 502"/>
              <a:gd name="T39" fmla="*/ 2147483646 h 382"/>
              <a:gd name="T40" fmla="*/ 2147483646 w 502"/>
              <a:gd name="T41" fmla="*/ 2147483646 h 382"/>
              <a:gd name="T42" fmla="*/ 2147483646 w 502"/>
              <a:gd name="T43" fmla="*/ 2147483646 h 382"/>
              <a:gd name="T44" fmla="*/ 2147483646 w 502"/>
              <a:gd name="T45" fmla="*/ 2147483646 h 382"/>
              <a:gd name="T46" fmla="*/ 2147483646 w 502"/>
              <a:gd name="T47" fmla="*/ 2147483646 h 382"/>
              <a:gd name="T48" fmla="*/ 2147483646 w 502"/>
              <a:gd name="T49" fmla="*/ 2147483646 h 382"/>
              <a:gd name="T50" fmla="*/ 2147483646 w 502"/>
              <a:gd name="T51" fmla="*/ 2147483646 h 382"/>
              <a:gd name="T52" fmla="*/ 2147483646 w 502"/>
              <a:gd name="T53" fmla="*/ 2147483646 h 382"/>
              <a:gd name="T54" fmla="*/ 2147483646 w 502"/>
              <a:gd name="T55" fmla="*/ 2147483646 h 382"/>
              <a:gd name="T56" fmla="*/ 2147483646 w 502"/>
              <a:gd name="T57" fmla="*/ 2147483646 h 382"/>
              <a:gd name="T58" fmla="*/ 2147483646 w 502"/>
              <a:gd name="T59" fmla="*/ 2147483646 h 382"/>
              <a:gd name="T60" fmla="*/ 2147483646 w 502"/>
              <a:gd name="T61" fmla="*/ 2147483646 h 382"/>
              <a:gd name="T62" fmla="*/ 2147483646 w 502"/>
              <a:gd name="T63" fmla="*/ 2147483646 h 382"/>
              <a:gd name="T64" fmla="*/ 2147483646 w 502"/>
              <a:gd name="T65" fmla="*/ 2147483646 h 382"/>
              <a:gd name="T66" fmla="*/ 2147483646 w 502"/>
              <a:gd name="T67" fmla="*/ 2147483646 h 382"/>
              <a:gd name="T68" fmla="*/ 2147483646 w 502"/>
              <a:gd name="T69" fmla="*/ 2147483646 h 382"/>
              <a:gd name="T70" fmla="*/ 2147483646 w 502"/>
              <a:gd name="T71" fmla="*/ 2147483646 h 382"/>
              <a:gd name="T72" fmla="*/ 2147483646 w 502"/>
              <a:gd name="T73" fmla="*/ 2147483646 h 382"/>
              <a:gd name="T74" fmla="*/ 2147483646 w 502"/>
              <a:gd name="T75" fmla="*/ 2147483646 h 382"/>
              <a:gd name="T76" fmla="*/ 2147483646 w 502"/>
              <a:gd name="T77" fmla="*/ 2147483646 h 382"/>
              <a:gd name="T78" fmla="*/ 2147483646 w 502"/>
              <a:gd name="T79" fmla="*/ 2147483646 h 382"/>
              <a:gd name="T80" fmla="*/ 2147483646 w 502"/>
              <a:gd name="T81" fmla="*/ 2147483646 h 382"/>
              <a:gd name="T82" fmla="*/ 2147483646 w 502"/>
              <a:gd name="T83" fmla="*/ 2147483646 h 382"/>
              <a:gd name="T84" fmla="*/ 2147483646 w 502"/>
              <a:gd name="T85" fmla="*/ 2147483646 h 382"/>
              <a:gd name="T86" fmla="*/ 2147483646 w 502"/>
              <a:gd name="T87" fmla="*/ 2147483646 h 382"/>
              <a:gd name="T88" fmla="*/ 2147483646 w 502"/>
              <a:gd name="T89" fmla="*/ 2147483646 h 382"/>
              <a:gd name="T90" fmla="*/ 2147483646 w 502"/>
              <a:gd name="T91" fmla="*/ 2147483646 h 382"/>
              <a:gd name="T92" fmla="*/ 2147483646 w 502"/>
              <a:gd name="T93" fmla="*/ 2147483646 h 382"/>
              <a:gd name="T94" fmla="*/ 2147483646 w 502"/>
              <a:gd name="T95" fmla="*/ 2147483646 h 382"/>
              <a:gd name="T96" fmla="*/ 2147483646 w 502"/>
              <a:gd name="T97" fmla="*/ 2147483646 h 382"/>
              <a:gd name="T98" fmla="*/ 2147483646 w 502"/>
              <a:gd name="T99" fmla="*/ 2147483646 h 382"/>
              <a:gd name="T100" fmla="*/ 2147483646 w 502"/>
              <a:gd name="T101" fmla="*/ 2147483646 h 382"/>
              <a:gd name="T102" fmla="*/ 2147483646 w 502"/>
              <a:gd name="T103" fmla="*/ 2147483646 h 382"/>
              <a:gd name="T104" fmla="*/ 2147483646 w 502"/>
              <a:gd name="T105" fmla="*/ 2147483646 h 382"/>
              <a:gd name="T106" fmla="*/ 2147483646 w 502"/>
              <a:gd name="T107" fmla="*/ 2147483646 h 382"/>
              <a:gd name="T108" fmla="*/ 2147483646 w 502"/>
              <a:gd name="T109" fmla="*/ 2147483646 h 382"/>
              <a:gd name="T110" fmla="*/ 2147483646 w 502"/>
              <a:gd name="T111" fmla="*/ 2147483646 h 3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20" name="重庆"/>
          <p:cNvSpPr>
            <a:spLocks/>
          </p:cNvSpPr>
          <p:nvPr/>
        </p:nvSpPr>
        <p:spPr bwMode="auto">
          <a:xfrm>
            <a:off x="2703491" y="3170650"/>
            <a:ext cx="372169" cy="379387"/>
          </a:xfrm>
          <a:custGeom>
            <a:avLst/>
            <a:gdLst>
              <a:gd name="T0" fmla="*/ 2147483646 w 284"/>
              <a:gd name="T1" fmla="*/ 2147483646 h 288"/>
              <a:gd name="T2" fmla="*/ 2147483646 w 284"/>
              <a:gd name="T3" fmla="*/ 2147483646 h 288"/>
              <a:gd name="T4" fmla="*/ 2147483646 w 284"/>
              <a:gd name="T5" fmla="*/ 2147483646 h 288"/>
              <a:gd name="T6" fmla="*/ 2147483646 w 284"/>
              <a:gd name="T7" fmla="*/ 2147483646 h 288"/>
              <a:gd name="T8" fmla="*/ 2147483646 w 284"/>
              <a:gd name="T9" fmla="*/ 2147483646 h 288"/>
              <a:gd name="T10" fmla="*/ 2147483646 w 284"/>
              <a:gd name="T11" fmla="*/ 2147483646 h 288"/>
              <a:gd name="T12" fmla="*/ 2147483646 w 284"/>
              <a:gd name="T13" fmla="*/ 2147483646 h 288"/>
              <a:gd name="T14" fmla="*/ 2147483646 w 284"/>
              <a:gd name="T15" fmla="*/ 2147483646 h 288"/>
              <a:gd name="T16" fmla="*/ 2147483646 w 284"/>
              <a:gd name="T17" fmla="*/ 2147483646 h 288"/>
              <a:gd name="T18" fmla="*/ 2147483646 w 284"/>
              <a:gd name="T19" fmla="*/ 2147483646 h 288"/>
              <a:gd name="T20" fmla="*/ 2147483646 w 284"/>
              <a:gd name="T21" fmla="*/ 2147483646 h 288"/>
              <a:gd name="T22" fmla="*/ 2147483646 w 284"/>
              <a:gd name="T23" fmla="*/ 2147483646 h 288"/>
              <a:gd name="T24" fmla="*/ 2147483646 w 284"/>
              <a:gd name="T25" fmla="*/ 2147483646 h 288"/>
              <a:gd name="T26" fmla="*/ 2147483646 w 284"/>
              <a:gd name="T27" fmla="*/ 2147483646 h 288"/>
              <a:gd name="T28" fmla="*/ 2147483646 w 284"/>
              <a:gd name="T29" fmla="*/ 2147483646 h 288"/>
              <a:gd name="T30" fmla="*/ 2147483646 w 284"/>
              <a:gd name="T31" fmla="*/ 2147483646 h 288"/>
              <a:gd name="T32" fmla="*/ 2147483646 w 284"/>
              <a:gd name="T33" fmla="*/ 2147483646 h 288"/>
              <a:gd name="T34" fmla="*/ 2147483646 w 284"/>
              <a:gd name="T35" fmla="*/ 2147483646 h 288"/>
              <a:gd name="T36" fmla="*/ 2147483646 w 284"/>
              <a:gd name="T37" fmla="*/ 2147483646 h 288"/>
              <a:gd name="T38" fmla="*/ 2147483646 w 284"/>
              <a:gd name="T39" fmla="*/ 2147483646 h 288"/>
              <a:gd name="T40" fmla="*/ 2147483646 w 284"/>
              <a:gd name="T41" fmla="*/ 2147483646 h 288"/>
              <a:gd name="T42" fmla="*/ 2147483646 w 284"/>
              <a:gd name="T43" fmla="*/ 2147483646 h 288"/>
              <a:gd name="T44" fmla="*/ 2147483646 w 284"/>
              <a:gd name="T45" fmla="*/ 2147483646 h 288"/>
              <a:gd name="T46" fmla="*/ 2147483646 w 284"/>
              <a:gd name="T47" fmla="*/ 2147483646 h 288"/>
              <a:gd name="T48" fmla="*/ 2147483646 w 284"/>
              <a:gd name="T49" fmla="*/ 2147483646 h 288"/>
              <a:gd name="T50" fmla="*/ 2147483646 w 284"/>
              <a:gd name="T51" fmla="*/ 2147483646 h 288"/>
              <a:gd name="T52" fmla="*/ 2147483646 w 284"/>
              <a:gd name="T53" fmla="*/ 2147483646 h 288"/>
              <a:gd name="T54" fmla="*/ 2147483646 w 284"/>
              <a:gd name="T55" fmla="*/ 2147483646 h 288"/>
              <a:gd name="T56" fmla="*/ 2147483646 w 284"/>
              <a:gd name="T57" fmla="*/ 2147483646 h 288"/>
              <a:gd name="T58" fmla="*/ 2147483646 w 284"/>
              <a:gd name="T59" fmla="*/ 2147483646 h 288"/>
              <a:gd name="T60" fmla="*/ 2147483646 w 284"/>
              <a:gd name="T61" fmla="*/ 2147483646 h 288"/>
              <a:gd name="T62" fmla="*/ 2147483646 w 284"/>
              <a:gd name="T63" fmla="*/ 2147483646 h 288"/>
              <a:gd name="T64" fmla="*/ 2147483646 w 284"/>
              <a:gd name="T65" fmla="*/ 2147483646 h 288"/>
              <a:gd name="T66" fmla="*/ 2147483646 w 284"/>
              <a:gd name="T67" fmla="*/ 2147483646 h 288"/>
              <a:gd name="T68" fmla="*/ 2147483646 w 284"/>
              <a:gd name="T69" fmla="*/ 2147483646 h 288"/>
              <a:gd name="T70" fmla="*/ 2147483646 w 284"/>
              <a:gd name="T71" fmla="*/ 2147483646 h 288"/>
              <a:gd name="T72" fmla="*/ 2147483646 w 284"/>
              <a:gd name="T73" fmla="*/ 2147483646 h 288"/>
              <a:gd name="T74" fmla="*/ 2147483646 w 284"/>
              <a:gd name="T75" fmla="*/ 2147483646 h 288"/>
              <a:gd name="T76" fmla="*/ 2147483646 w 284"/>
              <a:gd name="T77" fmla="*/ 2147483646 h 288"/>
              <a:gd name="T78" fmla="*/ 2147483646 w 284"/>
              <a:gd name="T79" fmla="*/ 2147483646 h 288"/>
              <a:gd name="T80" fmla="*/ 2147483646 w 284"/>
              <a:gd name="T81" fmla="*/ 2147483646 h 288"/>
              <a:gd name="T82" fmla="*/ 2147483646 w 284"/>
              <a:gd name="T83" fmla="*/ 2147483646 h 288"/>
              <a:gd name="T84" fmla="*/ 2147483646 w 284"/>
              <a:gd name="T85" fmla="*/ 2147483646 h 288"/>
              <a:gd name="T86" fmla="*/ 2147483646 w 284"/>
              <a:gd name="T87" fmla="*/ 2147483646 h 288"/>
              <a:gd name="T88" fmla="*/ 2147483646 w 284"/>
              <a:gd name="T89" fmla="*/ 2147483646 h 288"/>
              <a:gd name="T90" fmla="*/ 2147483646 w 284"/>
              <a:gd name="T91" fmla="*/ 2147483646 h 288"/>
              <a:gd name="T92" fmla="*/ 2147483646 w 284"/>
              <a:gd name="T93" fmla="*/ 2147483646 h 288"/>
              <a:gd name="T94" fmla="*/ 2147483646 w 284"/>
              <a:gd name="T95" fmla="*/ 2147483646 h 288"/>
              <a:gd name="T96" fmla="*/ 2147483646 w 284"/>
              <a:gd name="T97" fmla="*/ 2147483646 h 288"/>
              <a:gd name="T98" fmla="*/ 2147483646 w 284"/>
              <a:gd name="T99" fmla="*/ 2147483646 h 288"/>
              <a:gd name="T100" fmla="*/ 2147483646 w 284"/>
              <a:gd name="T101" fmla="*/ 2147483646 h 288"/>
              <a:gd name="T102" fmla="*/ 2147483646 w 284"/>
              <a:gd name="T103" fmla="*/ 2147483646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21" name="陕西"/>
          <p:cNvSpPr>
            <a:spLocks/>
          </p:cNvSpPr>
          <p:nvPr/>
        </p:nvSpPr>
        <p:spPr bwMode="auto">
          <a:xfrm>
            <a:off x="2703492" y="2432951"/>
            <a:ext cx="424586" cy="761410"/>
          </a:xfrm>
          <a:custGeom>
            <a:avLst/>
            <a:gdLst>
              <a:gd name="T0" fmla="*/ 2147483646 w 324"/>
              <a:gd name="T1" fmla="*/ 2147483646 h 578"/>
              <a:gd name="T2" fmla="*/ 2147483646 w 324"/>
              <a:gd name="T3" fmla="*/ 2147483646 h 578"/>
              <a:gd name="T4" fmla="*/ 2147483646 w 324"/>
              <a:gd name="T5" fmla="*/ 2147483646 h 578"/>
              <a:gd name="T6" fmla="*/ 2147483646 w 324"/>
              <a:gd name="T7" fmla="*/ 2147483646 h 578"/>
              <a:gd name="T8" fmla="*/ 2147483646 w 324"/>
              <a:gd name="T9" fmla="*/ 2147483646 h 578"/>
              <a:gd name="T10" fmla="*/ 2147483646 w 324"/>
              <a:gd name="T11" fmla="*/ 2147483646 h 578"/>
              <a:gd name="T12" fmla="*/ 2147483646 w 324"/>
              <a:gd name="T13" fmla="*/ 2147483646 h 578"/>
              <a:gd name="T14" fmla="*/ 2147483646 w 324"/>
              <a:gd name="T15" fmla="*/ 2147483646 h 578"/>
              <a:gd name="T16" fmla="*/ 2147483646 w 324"/>
              <a:gd name="T17" fmla="*/ 2147483646 h 578"/>
              <a:gd name="T18" fmla="*/ 2147483646 w 324"/>
              <a:gd name="T19" fmla="*/ 2147483646 h 578"/>
              <a:gd name="T20" fmla="*/ 2147483646 w 324"/>
              <a:gd name="T21" fmla="*/ 2147483646 h 578"/>
              <a:gd name="T22" fmla="*/ 2147483646 w 324"/>
              <a:gd name="T23" fmla="*/ 2147483646 h 578"/>
              <a:gd name="T24" fmla="*/ 2147483646 w 324"/>
              <a:gd name="T25" fmla="*/ 2147483646 h 578"/>
              <a:gd name="T26" fmla="*/ 2147483646 w 324"/>
              <a:gd name="T27" fmla="*/ 2147483646 h 578"/>
              <a:gd name="T28" fmla="*/ 2147483646 w 324"/>
              <a:gd name="T29" fmla="*/ 2147483646 h 578"/>
              <a:gd name="T30" fmla="*/ 2147483646 w 324"/>
              <a:gd name="T31" fmla="*/ 2147483646 h 578"/>
              <a:gd name="T32" fmla="*/ 2147483646 w 324"/>
              <a:gd name="T33" fmla="*/ 2147483646 h 578"/>
              <a:gd name="T34" fmla="*/ 2147483646 w 324"/>
              <a:gd name="T35" fmla="*/ 2147483646 h 578"/>
              <a:gd name="T36" fmla="*/ 2147483646 w 324"/>
              <a:gd name="T37" fmla="*/ 2147483646 h 578"/>
              <a:gd name="T38" fmla="*/ 2147483646 w 324"/>
              <a:gd name="T39" fmla="*/ 2147483646 h 578"/>
              <a:gd name="T40" fmla="*/ 2147483646 w 324"/>
              <a:gd name="T41" fmla="*/ 2147483646 h 578"/>
              <a:gd name="T42" fmla="*/ 2147483646 w 324"/>
              <a:gd name="T43" fmla="*/ 2147483646 h 578"/>
              <a:gd name="T44" fmla="*/ 2147483646 w 324"/>
              <a:gd name="T45" fmla="*/ 2147483646 h 578"/>
              <a:gd name="T46" fmla="*/ 2147483646 w 324"/>
              <a:gd name="T47" fmla="*/ 2147483646 h 578"/>
              <a:gd name="T48" fmla="*/ 2147483646 w 324"/>
              <a:gd name="T49" fmla="*/ 2147483646 h 578"/>
              <a:gd name="T50" fmla="*/ 2147483646 w 324"/>
              <a:gd name="T51" fmla="*/ 2147483646 h 578"/>
              <a:gd name="T52" fmla="*/ 2147483646 w 324"/>
              <a:gd name="T53" fmla="*/ 2147483646 h 578"/>
              <a:gd name="T54" fmla="*/ 2147483646 w 324"/>
              <a:gd name="T55" fmla="*/ 2147483646 h 578"/>
              <a:gd name="T56" fmla="*/ 2147483646 w 324"/>
              <a:gd name="T57" fmla="*/ 2147483646 h 578"/>
              <a:gd name="T58" fmla="*/ 2147483646 w 324"/>
              <a:gd name="T59" fmla="*/ 2147483646 h 578"/>
              <a:gd name="T60" fmla="*/ 2147483646 w 324"/>
              <a:gd name="T61" fmla="*/ 2147483646 h 578"/>
              <a:gd name="T62" fmla="*/ 2147483646 w 324"/>
              <a:gd name="T63" fmla="*/ 2147483646 h 578"/>
              <a:gd name="T64" fmla="*/ 2147483646 w 324"/>
              <a:gd name="T65" fmla="*/ 2147483646 h 578"/>
              <a:gd name="T66" fmla="*/ 2147483646 w 324"/>
              <a:gd name="T67" fmla="*/ 2147483646 h 578"/>
              <a:gd name="T68" fmla="*/ 2147483646 w 324"/>
              <a:gd name="T69" fmla="*/ 2147483646 h 578"/>
              <a:gd name="T70" fmla="*/ 2147483646 w 324"/>
              <a:gd name="T71" fmla="*/ 2147483646 h 578"/>
              <a:gd name="T72" fmla="*/ 2147483646 w 324"/>
              <a:gd name="T73" fmla="*/ 2147483646 h 578"/>
              <a:gd name="T74" fmla="*/ 2147483646 w 324"/>
              <a:gd name="T75" fmla="*/ 2147483646 h 578"/>
              <a:gd name="T76" fmla="*/ 2147483646 w 324"/>
              <a:gd name="T77" fmla="*/ 2147483646 h 578"/>
              <a:gd name="T78" fmla="*/ 2147483646 w 324"/>
              <a:gd name="T79" fmla="*/ 2147483646 h 578"/>
              <a:gd name="T80" fmla="*/ 2147483646 w 324"/>
              <a:gd name="T81" fmla="*/ 2147483646 h 578"/>
              <a:gd name="T82" fmla="*/ 2147483646 w 324"/>
              <a:gd name="T83" fmla="*/ 2147483646 h 578"/>
              <a:gd name="T84" fmla="*/ 2147483646 w 324"/>
              <a:gd name="T85" fmla="*/ 2147483646 h 578"/>
              <a:gd name="T86" fmla="*/ 2147483646 w 324"/>
              <a:gd name="T87" fmla="*/ 2147483646 h 578"/>
              <a:gd name="T88" fmla="*/ 2147483646 w 324"/>
              <a:gd name="T89" fmla="*/ 2147483646 h 578"/>
              <a:gd name="T90" fmla="*/ 2147483646 w 324"/>
              <a:gd name="T91" fmla="*/ 2147483646 h 578"/>
              <a:gd name="T92" fmla="*/ 2147483646 w 324"/>
              <a:gd name="T93" fmla="*/ 2147483646 h 578"/>
              <a:gd name="T94" fmla="*/ 2147483646 w 324"/>
              <a:gd name="T95" fmla="*/ 2147483646 h 578"/>
              <a:gd name="T96" fmla="*/ 2147483646 w 324"/>
              <a:gd name="T97" fmla="*/ 2147483646 h 578"/>
              <a:gd name="T98" fmla="*/ 2147483646 w 324"/>
              <a:gd name="T99" fmla="*/ 2147483646 h 578"/>
              <a:gd name="T100" fmla="*/ 2147483646 w 324"/>
              <a:gd name="T101" fmla="*/ 2147483646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solidFill>
            <a:srgbClr val="FF0000"/>
          </a:solidFill>
          <a:ln w="9525">
            <a:noFill/>
            <a:round/>
            <a:headEnd/>
            <a:tailEnd/>
          </a:ln>
        </p:spPr>
        <p:txBody>
          <a:bodyPr/>
          <a:lstStyle/>
          <a:p>
            <a:endParaRPr lang="zh-CN" altLang="en-US">
              <a:solidFill>
                <a:srgbClr val="FF0000"/>
              </a:solidFill>
            </a:endParaRPr>
          </a:p>
        </p:txBody>
      </p:sp>
      <p:sp>
        <p:nvSpPr>
          <p:cNvPr id="22" name="山西"/>
          <p:cNvSpPr>
            <a:spLocks/>
          </p:cNvSpPr>
          <p:nvPr/>
        </p:nvSpPr>
        <p:spPr bwMode="auto">
          <a:xfrm>
            <a:off x="3070419" y="2290681"/>
            <a:ext cx="283058" cy="624408"/>
          </a:xfrm>
          <a:custGeom>
            <a:avLst/>
            <a:gdLst>
              <a:gd name="T0" fmla="*/ 2147483646 w 216"/>
              <a:gd name="T1" fmla="*/ 2147483646 h 474"/>
              <a:gd name="T2" fmla="*/ 2147483646 w 216"/>
              <a:gd name="T3" fmla="*/ 2147483646 h 474"/>
              <a:gd name="T4" fmla="*/ 2147483646 w 216"/>
              <a:gd name="T5" fmla="*/ 2147483646 h 474"/>
              <a:gd name="T6" fmla="*/ 2147483646 w 216"/>
              <a:gd name="T7" fmla="*/ 2147483646 h 474"/>
              <a:gd name="T8" fmla="*/ 2147483646 w 216"/>
              <a:gd name="T9" fmla="*/ 2147483646 h 474"/>
              <a:gd name="T10" fmla="*/ 2147483646 w 216"/>
              <a:gd name="T11" fmla="*/ 2147483646 h 474"/>
              <a:gd name="T12" fmla="*/ 2147483646 w 216"/>
              <a:gd name="T13" fmla="*/ 2147483646 h 474"/>
              <a:gd name="T14" fmla="*/ 2147483646 w 216"/>
              <a:gd name="T15" fmla="*/ 2147483646 h 474"/>
              <a:gd name="T16" fmla="*/ 2147483646 w 216"/>
              <a:gd name="T17" fmla="*/ 2147483646 h 474"/>
              <a:gd name="T18" fmla="*/ 2147483646 w 216"/>
              <a:gd name="T19" fmla="*/ 2147483646 h 474"/>
              <a:gd name="T20" fmla="*/ 2147483646 w 216"/>
              <a:gd name="T21" fmla="*/ 2147483646 h 474"/>
              <a:gd name="T22" fmla="*/ 2147483646 w 216"/>
              <a:gd name="T23" fmla="*/ 2147483646 h 474"/>
              <a:gd name="T24" fmla="*/ 2147483646 w 216"/>
              <a:gd name="T25" fmla="*/ 2147483646 h 474"/>
              <a:gd name="T26" fmla="*/ 2147483646 w 216"/>
              <a:gd name="T27" fmla="*/ 2147483646 h 474"/>
              <a:gd name="T28" fmla="*/ 2147483646 w 216"/>
              <a:gd name="T29" fmla="*/ 2147483646 h 474"/>
              <a:gd name="T30" fmla="*/ 2147483646 w 216"/>
              <a:gd name="T31" fmla="*/ 2147483646 h 474"/>
              <a:gd name="T32" fmla="*/ 2147483646 w 216"/>
              <a:gd name="T33" fmla="*/ 2147483646 h 474"/>
              <a:gd name="T34" fmla="*/ 2147483646 w 216"/>
              <a:gd name="T35" fmla="*/ 2147483646 h 474"/>
              <a:gd name="T36" fmla="*/ 2147483646 w 216"/>
              <a:gd name="T37" fmla="*/ 2147483646 h 474"/>
              <a:gd name="T38" fmla="*/ 2147483646 w 216"/>
              <a:gd name="T39" fmla="*/ 2147483646 h 474"/>
              <a:gd name="T40" fmla="*/ 2147483646 w 216"/>
              <a:gd name="T41" fmla="*/ 2147483646 h 474"/>
              <a:gd name="T42" fmla="*/ 2147483646 w 216"/>
              <a:gd name="T43" fmla="*/ 2147483646 h 474"/>
              <a:gd name="T44" fmla="*/ 2147483646 w 216"/>
              <a:gd name="T45" fmla="*/ 2147483646 h 474"/>
              <a:gd name="T46" fmla="*/ 2147483646 w 216"/>
              <a:gd name="T47" fmla="*/ 2147483646 h 474"/>
              <a:gd name="T48" fmla="*/ 2147483646 w 216"/>
              <a:gd name="T49" fmla="*/ 2147483646 h 474"/>
              <a:gd name="T50" fmla="*/ 2147483646 w 216"/>
              <a:gd name="T51" fmla="*/ 2147483646 h 474"/>
              <a:gd name="T52" fmla="*/ 2147483646 w 216"/>
              <a:gd name="T53" fmla="*/ 2147483646 h 474"/>
              <a:gd name="T54" fmla="*/ 2147483646 w 216"/>
              <a:gd name="T55" fmla="*/ 2147483646 h 474"/>
              <a:gd name="T56" fmla="*/ 2147483646 w 216"/>
              <a:gd name="T57" fmla="*/ 2147483646 h 474"/>
              <a:gd name="T58" fmla="*/ 2147483646 w 216"/>
              <a:gd name="T59" fmla="*/ 2147483646 h 474"/>
              <a:gd name="T60" fmla="*/ 2147483646 w 216"/>
              <a:gd name="T61" fmla="*/ 2147483646 h 474"/>
              <a:gd name="T62" fmla="*/ 2147483646 w 216"/>
              <a:gd name="T63" fmla="*/ 2147483646 h 474"/>
              <a:gd name="T64" fmla="*/ 2147483646 w 216"/>
              <a:gd name="T65" fmla="*/ 2147483646 h 474"/>
              <a:gd name="T66" fmla="*/ 2147483646 w 216"/>
              <a:gd name="T67" fmla="*/ 2147483646 h 474"/>
              <a:gd name="T68" fmla="*/ 2147483646 w 216"/>
              <a:gd name="T69" fmla="*/ 2147483646 h 474"/>
              <a:gd name="T70" fmla="*/ 2147483646 w 216"/>
              <a:gd name="T71" fmla="*/ 2147483646 h 474"/>
              <a:gd name="T72" fmla="*/ 2147483646 w 216"/>
              <a:gd name="T73" fmla="*/ 2147483646 h 474"/>
              <a:gd name="T74" fmla="*/ 2147483646 w 216"/>
              <a:gd name="T75" fmla="*/ 2147483646 h 474"/>
              <a:gd name="T76" fmla="*/ 2147483646 w 216"/>
              <a:gd name="T77" fmla="*/ 2147483646 h 474"/>
              <a:gd name="T78" fmla="*/ 2147483646 w 216"/>
              <a:gd name="T79" fmla="*/ 2147483646 h 474"/>
              <a:gd name="T80" fmla="*/ 2147483646 w 216"/>
              <a:gd name="T81" fmla="*/ 2147483646 h 474"/>
              <a:gd name="T82" fmla="*/ 2147483646 w 216"/>
              <a:gd name="T83" fmla="*/ 2147483646 h 474"/>
              <a:gd name="T84" fmla="*/ 2147483646 w 216"/>
              <a:gd name="T85" fmla="*/ 2147483646 h 474"/>
              <a:gd name="T86" fmla="*/ 2147483646 w 216"/>
              <a:gd name="T87" fmla="*/ 2147483646 h 474"/>
              <a:gd name="T88" fmla="*/ 2147483646 w 216"/>
              <a:gd name="T89" fmla="*/ 2147483646 h 474"/>
              <a:gd name="T90" fmla="*/ 2147483646 w 216"/>
              <a:gd name="T91" fmla="*/ 2147483646 h 474"/>
              <a:gd name="T92" fmla="*/ 2147483646 w 216"/>
              <a:gd name="T93" fmla="*/ 2147483646 h 474"/>
              <a:gd name="T94" fmla="*/ 2147483646 w 216"/>
              <a:gd name="T95" fmla="*/ 2147483646 h 474"/>
              <a:gd name="T96" fmla="*/ 2147483646 w 216"/>
              <a:gd name="T97" fmla="*/ 2147483646 h 4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23" name="湖南"/>
          <p:cNvSpPr>
            <a:spLocks/>
          </p:cNvSpPr>
          <p:nvPr/>
        </p:nvSpPr>
        <p:spPr bwMode="auto">
          <a:xfrm>
            <a:off x="2997033" y="3355074"/>
            <a:ext cx="450796" cy="526927"/>
          </a:xfrm>
          <a:custGeom>
            <a:avLst/>
            <a:gdLst>
              <a:gd name="T0" fmla="*/ 2147483646 w 344"/>
              <a:gd name="T1" fmla="*/ 2147483646 h 400"/>
              <a:gd name="T2" fmla="*/ 2147483646 w 344"/>
              <a:gd name="T3" fmla="*/ 2147483646 h 400"/>
              <a:gd name="T4" fmla="*/ 2147483646 w 344"/>
              <a:gd name="T5" fmla="*/ 2147483646 h 400"/>
              <a:gd name="T6" fmla="*/ 2147483646 w 344"/>
              <a:gd name="T7" fmla="*/ 2147483646 h 400"/>
              <a:gd name="T8" fmla="*/ 2147483646 w 344"/>
              <a:gd name="T9" fmla="*/ 2147483646 h 400"/>
              <a:gd name="T10" fmla="*/ 2147483646 w 344"/>
              <a:gd name="T11" fmla="*/ 2147483646 h 400"/>
              <a:gd name="T12" fmla="*/ 2147483646 w 344"/>
              <a:gd name="T13" fmla="*/ 2147483646 h 400"/>
              <a:gd name="T14" fmla="*/ 2147483646 w 344"/>
              <a:gd name="T15" fmla="*/ 2147483646 h 400"/>
              <a:gd name="T16" fmla="*/ 2147483646 w 344"/>
              <a:gd name="T17" fmla="*/ 2147483646 h 400"/>
              <a:gd name="T18" fmla="*/ 2147483646 w 344"/>
              <a:gd name="T19" fmla="*/ 2147483646 h 400"/>
              <a:gd name="T20" fmla="*/ 2147483646 w 344"/>
              <a:gd name="T21" fmla="*/ 0 h 400"/>
              <a:gd name="T22" fmla="*/ 2147483646 w 344"/>
              <a:gd name="T23" fmla="*/ 2147483646 h 400"/>
              <a:gd name="T24" fmla="*/ 2147483646 w 344"/>
              <a:gd name="T25" fmla="*/ 2147483646 h 400"/>
              <a:gd name="T26" fmla="*/ 2147483646 w 344"/>
              <a:gd name="T27" fmla="*/ 2147483646 h 400"/>
              <a:gd name="T28" fmla="*/ 2147483646 w 344"/>
              <a:gd name="T29" fmla="*/ 2147483646 h 400"/>
              <a:gd name="T30" fmla="*/ 2147483646 w 344"/>
              <a:gd name="T31" fmla="*/ 2147483646 h 400"/>
              <a:gd name="T32" fmla="*/ 2147483646 w 344"/>
              <a:gd name="T33" fmla="*/ 2147483646 h 400"/>
              <a:gd name="T34" fmla="*/ 2147483646 w 344"/>
              <a:gd name="T35" fmla="*/ 2147483646 h 400"/>
              <a:gd name="T36" fmla="*/ 2147483646 w 344"/>
              <a:gd name="T37" fmla="*/ 2147483646 h 400"/>
              <a:gd name="T38" fmla="*/ 2147483646 w 344"/>
              <a:gd name="T39" fmla="*/ 2147483646 h 400"/>
              <a:gd name="T40" fmla="*/ 2147483646 w 344"/>
              <a:gd name="T41" fmla="*/ 2147483646 h 400"/>
              <a:gd name="T42" fmla="*/ 2147483646 w 344"/>
              <a:gd name="T43" fmla="*/ 2147483646 h 400"/>
              <a:gd name="T44" fmla="*/ 2147483646 w 344"/>
              <a:gd name="T45" fmla="*/ 2147483646 h 400"/>
              <a:gd name="T46" fmla="*/ 2147483646 w 344"/>
              <a:gd name="T47" fmla="*/ 2147483646 h 400"/>
              <a:gd name="T48" fmla="*/ 2147483646 w 344"/>
              <a:gd name="T49" fmla="*/ 2147483646 h 400"/>
              <a:gd name="T50" fmla="*/ 2147483646 w 344"/>
              <a:gd name="T51" fmla="*/ 2147483646 h 400"/>
              <a:gd name="T52" fmla="*/ 2147483646 w 344"/>
              <a:gd name="T53" fmla="*/ 2147483646 h 400"/>
              <a:gd name="T54" fmla="*/ 2147483646 w 344"/>
              <a:gd name="T55" fmla="*/ 2147483646 h 400"/>
              <a:gd name="T56" fmla="*/ 2147483646 w 344"/>
              <a:gd name="T57" fmla="*/ 2147483646 h 400"/>
              <a:gd name="T58" fmla="*/ 2147483646 w 344"/>
              <a:gd name="T59" fmla="*/ 2147483646 h 400"/>
              <a:gd name="T60" fmla="*/ 2147483646 w 344"/>
              <a:gd name="T61" fmla="*/ 2147483646 h 400"/>
              <a:gd name="T62" fmla="*/ 2147483646 w 344"/>
              <a:gd name="T63" fmla="*/ 2147483646 h 400"/>
              <a:gd name="T64" fmla="*/ 2147483646 w 344"/>
              <a:gd name="T65" fmla="*/ 2147483646 h 400"/>
              <a:gd name="T66" fmla="*/ 2147483646 w 344"/>
              <a:gd name="T67" fmla="*/ 2147483646 h 400"/>
              <a:gd name="T68" fmla="*/ 2147483646 w 344"/>
              <a:gd name="T69" fmla="*/ 2147483646 h 400"/>
              <a:gd name="T70" fmla="*/ 2147483646 w 344"/>
              <a:gd name="T71" fmla="*/ 2147483646 h 400"/>
              <a:gd name="T72" fmla="*/ 2147483646 w 344"/>
              <a:gd name="T73" fmla="*/ 2147483646 h 400"/>
              <a:gd name="T74" fmla="*/ 2147483646 w 344"/>
              <a:gd name="T75" fmla="*/ 2147483646 h 400"/>
              <a:gd name="T76" fmla="*/ 2147483646 w 344"/>
              <a:gd name="T77" fmla="*/ 2147483646 h 400"/>
              <a:gd name="T78" fmla="*/ 2147483646 w 344"/>
              <a:gd name="T79" fmla="*/ 2147483646 h 400"/>
              <a:gd name="T80" fmla="*/ 2147483646 w 344"/>
              <a:gd name="T81" fmla="*/ 2147483646 h 400"/>
              <a:gd name="T82" fmla="*/ 2147483646 w 344"/>
              <a:gd name="T83" fmla="*/ 2147483646 h 400"/>
              <a:gd name="T84" fmla="*/ 2147483646 w 344"/>
              <a:gd name="T85" fmla="*/ 2147483646 h 400"/>
              <a:gd name="T86" fmla="*/ 2147483646 w 344"/>
              <a:gd name="T87" fmla="*/ 2147483646 h 400"/>
              <a:gd name="T88" fmla="*/ 2147483646 w 344"/>
              <a:gd name="T89" fmla="*/ 2147483646 h 400"/>
              <a:gd name="T90" fmla="*/ 2147483646 w 344"/>
              <a:gd name="T91" fmla="*/ 2147483646 h 400"/>
              <a:gd name="T92" fmla="*/ 2147483646 w 344"/>
              <a:gd name="T93" fmla="*/ 2147483646 h 400"/>
              <a:gd name="T94" fmla="*/ 2147483646 w 344"/>
              <a:gd name="T95" fmla="*/ 2147483646 h 400"/>
              <a:gd name="T96" fmla="*/ 2147483646 w 344"/>
              <a:gd name="T97" fmla="*/ 2147483646 h 400"/>
              <a:gd name="T98" fmla="*/ 2147483646 w 344"/>
              <a:gd name="T99" fmla="*/ 2147483646 h 400"/>
              <a:gd name="T100" fmla="*/ 2147483646 w 344"/>
              <a:gd name="T101" fmla="*/ 2147483646 h 400"/>
              <a:gd name="T102" fmla="*/ 2147483646 w 344"/>
              <a:gd name="T103" fmla="*/ 2147483646 h 400"/>
              <a:gd name="T104" fmla="*/ 2147483646 w 344"/>
              <a:gd name="T105" fmla="*/ 2147483646 h 4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24" name="湖北"/>
          <p:cNvSpPr>
            <a:spLocks/>
          </p:cNvSpPr>
          <p:nvPr/>
        </p:nvSpPr>
        <p:spPr bwMode="auto">
          <a:xfrm>
            <a:off x="2944614" y="3052091"/>
            <a:ext cx="639502" cy="403099"/>
          </a:xfrm>
          <a:custGeom>
            <a:avLst/>
            <a:gdLst>
              <a:gd name="T0" fmla="*/ 2147483646 w 488"/>
              <a:gd name="T1" fmla="*/ 2147483646 h 306"/>
              <a:gd name="T2" fmla="*/ 2147483646 w 488"/>
              <a:gd name="T3" fmla="*/ 2147483646 h 306"/>
              <a:gd name="T4" fmla="*/ 2147483646 w 488"/>
              <a:gd name="T5" fmla="*/ 2147483646 h 306"/>
              <a:gd name="T6" fmla="*/ 2147483646 w 488"/>
              <a:gd name="T7" fmla="*/ 2147483646 h 306"/>
              <a:gd name="T8" fmla="*/ 2147483646 w 488"/>
              <a:gd name="T9" fmla="*/ 2147483646 h 306"/>
              <a:gd name="T10" fmla="*/ 2147483646 w 488"/>
              <a:gd name="T11" fmla="*/ 2147483646 h 306"/>
              <a:gd name="T12" fmla="*/ 2147483646 w 488"/>
              <a:gd name="T13" fmla="*/ 2147483646 h 306"/>
              <a:gd name="T14" fmla="*/ 2147483646 w 488"/>
              <a:gd name="T15" fmla="*/ 2147483646 h 306"/>
              <a:gd name="T16" fmla="*/ 2147483646 w 488"/>
              <a:gd name="T17" fmla="*/ 2147483646 h 306"/>
              <a:gd name="T18" fmla="*/ 2147483646 w 488"/>
              <a:gd name="T19" fmla="*/ 2147483646 h 306"/>
              <a:gd name="T20" fmla="*/ 2147483646 w 488"/>
              <a:gd name="T21" fmla="*/ 2147483646 h 306"/>
              <a:gd name="T22" fmla="*/ 2147483646 w 488"/>
              <a:gd name="T23" fmla="*/ 2147483646 h 306"/>
              <a:gd name="T24" fmla="*/ 2147483646 w 488"/>
              <a:gd name="T25" fmla="*/ 2147483646 h 306"/>
              <a:gd name="T26" fmla="*/ 2147483646 w 488"/>
              <a:gd name="T27" fmla="*/ 2147483646 h 306"/>
              <a:gd name="T28" fmla="*/ 2147483646 w 488"/>
              <a:gd name="T29" fmla="*/ 2147483646 h 306"/>
              <a:gd name="T30" fmla="*/ 2147483646 w 488"/>
              <a:gd name="T31" fmla="*/ 2147483646 h 306"/>
              <a:gd name="T32" fmla="*/ 2147483646 w 488"/>
              <a:gd name="T33" fmla="*/ 2147483646 h 306"/>
              <a:gd name="T34" fmla="*/ 2147483646 w 488"/>
              <a:gd name="T35" fmla="*/ 2147483646 h 306"/>
              <a:gd name="T36" fmla="*/ 2147483646 w 488"/>
              <a:gd name="T37" fmla="*/ 2147483646 h 306"/>
              <a:gd name="T38" fmla="*/ 2147483646 w 488"/>
              <a:gd name="T39" fmla="*/ 2147483646 h 306"/>
              <a:gd name="T40" fmla="*/ 2147483646 w 488"/>
              <a:gd name="T41" fmla="*/ 2147483646 h 306"/>
              <a:gd name="T42" fmla="*/ 2147483646 w 488"/>
              <a:gd name="T43" fmla="*/ 2147483646 h 306"/>
              <a:gd name="T44" fmla="*/ 2147483646 w 488"/>
              <a:gd name="T45" fmla="*/ 2147483646 h 306"/>
              <a:gd name="T46" fmla="*/ 2147483646 w 488"/>
              <a:gd name="T47" fmla="*/ 2147483646 h 306"/>
              <a:gd name="T48" fmla="*/ 2147483646 w 488"/>
              <a:gd name="T49" fmla="*/ 2147483646 h 306"/>
              <a:gd name="T50" fmla="*/ 2147483646 w 488"/>
              <a:gd name="T51" fmla="*/ 2147483646 h 306"/>
              <a:gd name="T52" fmla="*/ 2147483646 w 488"/>
              <a:gd name="T53" fmla="*/ 2147483646 h 306"/>
              <a:gd name="T54" fmla="*/ 2147483646 w 488"/>
              <a:gd name="T55" fmla="*/ 2147483646 h 306"/>
              <a:gd name="T56" fmla="*/ 2147483646 w 488"/>
              <a:gd name="T57" fmla="*/ 2147483646 h 306"/>
              <a:gd name="T58" fmla="*/ 2147483646 w 488"/>
              <a:gd name="T59" fmla="*/ 2147483646 h 306"/>
              <a:gd name="T60" fmla="*/ 2147483646 w 488"/>
              <a:gd name="T61" fmla="*/ 2147483646 h 306"/>
              <a:gd name="T62" fmla="*/ 2147483646 w 488"/>
              <a:gd name="T63" fmla="*/ 2147483646 h 306"/>
              <a:gd name="T64" fmla="*/ 2147483646 w 488"/>
              <a:gd name="T65" fmla="*/ 2147483646 h 306"/>
              <a:gd name="T66" fmla="*/ 2147483646 w 488"/>
              <a:gd name="T67" fmla="*/ 2147483646 h 306"/>
              <a:gd name="T68" fmla="*/ 2147483646 w 488"/>
              <a:gd name="T69" fmla="*/ 2147483646 h 306"/>
              <a:gd name="T70" fmla="*/ 2147483646 w 488"/>
              <a:gd name="T71" fmla="*/ 2147483646 h 306"/>
              <a:gd name="T72" fmla="*/ 2147483646 w 488"/>
              <a:gd name="T73" fmla="*/ 2147483646 h 306"/>
              <a:gd name="T74" fmla="*/ 2147483646 w 488"/>
              <a:gd name="T75" fmla="*/ 2147483646 h 306"/>
              <a:gd name="T76" fmla="*/ 2147483646 w 488"/>
              <a:gd name="T77" fmla="*/ 2147483646 h 306"/>
              <a:gd name="T78" fmla="*/ 2147483646 w 488"/>
              <a:gd name="T79" fmla="*/ 2147483646 h 306"/>
              <a:gd name="T80" fmla="*/ 2147483646 w 488"/>
              <a:gd name="T81" fmla="*/ 2147483646 h 306"/>
              <a:gd name="T82" fmla="*/ 2147483646 w 488"/>
              <a:gd name="T83" fmla="*/ 2147483646 h 306"/>
              <a:gd name="T84" fmla="*/ 2147483646 w 488"/>
              <a:gd name="T85" fmla="*/ 2147483646 h 306"/>
              <a:gd name="T86" fmla="*/ 2147483646 w 488"/>
              <a:gd name="T87" fmla="*/ 2147483646 h 306"/>
              <a:gd name="T88" fmla="*/ 2147483646 w 488"/>
              <a:gd name="T89" fmla="*/ 2147483646 h 306"/>
              <a:gd name="T90" fmla="*/ 2147483646 w 488"/>
              <a:gd name="T91" fmla="*/ 2147483646 h 306"/>
              <a:gd name="T92" fmla="*/ 2147483646 w 488"/>
              <a:gd name="T93" fmla="*/ 2147483646 h 306"/>
              <a:gd name="T94" fmla="*/ 2147483646 w 488"/>
              <a:gd name="T95" fmla="*/ 2147483646 h 306"/>
              <a:gd name="T96" fmla="*/ 2147483646 w 488"/>
              <a:gd name="T97" fmla="*/ 2147483646 h 306"/>
              <a:gd name="T98" fmla="*/ 2147483646 w 488"/>
              <a:gd name="T99" fmla="*/ 2147483646 h 306"/>
              <a:gd name="T100" fmla="*/ 2147483646 w 488"/>
              <a:gd name="T101" fmla="*/ 2147483646 h 306"/>
              <a:gd name="T102" fmla="*/ 2147483646 w 488"/>
              <a:gd name="T103" fmla="*/ 2147483646 h 306"/>
              <a:gd name="T104" fmla="*/ 2147483646 w 488"/>
              <a:gd name="T105" fmla="*/ 2147483646 h 306"/>
              <a:gd name="T106" fmla="*/ 2147483646 w 488"/>
              <a:gd name="T107" fmla="*/ 2147483646 h 306"/>
              <a:gd name="T108" fmla="*/ 2147483646 w 488"/>
              <a:gd name="T109" fmla="*/ 2147483646 h 306"/>
              <a:gd name="T110" fmla="*/ 2147483646 w 488"/>
              <a:gd name="T111" fmla="*/ 2147483646 h 306"/>
              <a:gd name="T112" fmla="*/ 2147483646 w 488"/>
              <a:gd name="T113" fmla="*/ 2147483646 h 306"/>
              <a:gd name="T114" fmla="*/ 2147483646 w 488"/>
              <a:gd name="T115" fmla="*/ 2147483646 h 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25" name="广东"/>
          <p:cNvSpPr>
            <a:spLocks/>
          </p:cNvSpPr>
          <p:nvPr/>
        </p:nvSpPr>
        <p:spPr bwMode="auto">
          <a:xfrm>
            <a:off x="3086144" y="3792422"/>
            <a:ext cx="665711" cy="529562"/>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26" name="江西"/>
          <p:cNvSpPr>
            <a:spLocks/>
          </p:cNvSpPr>
          <p:nvPr/>
        </p:nvSpPr>
        <p:spPr bwMode="auto">
          <a:xfrm>
            <a:off x="3400653" y="3333997"/>
            <a:ext cx="398378" cy="545368"/>
          </a:xfrm>
          <a:custGeom>
            <a:avLst/>
            <a:gdLst>
              <a:gd name="T0" fmla="*/ 2147483646 w 304"/>
              <a:gd name="T1" fmla="*/ 0 h 414"/>
              <a:gd name="T2" fmla="*/ 2147483646 w 304"/>
              <a:gd name="T3" fmla="*/ 2147483646 h 414"/>
              <a:gd name="T4" fmla="*/ 2147483646 w 304"/>
              <a:gd name="T5" fmla="*/ 2147483646 h 414"/>
              <a:gd name="T6" fmla="*/ 2147483646 w 304"/>
              <a:gd name="T7" fmla="*/ 2147483646 h 414"/>
              <a:gd name="T8" fmla="*/ 2147483646 w 304"/>
              <a:gd name="T9" fmla="*/ 2147483646 h 414"/>
              <a:gd name="T10" fmla="*/ 2147483646 w 304"/>
              <a:gd name="T11" fmla="*/ 2147483646 h 414"/>
              <a:gd name="T12" fmla="*/ 2147483646 w 304"/>
              <a:gd name="T13" fmla="*/ 2147483646 h 414"/>
              <a:gd name="T14" fmla="*/ 2147483646 w 304"/>
              <a:gd name="T15" fmla="*/ 2147483646 h 414"/>
              <a:gd name="T16" fmla="*/ 2147483646 w 304"/>
              <a:gd name="T17" fmla="*/ 2147483646 h 414"/>
              <a:gd name="T18" fmla="*/ 2147483646 w 304"/>
              <a:gd name="T19" fmla="*/ 2147483646 h 414"/>
              <a:gd name="T20" fmla="*/ 2147483646 w 304"/>
              <a:gd name="T21" fmla="*/ 2147483646 h 414"/>
              <a:gd name="T22" fmla="*/ 2147483646 w 304"/>
              <a:gd name="T23" fmla="*/ 2147483646 h 414"/>
              <a:gd name="T24" fmla="*/ 2147483646 w 304"/>
              <a:gd name="T25" fmla="*/ 2147483646 h 414"/>
              <a:gd name="T26" fmla="*/ 2147483646 w 304"/>
              <a:gd name="T27" fmla="*/ 2147483646 h 414"/>
              <a:gd name="T28" fmla="*/ 0 w 304"/>
              <a:gd name="T29" fmla="*/ 2147483646 h 414"/>
              <a:gd name="T30" fmla="*/ 2147483646 w 304"/>
              <a:gd name="T31" fmla="*/ 2147483646 h 414"/>
              <a:gd name="T32" fmla="*/ 2147483646 w 304"/>
              <a:gd name="T33" fmla="*/ 2147483646 h 414"/>
              <a:gd name="T34" fmla="*/ 2147483646 w 304"/>
              <a:gd name="T35" fmla="*/ 2147483646 h 414"/>
              <a:gd name="T36" fmla="*/ 2147483646 w 304"/>
              <a:gd name="T37" fmla="*/ 2147483646 h 414"/>
              <a:gd name="T38" fmla="*/ 2147483646 w 304"/>
              <a:gd name="T39" fmla="*/ 2147483646 h 414"/>
              <a:gd name="T40" fmla="*/ 2147483646 w 304"/>
              <a:gd name="T41" fmla="*/ 2147483646 h 414"/>
              <a:gd name="T42" fmla="*/ 2147483646 w 304"/>
              <a:gd name="T43" fmla="*/ 2147483646 h 414"/>
              <a:gd name="T44" fmla="*/ 2147483646 w 304"/>
              <a:gd name="T45" fmla="*/ 2147483646 h 414"/>
              <a:gd name="T46" fmla="*/ 2147483646 w 304"/>
              <a:gd name="T47" fmla="*/ 2147483646 h 414"/>
              <a:gd name="T48" fmla="*/ 2147483646 w 304"/>
              <a:gd name="T49" fmla="*/ 2147483646 h 414"/>
              <a:gd name="T50" fmla="*/ 2147483646 w 304"/>
              <a:gd name="T51" fmla="*/ 2147483646 h 414"/>
              <a:gd name="T52" fmla="*/ 2147483646 w 304"/>
              <a:gd name="T53" fmla="*/ 2147483646 h 414"/>
              <a:gd name="T54" fmla="*/ 2147483646 w 304"/>
              <a:gd name="T55" fmla="*/ 2147483646 h 414"/>
              <a:gd name="T56" fmla="*/ 2147483646 w 304"/>
              <a:gd name="T57" fmla="*/ 2147483646 h 414"/>
              <a:gd name="T58" fmla="*/ 2147483646 w 304"/>
              <a:gd name="T59" fmla="*/ 2147483646 h 414"/>
              <a:gd name="T60" fmla="*/ 2147483646 w 304"/>
              <a:gd name="T61" fmla="*/ 2147483646 h 414"/>
              <a:gd name="T62" fmla="*/ 2147483646 w 304"/>
              <a:gd name="T63" fmla="*/ 2147483646 h 414"/>
              <a:gd name="T64" fmla="*/ 2147483646 w 304"/>
              <a:gd name="T65" fmla="*/ 2147483646 h 414"/>
              <a:gd name="T66" fmla="*/ 2147483646 w 304"/>
              <a:gd name="T67" fmla="*/ 2147483646 h 414"/>
              <a:gd name="T68" fmla="*/ 2147483646 w 304"/>
              <a:gd name="T69" fmla="*/ 2147483646 h 414"/>
              <a:gd name="T70" fmla="*/ 2147483646 w 304"/>
              <a:gd name="T71" fmla="*/ 2147483646 h 414"/>
              <a:gd name="T72" fmla="*/ 2147483646 w 304"/>
              <a:gd name="T73" fmla="*/ 2147483646 h 414"/>
              <a:gd name="T74" fmla="*/ 2147483646 w 304"/>
              <a:gd name="T75" fmla="*/ 2147483646 h 414"/>
              <a:gd name="T76" fmla="*/ 2147483646 w 304"/>
              <a:gd name="T77" fmla="*/ 2147483646 h 414"/>
              <a:gd name="T78" fmla="*/ 2147483646 w 304"/>
              <a:gd name="T79" fmla="*/ 2147483646 h 414"/>
              <a:gd name="T80" fmla="*/ 2147483646 w 304"/>
              <a:gd name="T81" fmla="*/ 2147483646 h 414"/>
              <a:gd name="T82" fmla="*/ 2147483646 w 304"/>
              <a:gd name="T83" fmla="*/ 2147483646 h 414"/>
              <a:gd name="T84" fmla="*/ 2147483646 w 304"/>
              <a:gd name="T85" fmla="*/ 2147483646 h 414"/>
              <a:gd name="T86" fmla="*/ 2147483646 w 304"/>
              <a:gd name="T87" fmla="*/ 2147483646 h 414"/>
              <a:gd name="T88" fmla="*/ 2147483646 w 304"/>
              <a:gd name="T89" fmla="*/ 2147483646 h 414"/>
              <a:gd name="T90" fmla="*/ 2147483646 w 304"/>
              <a:gd name="T91" fmla="*/ 2147483646 h 414"/>
              <a:gd name="T92" fmla="*/ 2147483646 w 304"/>
              <a:gd name="T93" fmla="*/ 2147483646 h 414"/>
              <a:gd name="T94" fmla="*/ 2147483646 w 304"/>
              <a:gd name="T95" fmla="*/ 2147483646 h 414"/>
              <a:gd name="T96" fmla="*/ 2147483646 w 304"/>
              <a:gd name="T97" fmla="*/ 2147483646 h 414"/>
              <a:gd name="T98" fmla="*/ 2147483646 w 304"/>
              <a:gd name="T99" fmla="*/ 2147483646 h 414"/>
              <a:gd name="T100" fmla="*/ 2147483646 w 304"/>
              <a:gd name="T101" fmla="*/ 2147483646 h 414"/>
              <a:gd name="T102" fmla="*/ 2147483646 w 304"/>
              <a:gd name="T103" fmla="*/ 2147483646 h 414"/>
              <a:gd name="T104" fmla="*/ 2147483646 w 304"/>
              <a:gd name="T105" fmla="*/ 2147483646 h 414"/>
              <a:gd name="T106" fmla="*/ 2147483646 w 304"/>
              <a:gd name="T107" fmla="*/ 2147483646 h 414"/>
              <a:gd name="T108" fmla="*/ 2147483646 w 304"/>
              <a:gd name="T109" fmla="*/ 2147483646 h 414"/>
              <a:gd name="T110" fmla="*/ 2147483646 w 304"/>
              <a:gd name="T111" fmla="*/ 2147483646 h 414"/>
              <a:gd name="T112" fmla="*/ 2147483646 w 304"/>
              <a:gd name="T113" fmla="*/ 2147483646 h 414"/>
              <a:gd name="T114" fmla="*/ 2147483646 w 304"/>
              <a:gd name="T115" fmla="*/ 2147483646 h 414"/>
              <a:gd name="T116" fmla="*/ 2147483646 w 304"/>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27" name="福建"/>
          <p:cNvSpPr>
            <a:spLocks/>
          </p:cNvSpPr>
          <p:nvPr/>
        </p:nvSpPr>
        <p:spPr bwMode="auto">
          <a:xfrm>
            <a:off x="3607705" y="3478901"/>
            <a:ext cx="369549" cy="453158"/>
          </a:xfrm>
          <a:custGeom>
            <a:avLst/>
            <a:gdLst>
              <a:gd name="T0" fmla="*/ 2147483646 w 282"/>
              <a:gd name="T1" fmla="*/ 2147483646 h 344"/>
              <a:gd name="T2" fmla="*/ 2147483646 w 282"/>
              <a:gd name="T3" fmla="*/ 2147483646 h 344"/>
              <a:gd name="T4" fmla="*/ 2147483646 w 282"/>
              <a:gd name="T5" fmla="*/ 2147483646 h 344"/>
              <a:gd name="T6" fmla="*/ 2147483646 w 282"/>
              <a:gd name="T7" fmla="*/ 2147483646 h 344"/>
              <a:gd name="T8" fmla="*/ 2147483646 w 282"/>
              <a:gd name="T9" fmla="*/ 2147483646 h 344"/>
              <a:gd name="T10" fmla="*/ 2147483646 w 282"/>
              <a:gd name="T11" fmla="*/ 2147483646 h 344"/>
              <a:gd name="T12" fmla="*/ 2147483646 w 282"/>
              <a:gd name="T13" fmla="*/ 2147483646 h 344"/>
              <a:gd name="T14" fmla="*/ 2147483646 w 282"/>
              <a:gd name="T15" fmla="*/ 2147483646 h 344"/>
              <a:gd name="T16" fmla="*/ 2147483646 w 282"/>
              <a:gd name="T17" fmla="*/ 2147483646 h 344"/>
              <a:gd name="T18" fmla="*/ 2147483646 w 282"/>
              <a:gd name="T19" fmla="*/ 2147483646 h 344"/>
              <a:gd name="T20" fmla="*/ 2147483646 w 282"/>
              <a:gd name="T21" fmla="*/ 2147483646 h 344"/>
              <a:gd name="T22" fmla="*/ 2147483646 w 282"/>
              <a:gd name="T23" fmla="*/ 2147483646 h 344"/>
              <a:gd name="T24" fmla="*/ 2147483646 w 282"/>
              <a:gd name="T25" fmla="*/ 2147483646 h 344"/>
              <a:gd name="T26" fmla="*/ 2147483646 w 282"/>
              <a:gd name="T27" fmla="*/ 2147483646 h 344"/>
              <a:gd name="T28" fmla="*/ 2147483646 w 282"/>
              <a:gd name="T29" fmla="*/ 2147483646 h 344"/>
              <a:gd name="T30" fmla="*/ 2147483646 w 282"/>
              <a:gd name="T31" fmla="*/ 2147483646 h 344"/>
              <a:gd name="T32" fmla="*/ 2147483646 w 282"/>
              <a:gd name="T33" fmla="*/ 2147483646 h 344"/>
              <a:gd name="T34" fmla="*/ 0 w 282"/>
              <a:gd name="T35" fmla="*/ 2147483646 h 344"/>
              <a:gd name="T36" fmla="*/ 2147483646 w 282"/>
              <a:gd name="T37" fmla="*/ 2147483646 h 344"/>
              <a:gd name="T38" fmla="*/ 2147483646 w 282"/>
              <a:gd name="T39" fmla="*/ 2147483646 h 344"/>
              <a:gd name="T40" fmla="*/ 2147483646 w 282"/>
              <a:gd name="T41" fmla="*/ 2147483646 h 344"/>
              <a:gd name="T42" fmla="*/ 2147483646 w 282"/>
              <a:gd name="T43" fmla="*/ 2147483646 h 344"/>
              <a:gd name="T44" fmla="*/ 2147483646 w 282"/>
              <a:gd name="T45" fmla="*/ 2147483646 h 344"/>
              <a:gd name="T46" fmla="*/ 2147483646 w 282"/>
              <a:gd name="T47" fmla="*/ 2147483646 h 344"/>
              <a:gd name="T48" fmla="*/ 2147483646 w 282"/>
              <a:gd name="T49" fmla="*/ 2147483646 h 344"/>
              <a:gd name="T50" fmla="*/ 2147483646 w 282"/>
              <a:gd name="T51" fmla="*/ 2147483646 h 344"/>
              <a:gd name="T52" fmla="*/ 2147483646 w 282"/>
              <a:gd name="T53" fmla="*/ 2147483646 h 344"/>
              <a:gd name="T54" fmla="*/ 2147483646 w 282"/>
              <a:gd name="T55" fmla="*/ 2147483646 h 344"/>
              <a:gd name="T56" fmla="*/ 2147483646 w 282"/>
              <a:gd name="T57" fmla="*/ 2147483646 h 344"/>
              <a:gd name="T58" fmla="*/ 2147483646 w 282"/>
              <a:gd name="T59" fmla="*/ 2147483646 h 344"/>
              <a:gd name="T60" fmla="*/ 2147483646 w 282"/>
              <a:gd name="T61" fmla="*/ 2147483646 h 344"/>
              <a:gd name="T62" fmla="*/ 2147483646 w 282"/>
              <a:gd name="T63" fmla="*/ 2147483646 h 344"/>
              <a:gd name="T64" fmla="*/ 2147483646 w 282"/>
              <a:gd name="T65" fmla="*/ 2147483646 h 344"/>
              <a:gd name="T66" fmla="*/ 2147483646 w 282"/>
              <a:gd name="T67" fmla="*/ 2147483646 h 344"/>
              <a:gd name="T68" fmla="*/ 2147483646 w 282"/>
              <a:gd name="T69" fmla="*/ 2147483646 h 344"/>
              <a:gd name="T70" fmla="*/ 2147483646 w 282"/>
              <a:gd name="T71" fmla="*/ 2147483646 h 344"/>
              <a:gd name="T72" fmla="*/ 2147483646 w 282"/>
              <a:gd name="T73" fmla="*/ 2147483646 h 344"/>
              <a:gd name="T74" fmla="*/ 2147483646 w 282"/>
              <a:gd name="T75" fmla="*/ 2147483646 h 344"/>
              <a:gd name="T76" fmla="*/ 2147483646 w 282"/>
              <a:gd name="T77" fmla="*/ 2147483646 h 344"/>
              <a:gd name="T78" fmla="*/ 2147483646 w 282"/>
              <a:gd name="T79" fmla="*/ 2147483646 h 344"/>
              <a:gd name="T80" fmla="*/ 2147483646 w 282"/>
              <a:gd name="T81" fmla="*/ 2147483646 h 344"/>
              <a:gd name="T82" fmla="*/ 2147483646 w 282"/>
              <a:gd name="T83" fmla="*/ 2147483646 h 344"/>
              <a:gd name="T84" fmla="*/ 2147483646 w 282"/>
              <a:gd name="T85" fmla="*/ 2147483646 h 344"/>
              <a:gd name="T86" fmla="*/ 2147483646 w 282"/>
              <a:gd name="T87" fmla="*/ 2147483646 h 344"/>
              <a:gd name="T88" fmla="*/ 2147483646 w 282"/>
              <a:gd name="T89" fmla="*/ 2147483646 h 344"/>
              <a:gd name="T90" fmla="*/ 2147483646 w 282"/>
              <a:gd name="T91" fmla="*/ 2147483646 h 344"/>
              <a:gd name="T92" fmla="*/ 2147483646 w 282"/>
              <a:gd name="T93" fmla="*/ 2147483646 h 344"/>
              <a:gd name="T94" fmla="*/ 2147483646 w 282"/>
              <a:gd name="T95" fmla="*/ 2147483646 h 344"/>
              <a:gd name="T96" fmla="*/ 2147483646 w 282"/>
              <a:gd name="T97" fmla="*/ 2147483646 h 344"/>
              <a:gd name="T98" fmla="*/ 2147483646 w 282"/>
              <a:gd name="T99" fmla="*/ 2147483646 h 344"/>
              <a:gd name="T100" fmla="*/ 2147483646 w 282"/>
              <a:gd name="T101" fmla="*/ 2147483646 h 344"/>
              <a:gd name="T102" fmla="*/ 2147483646 w 282"/>
              <a:gd name="T103" fmla="*/ 0 h 3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28" name="浙江"/>
          <p:cNvSpPr>
            <a:spLocks/>
          </p:cNvSpPr>
          <p:nvPr/>
        </p:nvSpPr>
        <p:spPr bwMode="auto">
          <a:xfrm>
            <a:off x="3772822" y="3191727"/>
            <a:ext cx="317130" cy="368849"/>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29" name="安徽"/>
          <p:cNvSpPr>
            <a:spLocks/>
          </p:cNvSpPr>
          <p:nvPr/>
        </p:nvSpPr>
        <p:spPr bwMode="auto">
          <a:xfrm>
            <a:off x="3463555" y="2872935"/>
            <a:ext cx="400998" cy="492676"/>
          </a:xfrm>
          <a:custGeom>
            <a:avLst/>
            <a:gdLst>
              <a:gd name="T0" fmla="*/ 2147483646 w 306"/>
              <a:gd name="T1" fmla="*/ 2147483646 h 374"/>
              <a:gd name="T2" fmla="*/ 2147483646 w 306"/>
              <a:gd name="T3" fmla="*/ 2147483646 h 374"/>
              <a:gd name="T4" fmla="*/ 2147483646 w 306"/>
              <a:gd name="T5" fmla="*/ 2147483646 h 374"/>
              <a:gd name="T6" fmla="*/ 2147483646 w 306"/>
              <a:gd name="T7" fmla="*/ 2147483646 h 374"/>
              <a:gd name="T8" fmla="*/ 2147483646 w 306"/>
              <a:gd name="T9" fmla="*/ 2147483646 h 374"/>
              <a:gd name="T10" fmla="*/ 2147483646 w 306"/>
              <a:gd name="T11" fmla="*/ 2147483646 h 374"/>
              <a:gd name="T12" fmla="*/ 2147483646 w 306"/>
              <a:gd name="T13" fmla="*/ 2147483646 h 374"/>
              <a:gd name="T14" fmla="*/ 2147483646 w 306"/>
              <a:gd name="T15" fmla="*/ 2147483646 h 374"/>
              <a:gd name="T16" fmla="*/ 2147483646 w 306"/>
              <a:gd name="T17" fmla="*/ 2147483646 h 374"/>
              <a:gd name="T18" fmla="*/ 2147483646 w 306"/>
              <a:gd name="T19" fmla="*/ 2147483646 h 374"/>
              <a:gd name="T20" fmla="*/ 2147483646 w 306"/>
              <a:gd name="T21" fmla="*/ 2147483646 h 374"/>
              <a:gd name="T22" fmla="*/ 2147483646 w 306"/>
              <a:gd name="T23" fmla="*/ 2147483646 h 374"/>
              <a:gd name="T24" fmla="*/ 2147483646 w 306"/>
              <a:gd name="T25" fmla="*/ 2147483646 h 374"/>
              <a:gd name="T26" fmla="*/ 2147483646 w 306"/>
              <a:gd name="T27" fmla="*/ 2147483646 h 374"/>
              <a:gd name="T28" fmla="*/ 2147483646 w 306"/>
              <a:gd name="T29" fmla="*/ 2147483646 h 374"/>
              <a:gd name="T30" fmla="*/ 2147483646 w 306"/>
              <a:gd name="T31" fmla="*/ 2147483646 h 374"/>
              <a:gd name="T32" fmla="*/ 2147483646 w 306"/>
              <a:gd name="T33" fmla="*/ 2147483646 h 374"/>
              <a:gd name="T34" fmla="*/ 2147483646 w 306"/>
              <a:gd name="T35" fmla="*/ 2147483646 h 374"/>
              <a:gd name="T36" fmla="*/ 2147483646 w 306"/>
              <a:gd name="T37" fmla="*/ 2147483646 h 374"/>
              <a:gd name="T38" fmla="*/ 2147483646 w 306"/>
              <a:gd name="T39" fmla="*/ 2147483646 h 374"/>
              <a:gd name="T40" fmla="*/ 2147483646 w 306"/>
              <a:gd name="T41" fmla="*/ 2147483646 h 374"/>
              <a:gd name="T42" fmla="*/ 2147483646 w 306"/>
              <a:gd name="T43" fmla="*/ 2147483646 h 374"/>
              <a:gd name="T44" fmla="*/ 2147483646 w 306"/>
              <a:gd name="T45" fmla="*/ 2147483646 h 374"/>
              <a:gd name="T46" fmla="*/ 2147483646 w 306"/>
              <a:gd name="T47" fmla="*/ 2147483646 h 374"/>
              <a:gd name="T48" fmla="*/ 2147483646 w 306"/>
              <a:gd name="T49" fmla="*/ 2147483646 h 374"/>
              <a:gd name="T50" fmla="*/ 2147483646 w 306"/>
              <a:gd name="T51" fmla="*/ 2147483646 h 374"/>
              <a:gd name="T52" fmla="*/ 2147483646 w 306"/>
              <a:gd name="T53" fmla="*/ 2147483646 h 374"/>
              <a:gd name="T54" fmla="*/ 2147483646 w 306"/>
              <a:gd name="T55" fmla="*/ 2147483646 h 374"/>
              <a:gd name="T56" fmla="*/ 2147483646 w 306"/>
              <a:gd name="T57" fmla="*/ 2147483646 h 374"/>
              <a:gd name="T58" fmla="*/ 2147483646 w 306"/>
              <a:gd name="T59" fmla="*/ 2147483646 h 374"/>
              <a:gd name="T60" fmla="*/ 2147483646 w 306"/>
              <a:gd name="T61" fmla="*/ 2147483646 h 374"/>
              <a:gd name="T62" fmla="*/ 2147483646 w 306"/>
              <a:gd name="T63" fmla="*/ 2147483646 h 374"/>
              <a:gd name="T64" fmla="*/ 2147483646 w 306"/>
              <a:gd name="T65" fmla="*/ 2147483646 h 374"/>
              <a:gd name="T66" fmla="*/ 2147483646 w 306"/>
              <a:gd name="T67" fmla="*/ 2147483646 h 374"/>
              <a:gd name="T68" fmla="*/ 2147483646 w 306"/>
              <a:gd name="T69" fmla="*/ 2147483646 h 374"/>
              <a:gd name="T70" fmla="*/ 2147483646 w 306"/>
              <a:gd name="T71" fmla="*/ 2147483646 h 374"/>
              <a:gd name="T72" fmla="*/ 2147483646 w 306"/>
              <a:gd name="T73" fmla="*/ 2147483646 h 374"/>
              <a:gd name="T74" fmla="*/ 2147483646 w 306"/>
              <a:gd name="T75" fmla="*/ 2147483646 h 374"/>
              <a:gd name="T76" fmla="*/ 2147483646 w 306"/>
              <a:gd name="T77" fmla="*/ 2147483646 h 374"/>
              <a:gd name="T78" fmla="*/ 2147483646 w 306"/>
              <a:gd name="T79" fmla="*/ 2147483646 h 374"/>
              <a:gd name="T80" fmla="*/ 2147483646 w 306"/>
              <a:gd name="T81" fmla="*/ 2147483646 h 374"/>
              <a:gd name="T82" fmla="*/ 2147483646 w 306"/>
              <a:gd name="T83" fmla="*/ 2147483646 h 374"/>
              <a:gd name="T84" fmla="*/ 2147483646 w 306"/>
              <a:gd name="T85" fmla="*/ 2147483646 h 374"/>
              <a:gd name="T86" fmla="*/ 2147483646 w 306"/>
              <a:gd name="T87" fmla="*/ 2147483646 h 374"/>
              <a:gd name="T88" fmla="*/ 2147483646 w 306"/>
              <a:gd name="T89" fmla="*/ 2147483646 h 374"/>
              <a:gd name="T90" fmla="*/ 2147483646 w 306"/>
              <a:gd name="T91" fmla="*/ 2147483646 h 374"/>
              <a:gd name="T92" fmla="*/ 2147483646 w 306"/>
              <a:gd name="T93" fmla="*/ 2147483646 h 374"/>
              <a:gd name="T94" fmla="*/ 2147483646 w 306"/>
              <a:gd name="T95" fmla="*/ 2147483646 h 374"/>
              <a:gd name="T96" fmla="*/ 2147483646 w 306"/>
              <a:gd name="T97" fmla="*/ 2147483646 h 374"/>
              <a:gd name="T98" fmla="*/ 2147483646 w 306"/>
              <a:gd name="T99" fmla="*/ 2147483646 h 374"/>
              <a:gd name="T100" fmla="*/ 2147483646 w 306"/>
              <a:gd name="T101" fmla="*/ 2147483646 h 374"/>
              <a:gd name="T102" fmla="*/ 2147483646 w 306"/>
              <a:gd name="T103" fmla="*/ 2147483646 h 374"/>
              <a:gd name="T104" fmla="*/ 2147483646 w 306"/>
              <a:gd name="T105" fmla="*/ 2147483646 h 374"/>
              <a:gd name="T106" fmla="*/ 2147483646 w 306"/>
              <a:gd name="T107" fmla="*/ 2147483646 h 374"/>
              <a:gd name="T108" fmla="*/ 2147483646 w 306"/>
              <a:gd name="T109" fmla="*/ 2147483646 h 374"/>
              <a:gd name="T110" fmla="*/ 2147483646 w 306"/>
              <a:gd name="T111" fmla="*/ 2147483646 h 374"/>
              <a:gd name="T112" fmla="*/ 2147483646 w 306"/>
              <a:gd name="T113" fmla="*/ 2147483646 h 374"/>
              <a:gd name="T114" fmla="*/ 2147483646 w 306"/>
              <a:gd name="T115" fmla="*/ 2147483646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30" name="天津"/>
          <p:cNvSpPr>
            <a:spLocks/>
          </p:cNvSpPr>
          <p:nvPr/>
        </p:nvSpPr>
        <p:spPr bwMode="auto">
          <a:xfrm>
            <a:off x="3542182" y="2303854"/>
            <a:ext cx="104835" cy="152809"/>
          </a:xfrm>
          <a:custGeom>
            <a:avLst/>
            <a:gdLst>
              <a:gd name="T0" fmla="*/ 2147483646 w 80"/>
              <a:gd name="T1" fmla="*/ 2147483646 h 116"/>
              <a:gd name="T2" fmla="*/ 2147483646 w 80"/>
              <a:gd name="T3" fmla="*/ 0 h 116"/>
              <a:gd name="T4" fmla="*/ 2147483646 w 80"/>
              <a:gd name="T5" fmla="*/ 0 h 116"/>
              <a:gd name="T6" fmla="*/ 2147483646 w 80"/>
              <a:gd name="T7" fmla="*/ 2147483646 h 116"/>
              <a:gd name="T8" fmla="*/ 2147483646 w 80"/>
              <a:gd name="T9" fmla="*/ 2147483646 h 116"/>
              <a:gd name="T10" fmla="*/ 2147483646 w 80"/>
              <a:gd name="T11" fmla="*/ 2147483646 h 116"/>
              <a:gd name="T12" fmla="*/ 2147483646 w 80"/>
              <a:gd name="T13" fmla="*/ 2147483646 h 116"/>
              <a:gd name="T14" fmla="*/ 2147483646 w 80"/>
              <a:gd name="T15" fmla="*/ 2147483646 h 116"/>
              <a:gd name="T16" fmla="*/ 2147483646 w 80"/>
              <a:gd name="T17" fmla="*/ 2147483646 h 116"/>
              <a:gd name="T18" fmla="*/ 2147483646 w 80"/>
              <a:gd name="T19" fmla="*/ 2147483646 h 116"/>
              <a:gd name="T20" fmla="*/ 2147483646 w 80"/>
              <a:gd name="T21" fmla="*/ 2147483646 h 116"/>
              <a:gd name="T22" fmla="*/ 2147483646 w 80"/>
              <a:gd name="T23" fmla="*/ 2147483646 h 116"/>
              <a:gd name="T24" fmla="*/ 2147483646 w 80"/>
              <a:gd name="T25" fmla="*/ 2147483646 h 116"/>
              <a:gd name="T26" fmla="*/ 2147483646 w 80"/>
              <a:gd name="T27" fmla="*/ 2147483646 h 116"/>
              <a:gd name="T28" fmla="*/ 2147483646 w 80"/>
              <a:gd name="T29" fmla="*/ 2147483646 h 116"/>
              <a:gd name="T30" fmla="*/ 2147483646 w 80"/>
              <a:gd name="T31" fmla="*/ 2147483646 h 116"/>
              <a:gd name="T32" fmla="*/ 2147483646 w 80"/>
              <a:gd name="T33" fmla="*/ 2147483646 h 116"/>
              <a:gd name="T34" fmla="*/ 0 w 80"/>
              <a:gd name="T35" fmla="*/ 2147483646 h 116"/>
              <a:gd name="T36" fmla="*/ 0 w 80"/>
              <a:gd name="T37" fmla="*/ 2147483646 h 116"/>
              <a:gd name="T38" fmla="*/ 0 w 80"/>
              <a:gd name="T39" fmla="*/ 2147483646 h 116"/>
              <a:gd name="T40" fmla="*/ 0 w 80"/>
              <a:gd name="T41" fmla="*/ 2147483646 h 116"/>
              <a:gd name="T42" fmla="*/ 2147483646 w 80"/>
              <a:gd name="T43" fmla="*/ 2147483646 h 116"/>
              <a:gd name="T44" fmla="*/ 2147483646 w 80"/>
              <a:gd name="T45" fmla="*/ 2147483646 h 116"/>
              <a:gd name="T46" fmla="*/ 2147483646 w 80"/>
              <a:gd name="T47" fmla="*/ 2147483646 h 116"/>
              <a:gd name="T48" fmla="*/ 2147483646 w 80"/>
              <a:gd name="T49" fmla="*/ 2147483646 h 116"/>
              <a:gd name="T50" fmla="*/ 2147483646 w 80"/>
              <a:gd name="T51" fmla="*/ 2147483646 h 116"/>
              <a:gd name="T52" fmla="*/ 2147483646 w 80"/>
              <a:gd name="T53" fmla="*/ 2147483646 h 116"/>
              <a:gd name="T54" fmla="*/ 2147483646 w 80"/>
              <a:gd name="T55" fmla="*/ 2147483646 h 116"/>
              <a:gd name="T56" fmla="*/ 2147483646 w 80"/>
              <a:gd name="T57" fmla="*/ 2147483646 h 116"/>
              <a:gd name="T58" fmla="*/ 2147483646 w 80"/>
              <a:gd name="T59" fmla="*/ 2147483646 h 116"/>
              <a:gd name="T60" fmla="*/ 2147483646 w 80"/>
              <a:gd name="T61" fmla="*/ 2147483646 h 116"/>
              <a:gd name="T62" fmla="*/ 2147483646 w 80"/>
              <a:gd name="T63" fmla="*/ 2147483646 h 116"/>
              <a:gd name="T64" fmla="*/ 2147483646 w 80"/>
              <a:gd name="T65" fmla="*/ 2147483646 h 116"/>
              <a:gd name="T66" fmla="*/ 2147483646 w 80"/>
              <a:gd name="T67" fmla="*/ 2147483646 h 116"/>
              <a:gd name="T68" fmla="*/ 2147483646 w 80"/>
              <a:gd name="T69" fmla="*/ 2147483646 h 116"/>
              <a:gd name="T70" fmla="*/ 2147483646 w 80"/>
              <a:gd name="T71" fmla="*/ 2147483646 h 116"/>
              <a:gd name="T72" fmla="*/ 2147483646 w 80"/>
              <a:gd name="T73" fmla="*/ 2147483646 h 116"/>
              <a:gd name="T74" fmla="*/ 2147483646 w 80"/>
              <a:gd name="T75" fmla="*/ 2147483646 h 116"/>
              <a:gd name="T76" fmla="*/ 2147483646 w 80"/>
              <a:gd name="T77" fmla="*/ 2147483646 h 116"/>
              <a:gd name="T78" fmla="*/ 2147483646 w 80"/>
              <a:gd name="T79" fmla="*/ 2147483646 h 116"/>
              <a:gd name="T80" fmla="*/ 2147483646 w 80"/>
              <a:gd name="T81" fmla="*/ 2147483646 h 116"/>
              <a:gd name="T82" fmla="*/ 2147483646 w 80"/>
              <a:gd name="T83" fmla="*/ 2147483646 h 116"/>
              <a:gd name="T84" fmla="*/ 2147483646 w 80"/>
              <a:gd name="T85" fmla="*/ 2147483646 h 116"/>
              <a:gd name="T86" fmla="*/ 2147483646 w 80"/>
              <a:gd name="T87" fmla="*/ 2147483646 h 116"/>
              <a:gd name="T88" fmla="*/ 2147483646 w 80"/>
              <a:gd name="T89" fmla="*/ 2147483646 h 116"/>
              <a:gd name="T90" fmla="*/ 2147483646 w 80"/>
              <a:gd name="T91" fmla="*/ 2147483646 h 116"/>
              <a:gd name="T92" fmla="*/ 2147483646 w 80"/>
              <a:gd name="T93" fmla="*/ 2147483646 h 116"/>
              <a:gd name="T94" fmla="*/ 2147483646 w 80"/>
              <a:gd name="T95" fmla="*/ 2147483646 h 1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31" name="北京"/>
          <p:cNvSpPr>
            <a:spLocks/>
          </p:cNvSpPr>
          <p:nvPr/>
        </p:nvSpPr>
        <p:spPr bwMode="auto">
          <a:xfrm>
            <a:off x="3437345" y="2235355"/>
            <a:ext cx="138908" cy="150173"/>
          </a:xfrm>
          <a:custGeom>
            <a:avLst/>
            <a:gdLst>
              <a:gd name="T0" fmla="*/ 2147483646 w 106"/>
              <a:gd name="T1" fmla="*/ 2147483646 h 114"/>
              <a:gd name="T2" fmla="*/ 2147483646 w 106"/>
              <a:gd name="T3" fmla="*/ 2147483646 h 114"/>
              <a:gd name="T4" fmla="*/ 2147483646 w 106"/>
              <a:gd name="T5" fmla="*/ 2147483646 h 114"/>
              <a:gd name="T6" fmla="*/ 2147483646 w 106"/>
              <a:gd name="T7" fmla="*/ 2147483646 h 114"/>
              <a:gd name="T8" fmla="*/ 2147483646 w 106"/>
              <a:gd name="T9" fmla="*/ 2147483646 h 114"/>
              <a:gd name="T10" fmla="*/ 2147483646 w 106"/>
              <a:gd name="T11" fmla="*/ 2147483646 h 114"/>
              <a:gd name="T12" fmla="*/ 2147483646 w 106"/>
              <a:gd name="T13" fmla="*/ 2147483646 h 114"/>
              <a:gd name="T14" fmla="*/ 2147483646 w 106"/>
              <a:gd name="T15" fmla="*/ 2147483646 h 114"/>
              <a:gd name="T16" fmla="*/ 2147483646 w 106"/>
              <a:gd name="T17" fmla="*/ 2147483646 h 114"/>
              <a:gd name="T18" fmla="*/ 0 w 106"/>
              <a:gd name="T19" fmla="*/ 2147483646 h 114"/>
              <a:gd name="T20" fmla="*/ 2147483646 w 106"/>
              <a:gd name="T21" fmla="*/ 2147483646 h 114"/>
              <a:gd name="T22" fmla="*/ 2147483646 w 106"/>
              <a:gd name="T23" fmla="*/ 2147483646 h 114"/>
              <a:gd name="T24" fmla="*/ 2147483646 w 106"/>
              <a:gd name="T25" fmla="*/ 2147483646 h 114"/>
              <a:gd name="T26" fmla="*/ 2147483646 w 106"/>
              <a:gd name="T27" fmla="*/ 2147483646 h 114"/>
              <a:gd name="T28" fmla="*/ 2147483646 w 106"/>
              <a:gd name="T29" fmla="*/ 2147483646 h 114"/>
              <a:gd name="T30" fmla="*/ 2147483646 w 106"/>
              <a:gd name="T31" fmla="*/ 2147483646 h 114"/>
              <a:gd name="T32" fmla="*/ 2147483646 w 106"/>
              <a:gd name="T33" fmla="*/ 2147483646 h 114"/>
              <a:gd name="T34" fmla="*/ 2147483646 w 106"/>
              <a:gd name="T35" fmla="*/ 2147483646 h 114"/>
              <a:gd name="T36" fmla="*/ 2147483646 w 106"/>
              <a:gd name="T37" fmla="*/ 2147483646 h 114"/>
              <a:gd name="T38" fmla="*/ 2147483646 w 106"/>
              <a:gd name="T39" fmla="*/ 2147483646 h 114"/>
              <a:gd name="T40" fmla="*/ 2147483646 w 106"/>
              <a:gd name="T41" fmla="*/ 2147483646 h 114"/>
              <a:gd name="T42" fmla="*/ 2147483646 w 106"/>
              <a:gd name="T43" fmla="*/ 2147483646 h 114"/>
              <a:gd name="T44" fmla="*/ 2147483646 w 106"/>
              <a:gd name="T45" fmla="*/ 2147483646 h 114"/>
              <a:gd name="T46" fmla="*/ 2147483646 w 106"/>
              <a:gd name="T47" fmla="*/ 2147483646 h 114"/>
              <a:gd name="T48" fmla="*/ 2147483646 w 106"/>
              <a:gd name="T49" fmla="*/ 2147483646 h 114"/>
              <a:gd name="T50" fmla="*/ 2147483646 w 106"/>
              <a:gd name="T51" fmla="*/ 2147483646 h 114"/>
              <a:gd name="T52" fmla="*/ 2147483646 w 106"/>
              <a:gd name="T53" fmla="*/ 2147483646 h 114"/>
              <a:gd name="T54" fmla="*/ 2147483646 w 106"/>
              <a:gd name="T55" fmla="*/ 2147483646 h 114"/>
              <a:gd name="T56" fmla="*/ 2147483646 w 106"/>
              <a:gd name="T57" fmla="*/ 2147483646 h 114"/>
              <a:gd name="T58" fmla="*/ 2147483646 w 106"/>
              <a:gd name="T59" fmla="*/ 2147483646 h 114"/>
              <a:gd name="T60" fmla="*/ 2147483646 w 106"/>
              <a:gd name="T61" fmla="*/ 2147483646 h 114"/>
              <a:gd name="T62" fmla="*/ 2147483646 w 106"/>
              <a:gd name="T63" fmla="*/ 2147483646 h 1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32" name="辽宁"/>
          <p:cNvSpPr>
            <a:spLocks/>
          </p:cNvSpPr>
          <p:nvPr/>
        </p:nvSpPr>
        <p:spPr bwMode="auto">
          <a:xfrm>
            <a:off x="3673227" y="1937640"/>
            <a:ext cx="492731" cy="471600"/>
          </a:xfrm>
          <a:custGeom>
            <a:avLst/>
            <a:gdLst>
              <a:gd name="T0" fmla="*/ 2147483646 w 376"/>
              <a:gd name="T1" fmla="*/ 2147483646 h 358"/>
              <a:gd name="T2" fmla="*/ 2147483646 w 376"/>
              <a:gd name="T3" fmla="*/ 2147483646 h 358"/>
              <a:gd name="T4" fmla="*/ 2147483646 w 376"/>
              <a:gd name="T5" fmla="*/ 2147483646 h 358"/>
              <a:gd name="T6" fmla="*/ 2147483646 w 376"/>
              <a:gd name="T7" fmla="*/ 2147483646 h 358"/>
              <a:gd name="T8" fmla="*/ 2147483646 w 376"/>
              <a:gd name="T9" fmla="*/ 2147483646 h 358"/>
              <a:gd name="T10" fmla="*/ 2147483646 w 376"/>
              <a:gd name="T11" fmla="*/ 2147483646 h 358"/>
              <a:gd name="T12" fmla="*/ 2147483646 w 376"/>
              <a:gd name="T13" fmla="*/ 2147483646 h 358"/>
              <a:gd name="T14" fmla="*/ 2147483646 w 376"/>
              <a:gd name="T15" fmla="*/ 2147483646 h 358"/>
              <a:gd name="T16" fmla="*/ 2147483646 w 376"/>
              <a:gd name="T17" fmla="*/ 2147483646 h 358"/>
              <a:gd name="T18" fmla="*/ 2147483646 w 376"/>
              <a:gd name="T19" fmla="*/ 2147483646 h 358"/>
              <a:gd name="T20" fmla="*/ 2147483646 w 376"/>
              <a:gd name="T21" fmla="*/ 2147483646 h 358"/>
              <a:gd name="T22" fmla="*/ 2147483646 w 376"/>
              <a:gd name="T23" fmla="*/ 2147483646 h 358"/>
              <a:gd name="T24" fmla="*/ 2147483646 w 376"/>
              <a:gd name="T25" fmla="*/ 2147483646 h 358"/>
              <a:gd name="T26" fmla="*/ 2147483646 w 376"/>
              <a:gd name="T27" fmla="*/ 2147483646 h 358"/>
              <a:gd name="T28" fmla="*/ 2147483646 w 376"/>
              <a:gd name="T29" fmla="*/ 2147483646 h 358"/>
              <a:gd name="T30" fmla="*/ 2147483646 w 376"/>
              <a:gd name="T31" fmla="*/ 2147483646 h 358"/>
              <a:gd name="T32" fmla="*/ 2147483646 w 376"/>
              <a:gd name="T33" fmla="*/ 2147483646 h 358"/>
              <a:gd name="T34" fmla="*/ 2147483646 w 376"/>
              <a:gd name="T35" fmla="*/ 2147483646 h 358"/>
              <a:gd name="T36" fmla="*/ 2147483646 w 376"/>
              <a:gd name="T37" fmla="*/ 2147483646 h 358"/>
              <a:gd name="T38" fmla="*/ 2147483646 w 376"/>
              <a:gd name="T39" fmla="*/ 2147483646 h 358"/>
              <a:gd name="T40" fmla="*/ 2147483646 w 376"/>
              <a:gd name="T41" fmla="*/ 2147483646 h 358"/>
              <a:gd name="T42" fmla="*/ 2147483646 w 376"/>
              <a:gd name="T43" fmla="*/ 2147483646 h 358"/>
              <a:gd name="T44" fmla="*/ 2147483646 w 376"/>
              <a:gd name="T45" fmla="*/ 2147483646 h 358"/>
              <a:gd name="T46" fmla="*/ 2147483646 w 376"/>
              <a:gd name="T47" fmla="*/ 2147483646 h 358"/>
              <a:gd name="T48" fmla="*/ 2147483646 w 376"/>
              <a:gd name="T49" fmla="*/ 2147483646 h 358"/>
              <a:gd name="T50" fmla="*/ 2147483646 w 376"/>
              <a:gd name="T51" fmla="*/ 2147483646 h 358"/>
              <a:gd name="T52" fmla="*/ 2147483646 w 376"/>
              <a:gd name="T53" fmla="*/ 2147483646 h 358"/>
              <a:gd name="T54" fmla="*/ 2147483646 w 376"/>
              <a:gd name="T55" fmla="*/ 2147483646 h 358"/>
              <a:gd name="T56" fmla="*/ 2147483646 w 376"/>
              <a:gd name="T57" fmla="*/ 2147483646 h 358"/>
              <a:gd name="T58" fmla="*/ 2147483646 w 376"/>
              <a:gd name="T59" fmla="*/ 2147483646 h 358"/>
              <a:gd name="T60" fmla="*/ 2147483646 w 376"/>
              <a:gd name="T61" fmla="*/ 2147483646 h 358"/>
              <a:gd name="T62" fmla="*/ 2147483646 w 376"/>
              <a:gd name="T63" fmla="*/ 2147483646 h 358"/>
              <a:gd name="T64" fmla="*/ 2147483646 w 376"/>
              <a:gd name="T65" fmla="*/ 2147483646 h 358"/>
              <a:gd name="T66" fmla="*/ 2147483646 w 376"/>
              <a:gd name="T67" fmla="*/ 2147483646 h 358"/>
              <a:gd name="T68" fmla="*/ 2147483646 w 376"/>
              <a:gd name="T69" fmla="*/ 2147483646 h 358"/>
              <a:gd name="T70" fmla="*/ 2147483646 w 376"/>
              <a:gd name="T71" fmla="*/ 2147483646 h 358"/>
              <a:gd name="T72" fmla="*/ 2147483646 w 376"/>
              <a:gd name="T73" fmla="*/ 2147483646 h 358"/>
              <a:gd name="T74" fmla="*/ 2147483646 w 376"/>
              <a:gd name="T75" fmla="*/ 2147483646 h 358"/>
              <a:gd name="T76" fmla="*/ 2147483646 w 376"/>
              <a:gd name="T77" fmla="*/ 2147483646 h 358"/>
              <a:gd name="T78" fmla="*/ 2147483646 w 376"/>
              <a:gd name="T79" fmla="*/ 2147483646 h 358"/>
              <a:gd name="T80" fmla="*/ 2147483646 w 376"/>
              <a:gd name="T81" fmla="*/ 2147483646 h 358"/>
              <a:gd name="T82" fmla="*/ 2147483646 w 376"/>
              <a:gd name="T83" fmla="*/ 2147483646 h 358"/>
              <a:gd name="T84" fmla="*/ 2147483646 w 376"/>
              <a:gd name="T85" fmla="*/ 2147483646 h 358"/>
              <a:gd name="T86" fmla="*/ 2147483646 w 376"/>
              <a:gd name="T87" fmla="*/ 2147483646 h 358"/>
              <a:gd name="T88" fmla="*/ 2147483646 w 376"/>
              <a:gd name="T89" fmla="*/ 2147483646 h 358"/>
              <a:gd name="T90" fmla="*/ 2147483646 w 376"/>
              <a:gd name="T91" fmla="*/ 2147483646 h 358"/>
              <a:gd name="T92" fmla="*/ 2147483646 w 376"/>
              <a:gd name="T93" fmla="*/ 2147483646 h 358"/>
              <a:gd name="T94" fmla="*/ 2147483646 w 376"/>
              <a:gd name="T95" fmla="*/ 2147483646 h 358"/>
              <a:gd name="T96" fmla="*/ 2147483646 w 376"/>
              <a:gd name="T97" fmla="*/ 2147483646 h 358"/>
              <a:gd name="T98" fmla="*/ 2147483646 w 376"/>
              <a:gd name="T99" fmla="*/ 2147483646 h 358"/>
              <a:gd name="T100" fmla="*/ 2147483646 w 376"/>
              <a:gd name="T101" fmla="*/ 2147483646 h 358"/>
              <a:gd name="T102" fmla="*/ 2147483646 w 376"/>
              <a:gd name="T103" fmla="*/ 2147483646 h 358"/>
              <a:gd name="T104" fmla="*/ 2147483646 w 376"/>
              <a:gd name="T105" fmla="*/ 0 h 358"/>
              <a:gd name="T106" fmla="*/ 2147483646 w 376"/>
              <a:gd name="T107" fmla="*/ 2147483646 h 358"/>
              <a:gd name="T108" fmla="*/ 2147483646 w 376"/>
              <a:gd name="T109" fmla="*/ 2147483646 h 358"/>
              <a:gd name="T110" fmla="*/ 2147483646 w 376"/>
              <a:gd name="T111" fmla="*/ 2147483646 h 358"/>
              <a:gd name="T112" fmla="*/ 2147483646 w 376"/>
              <a:gd name="T113" fmla="*/ 2147483646 h 3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33" name="吉林"/>
          <p:cNvSpPr>
            <a:spLocks/>
          </p:cNvSpPr>
          <p:nvPr/>
        </p:nvSpPr>
        <p:spPr bwMode="auto">
          <a:xfrm>
            <a:off x="3783305" y="1653099"/>
            <a:ext cx="702403" cy="479503"/>
          </a:xfrm>
          <a:custGeom>
            <a:avLst/>
            <a:gdLst>
              <a:gd name="T0" fmla="*/ 2147483646 w 536"/>
              <a:gd name="T1" fmla="*/ 2147483646 h 364"/>
              <a:gd name="T2" fmla="*/ 2147483646 w 536"/>
              <a:gd name="T3" fmla="*/ 2147483646 h 364"/>
              <a:gd name="T4" fmla="*/ 2147483646 w 536"/>
              <a:gd name="T5" fmla="*/ 2147483646 h 364"/>
              <a:gd name="T6" fmla="*/ 2147483646 w 536"/>
              <a:gd name="T7" fmla="*/ 2147483646 h 364"/>
              <a:gd name="T8" fmla="*/ 2147483646 w 536"/>
              <a:gd name="T9" fmla="*/ 2147483646 h 364"/>
              <a:gd name="T10" fmla="*/ 2147483646 w 536"/>
              <a:gd name="T11" fmla="*/ 2147483646 h 364"/>
              <a:gd name="T12" fmla="*/ 2147483646 w 536"/>
              <a:gd name="T13" fmla="*/ 2147483646 h 364"/>
              <a:gd name="T14" fmla="*/ 2147483646 w 536"/>
              <a:gd name="T15" fmla="*/ 2147483646 h 364"/>
              <a:gd name="T16" fmla="*/ 2147483646 w 536"/>
              <a:gd name="T17" fmla="*/ 2147483646 h 364"/>
              <a:gd name="T18" fmla="*/ 2147483646 w 536"/>
              <a:gd name="T19" fmla="*/ 2147483646 h 364"/>
              <a:gd name="T20" fmla="*/ 2147483646 w 536"/>
              <a:gd name="T21" fmla="*/ 2147483646 h 364"/>
              <a:gd name="T22" fmla="*/ 2147483646 w 536"/>
              <a:gd name="T23" fmla="*/ 2147483646 h 364"/>
              <a:gd name="T24" fmla="*/ 2147483646 w 536"/>
              <a:gd name="T25" fmla="*/ 2147483646 h 364"/>
              <a:gd name="T26" fmla="*/ 2147483646 w 536"/>
              <a:gd name="T27" fmla="*/ 2147483646 h 364"/>
              <a:gd name="T28" fmla="*/ 2147483646 w 536"/>
              <a:gd name="T29" fmla="*/ 2147483646 h 364"/>
              <a:gd name="T30" fmla="*/ 2147483646 w 536"/>
              <a:gd name="T31" fmla="*/ 2147483646 h 364"/>
              <a:gd name="T32" fmla="*/ 2147483646 w 536"/>
              <a:gd name="T33" fmla="*/ 2147483646 h 364"/>
              <a:gd name="T34" fmla="*/ 2147483646 w 536"/>
              <a:gd name="T35" fmla="*/ 2147483646 h 364"/>
              <a:gd name="T36" fmla="*/ 2147483646 w 536"/>
              <a:gd name="T37" fmla="*/ 2147483646 h 364"/>
              <a:gd name="T38" fmla="*/ 2147483646 w 536"/>
              <a:gd name="T39" fmla="*/ 2147483646 h 364"/>
              <a:gd name="T40" fmla="*/ 2147483646 w 536"/>
              <a:gd name="T41" fmla="*/ 2147483646 h 364"/>
              <a:gd name="T42" fmla="*/ 2147483646 w 536"/>
              <a:gd name="T43" fmla="*/ 2147483646 h 364"/>
              <a:gd name="T44" fmla="*/ 2147483646 w 536"/>
              <a:gd name="T45" fmla="*/ 2147483646 h 364"/>
              <a:gd name="T46" fmla="*/ 2147483646 w 536"/>
              <a:gd name="T47" fmla="*/ 2147483646 h 364"/>
              <a:gd name="T48" fmla="*/ 2147483646 w 536"/>
              <a:gd name="T49" fmla="*/ 2147483646 h 364"/>
              <a:gd name="T50" fmla="*/ 2147483646 w 536"/>
              <a:gd name="T51" fmla="*/ 2147483646 h 364"/>
              <a:gd name="T52" fmla="*/ 2147483646 w 536"/>
              <a:gd name="T53" fmla="*/ 2147483646 h 364"/>
              <a:gd name="T54" fmla="*/ 2147483646 w 536"/>
              <a:gd name="T55" fmla="*/ 2147483646 h 364"/>
              <a:gd name="T56" fmla="*/ 2147483646 w 536"/>
              <a:gd name="T57" fmla="*/ 2147483646 h 364"/>
              <a:gd name="T58" fmla="*/ 2147483646 w 536"/>
              <a:gd name="T59" fmla="*/ 2147483646 h 364"/>
              <a:gd name="T60" fmla="*/ 2147483646 w 536"/>
              <a:gd name="T61" fmla="*/ 2147483646 h 364"/>
              <a:gd name="T62" fmla="*/ 2147483646 w 536"/>
              <a:gd name="T63" fmla="*/ 2147483646 h 364"/>
              <a:gd name="T64" fmla="*/ 2147483646 w 536"/>
              <a:gd name="T65" fmla="*/ 2147483646 h 364"/>
              <a:gd name="T66" fmla="*/ 2147483646 w 536"/>
              <a:gd name="T67" fmla="*/ 2147483646 h 364"/>
              <a:gd name="T68" fmla="*/ 2147483646 w 536"/>
              <a:gd name="T69" fmla="*/ 2147483646 h 364"/>
              <a:gd name="T70" fmla="*/ 2147483646 w 536"/>
              <a:gd name="T71" fmla="*/ 2147483646 h 364"/>
              <a:gd name="T72" fmla="*/ 2147483646 w 536"/>
              <a:gd name="T73" fmla="*/ 2147483646 h 364"/>
              <a:gd name="T74" fmla="*/ 2147483646 w 536"/>
              <a:gd name="T75" fmla="*/ 2147483646 h 364"/>
              <a:gd name="T76" fmla="*/ 2147483646 w 536"/>
              <a:gd name="T77" fmla="*/ 2147483646 h 364"/>
              <a:gd name="T78" fmla="*/ 2147483646 w 536"/>
              <a:gd name="T79" fmla="*/ 2147483646 h 364"/>
              <a:gd name="T80" fmla="*/ 2147483646 w 536"/>
              <a:gd name="T81" fmla="*/ 2147483646 h 364"/>
              <a:gd name="T82" fmla="*/ 2147483646 w 536"/>
              <a:gd name="T83" fmla="*/ 2147483646 h 364"/>
              <a:gd name="T84" fmla="*/ 2147483646 w 536"/>
              <a:gd name="T85" fmla="*/ 2147483646 h 364"/>
              <a:gd name="T86" fmla="*/ 2147483646 w 536"/>
              <a:gd name="T87" fmla="*/ 2147483646 h 364"/>
              <a:gd name="T88" fmla="*/ 2147483646 w 536"/>
              <a:gd name="T89" fmla="*/ 2147483646 h 364"/>
              <a:gd name="T90" fmla="*/ 2147483646 w 536"/>
              <a:gd name="T91" fmla="*/ 2147483646 h 364"/>
              <a:gd name="T92" fmla="*/ 2147483646 w 536"/>
              <a:gd name="T93" fmla="*/ 2147483646 h 364"/>
              <a:gd name="T94" fmla="*/ 2147483646 w 536"/>
              <a:gd name="T95" fmla="*/ 2147483646 h 364"/>
              <a:gd name="T96" fmla="*/ 2147483646 w 536"/>
              <a:gd name="T97" fmla="*/ 2147483646 h 364"/>
              <a:gd name="T98" fmla="*/ 2147483646 w 536"/>
              <a:gd name="T99" fmla="*/ 2147483646 h 364"/>
              <a:gd name="T100" fmla="*/ 2147483646 w 536"/>
              <a:gd name="T101" fmla="*/ 2147483646 h 364"/>
              <a:gd name="T102" fmla="*/ 2147483646 w 536"/>
              <a:gd name="T103" fmla="*/ 2147483646 h 3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34" name="黑龙江"/>
          <p:cNvSpPr>
            <a:spLocks/>
          </p:cNvSpPr>
          <p:nvPr/>
        </p:nvSpPr>
        <p:spPr bwMode="auto">
          <a:xfrm>
            <a:off x="3633913" y="975999"/>
            <a:ext cx="940906" cy="858890"/>
          </a:xfrm>
          <a:custGeom>
            <a:avLst/>
            <a:gdLst>
              <a:gd name="T0" fmla="*/ 2147483646 w 718"/>
              <a:gd name="T1" fmla="*/ 2147483646 h 652"/>
              <a:gd name="T2" fmla="*/ 2147483646 w 718"/>
              <a:gd name="T3" fmla="*/ 2147483646 h 652"/>
              <a:gd name="T4" fmla="*/ 2147483646 w 718"/>
              <a:gd name="T5" fmla="*/ 2147483646 h 652"/>
              <a:gd name="T6" fmla="*/ 2147483646 w 718"/>
              <a:gd name="T7" fmla="*/ 2147483646 h 652"/>
              <a:gd name="T8" fmla="*/ 2147483646 w 718"/>
              <a:gd name="T9" fmla="*/ 2147483646 h 652"/>
              <a:gd name="T10" fmla="*/ 2147483646 w 718"/>
              <a:gd name="T11" fmla="*/ 2147483646 h 652"/>
              <a:gd name="T12" fmla="*/ 2147483646 w 718"/>
              <a:gd name="T13" fmla="*/ 2147483646 h 652"/>
              <a:gd name="T14" fmla="*/ 2147483646 w 718"/>
              <a:gd name="T15" fmla="*/ 2147483646 h 652"/>
              <a:gd name="T16" fmla="*/ 2147483646 w 718"/>
              <a:gd name="T17" fmla="*/ 2147483646 h 652"/>
              <a:gd name="T18" fmla="*/ 2147483646 w 718"/>
              <a:gd name="T19" fmla="*/ 2147483646 h 652"/>
              <a:gd name="T20" fmla="*/ 2147483646 w 718"/>
              <a:gd name="T21" fmla="*/ 2147483646 h 652"/>
              <a:gd name="T22" fmla="*/ 2147483646 w 718"/>
              <a:gd name="T23" fmla="*/ 2147483646 h 652"/>
              <a:gd name="T24" fmla="*/ 2147483646 w 718"/>
              <a:gd name="T25" fmla="*/ 2147483646 h 652"/>
              <a:gd name="T26" fmla="*/ 2147483646 w 718"/>
              <a:gd name="T27" fmla="*/ 0 h 652"/>
              <a:gd name="T28" fmla="*/ 2147483646 w 718"/>
              <a:gd name="T29" fmla="*/ 2147483646 h 652"/>
              <a:gd name="T30" fmla="*/ 2147483646 w 718"/>
              <a:gd name="T31" fmla="*/ 2147483646 h 652"/>
              <a:gd name="T32" fmla="*/ 0 w 718"/>
              <a:gd name="T33" fmla="*/ 2147483646 h 652"/>
              <a:gd name="T34" fmla="*/ 2147483646 w 718"/>
              <a:gd name="T35" fmla="*/ 2147483646 h 652"/>
              <a:gd name="T36" fmla="*/ 2147483646 w 718"/>
              <a:gd name="T37" fmla="*/ 2147483646 h 652"/>
              <a:gd name="T38" fmla="*/ 2147483646 w 718"/>
              <a:gd name="T39" fmla="*/ 2147483646 h 652"/>
              <a:gd name="T40" fmla="*/ 2147483646 w 718"/>
              <a:gd name="T41" fmla="*/ 2147483646 h 652"/>
              <a:gd name="T42" fmla="*/ 2147483646 w 718"/>
              <a:gd name="T43" fmla="*/ 2147483646 h 652"/>
              <a:gd name="T44" fmla="*/ 2147483646 w 718"/>
              <a:gd name="T45" fmla="*/ 2147483646 h 652"/>
              <a:gd name="T46" fmla="*/ 2147483646 w 718"/>
              <a:gd name="T47" fmla="*/ 2147483646 h 652"/>
              <a:gd name="T48" fmla="*/ 2147483646 w 718"/>
              <a:gd name="T49" fmla="*/ 2147483646 h 652"/>
              <a:gd name="T50" fmla="*/ 2147483646 w 718"/>
              <a:gd name="T51" fmla="*/ 2147483646 h 652"/>
              <a:gd name="T52" fmla="*/ 2147483646 w 718"/>
              <a:gd name="T53" fmla="*/ 2147483646 h 652"/>
              <a:gd name="T54" fmla="*/ 2147483646 w 718"/>
              <a:gd name="T55" fmla="*/ 2147483646 h 652"/>
              <a:gd name="T56" fmla="*/ 2147483646 w 718"/>
              <a:gd name="T57" fmla="*/ 2147483646 h 652"/>
              <a:gd name="T58" fmla="*/ 2147483646 w 718"/>
              <a:gd name="T59" fmla="*/ 2147483646 h 652"/>
              <a:gd name="T60" fmla="*/ 2147483646 w 718"/>
              <a:gd name="T61" fmla="*/ 2147483646 h 652"/>
              <a:gd name="T62" fmla="*/ 2147483646 w 718"/>
              <a:gd name="T63" fmla="*/ 2147483646 h 652"/>
              <a:gd name="T64" fmla="*/ 2147483646 w 718"/>
              <a:gd name="T65" fmla="*/ 2147483646 h 652"/>
              <a:gd name="T66" fmla="*/ 2147483646 w 718"/>
              <a:gd name="T67" fmla="*/ 2147483646 h 652"/>
              <a:gd name="T68" fmla="*/ 2147483646 w 718"/>
              <a:gd name="T69" fmla="*/ 2147483646 h 652"/>
              <a:gd name="T70" fmla="*/ 2147483646 w 718"/>
              <a:gd name="T71" fmla="*/ 2147483646 h 652"/>
              <a:gd name="T72" fmla="*/ 2147483646 w 718"/>
              <a:gd name="T73" fmla="*/ 2147483646 h 652"/>
              <a:gd name="T74" fmla="*/ 2147483646 w 718"/>
              <a:gd name="T75" fmla="*/ 2147483646 h 652"/>
              <a:gd name="T76" fmla="*/ 2147483646 w 718"/>
              <a:gd name="T77" fmla="*/ 2147483646 h 652"/>
              <a:gd name="T78" fmla="*/ 2147483646 w 718"/>
              <a:gd name="T79" fmla="*/ 2147483646 h 652"/>
              <a:gd name="T80" fmla="*/ 2147483646 w 718"/>
              <a:gd name="T81" fmla="*/ 2147483646 h 652"/>
              <a:gd name="T82" fmla="*/ 2147483646 w 718"/>
              <a:gd name="T83" fmla="*/ 2147483646 h 652"/>
              <a:gd name="T84" fmla="*/ 2147483646 w 718"/>
              <a:gd name="T85" fmla="*/ 2147483646 h 652"/>
              <a:gd name="T86" fmla="*/ 2147483646 w 718"/>
              <a:gd name="T87" fmla="*/ 2147483646 h 652"/>
              <a:gd name="T88" fmla="*/ 2147483646 w 718"/>
              <a:gd name="T89" fmla="*/ 2147483646 h 652"/>
              <a:gd name="T90" fmla="*/ 2147483646 w 718"/>
              <a:gd name="T91" fmla="*/ 2147483646 h 652"/>
              <a:gd name="T92" fmla="*/ 2147483646 w 718"/>
              <a:gd name="T93" fmla="*/ 2147483646 h 652"/>
              <a:gd name="T94" fmla="*/ 2147483646 w 718"/>
              <a:gd name="T95" fmla="*/ 2147483646 h 652"/>
              <a:gd name="T96" fmla="*/ 2147483646 w 718"/>
              <a:gd name="T97" fmla="*/ 2147483646 h 652"/>
              <a:gd name="T98" fmla="*/ 2147483646 w 718"/>
              <a:gd name="T99" fmla="*/ 2147483646 h 652"/>
              <a:gd name="T100" fmla="*/ 2147483646 w 718"/>
              <a:gd name="T101" fmla="*/ 2147483646 h 652"/>
              <a:gd name="T102" fmla="*/ 2147483646 w 718"/>
              <a:gd name="T103" fmla="*/ 2147483646 h 652"/>
              <a:gd name="T104" fmla="*/ 2147483646 w 718"/>
              <a:gd name="T105" fmla="*/ 2147483646 h 652"/>
              <a:gd name="T106" fmla="*/ 2147483646 w 718"/>
              <a:gd name="T107" fmla="*/ 2147483646 h 652"/>
              <a:gd name="T108" fmla="*/ 2147483646 w 718"/>
              <a:gd name="T109" fmla="*/ 2147483646 h 652"/>
              <a:gd name="T110" fmla="*/ 2147483646 w 718"/>
              <a:gd name="T111" fmla="*/ 2147483646 h 652"/>
              <a:gd name="T112" fmla="*/ 2147483646 w 718"/>
              <a:gd name="T113" fmla="*/ 2147483646 h 652"/>
              <a:gd name="T114" fmla="*/ 2147483646 w 718"/>
              <a:gd name="T115" fmla="*/ 2147483646 h 652"/>
              <a:gd name="T116" fmla="*/ 2147483646 w 718"/>
              <a:gd name="T117" fmla="*/ 2147483646 h 652"/>
              <a:gd name="T118" fmla="*/ 2147483646 w 718"/>
              <a:gd name="T119" fmla="*/ 2147483646 h 652"/>
              <a:gd name="T120" fmla="*/ 2147483646 w 718"/>
              <a:gd name="T121" fmla="*/ 2147483646 h 652"/>
              <a:gd name="T122" fmla="*/ 2147483646 w 718"/>
              <a:gd name="T123" fmla="*/ 2147483646 h 6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35" name="山东"/>
          <p:cNvSpPr>
            <a:spLocks/>
          </p:cNvSpPr>
          <p:nvPr/>
        </p:nvSpPr>
        <p:spPr bwMode="auto">
          <a:xfrm>
            <a:off x="3447828" y="2517260"/>
            <a:ext cx="568736" cy="358310"/>
          </a:xfrm>
          <a:custGeom>
            <a:avLst/>
            <a:gdLst>
              <a:gd name="T0" fmla="*/ 2147483646 w 434"/>
              <a:gd name="T1" fmla="*/ 2147483646 h 272"/>
              <a:gd name="T2" fmla="*/ 2147483646 w 434"/>
              <a:gd name="T3" fmla="*/ 2147483646 h 272"/>
              <a:gd name="T4" fmla="*/ 2147483646 w 434"/>
              <a:gd name="T5" fmla="*/ 0 h 272"/>
              <a:gd name="T6" fmla="*/ 2147483646 w 434"/>
              <a:gd name="T7" fmla="*/ 2147483646 h 272"/>
              <a:gd name="T8" fmla="*/ 2147483646 w 434"/>
              <a:gd name="T9" fmla="*/ 2147483646 h 272"/>
              <a:gd name="T10" fmla="*/ 2147483646 w 434"/>
              <a:gd name="T11" fmla="*/ 2147483646 h 272"/>
              <a:gd name="T12" fmla="*/ 2147483646 w 434"/>
              <a:gd name="T13" fmla="*/ 2147483646 h 272"/>
              <a:gd name="T14" fmla="*/ 2147483646 w 434"/>
              <a:gd name="T15" fmla="*/ 2147483646 h 272"/>
              <a:gd name="T16" fmla="*/ 2147483646 w 434"/>
              <a:gd name="T17" fmla="*/ 0 h 272"/>
              <a:gd name="T18" fmla="*/ 2147483646 w 434"/>
              <a:gd name="T19" fmla="*/ 2147483646 h 272"/>
              <a:gd name="T20" fmla="*/ 2147483646 w 434"/>
              <a:gd name="T21" fmla="*/ 2147483646 h 272"/>
              <a:gd name="T22" fmla="*/ 2147483646 w 434"/>
              <a:gd name="T23" fmla="*/ 2147483646 h 272"/>
              <a:gd name="T24" fmla="*/ 2147483646 w 434"/>
              <a:gd name="T25" fmla="*/ 2147483646 h 272"/>
              <a:gd name="T26" fmla="*/ 2147483646 w 434"/>
              <a:gd name="T27" fmla="*/ 2147483646 h 272"/>
              <a:gd name="T28" fmla="*/ 2147483646 w 434"/>
              <a:gd name="T29" fmla="*/ 2147483646 h 272"/>
              <a:gd name="T30" fmla="*/ 2147483646 w 434"/>
              <a:gd name="T31" fmla="*/ 2147483646 h 272"/>
              <a:gd name="T32" fmla="*/ 0 w 434"/>
              <a:gd name="T33" fmla="*/ 2147483646 h 272"/>
              <a:gd name="T34" fmla="*/ 2147483646 w 434"/>
              <a:gd name="T35" fmla="*/ 2147483646 h 272"/>
              <a:gd name="T36" fmla="*/ 2147483646 w 434"/>
              <a:gd name="T37" fmla="*/ 2147483646 h 272"/>
              <a:gd name="T38" fmla="*/ 2147483646 w 434"/>
              <a:gd name="T39" fmla="*/ 2147483646 h 272"/>
              <a:gd name="T40" fmla="*/ 2147483646 w 434"/>
              <a:gd name="T41" fmla="*/ 2147483646 h 272"/>
              <a:gd name="T42" fmla="*/ 2147483646 w 434"/>
              <a:gd name="T43" fmla="*/ 2147483646 h 272"/>
              <a:gd name="T44" fmla="*/ 2147483646 w 434"/>
              <a:gd name="T45" fmla="*/ 2147483646 h 272"/>
              <a:gd name="T46" fmla="*/ 2147483646 w 434"/>
              <a:gd name="T47" fmla="*/ 2147483646 h 272"/>
              <a:gd name="T48" fmla="*/ 2147483646 w 434"/>
              <a:gd name="T49" fmla="*/ 2147483646 h 272"/>
              <a:gd name="T50" fmla="*/ 2147483646 w 434"/>
              <a:gd name="T51" fmla="*/ 2147483646 h 272"/>
              <a:gd name="T52" fmla="*/ 2147483646 w 434"/>
              <a:gd name="T53" fmla="*/ 2147483646 h 272"/>
              <a:gd name="T54" fmla="*/ 2147483646 w 434"/>
              <a:gd name="T55" fmla="*/ 2147483646 h 272"/>
              <a:gd name="T56" fmla="*/ 2147483646 w 434"/>
              <a:gd name="T57" fmla="*/ 2147483646 h 272"/>
              <a:gd name="T58" fmla="*/ 2147483646 w 434"/>
              <a:gd name="T59" fmla="*/ 2147483646 h 272"/>
              <a:gd name="T60" fmla="*/ 2147483646 w 434"/>
              <a:gd name="T61" fmla="*/ 2147483646 h 272"/>
              <a:gd name="T62" fmla="*/ 2147483646 w 434"/>
              <a:gd name="T63" fmla="*/ 2147483646 h 272"/>
              <a:gd name="T64" fmla="*/ 2147483646 w 434"/>
              <a:gd name="T65" fmla="*/ 2147483646 h 272"/>
              <a:gd name="T66" fmla="*/ 2147483646 w 434"/>
              <a:gd name="T67" fmla="*/ 2147483646 h 272"/>
              <a:gd name="T68" fmla="*/ 2147483646 w 434"/>
              <a:gd name="T69" fmla="*/ 2147483646 h 272"/>
              <a:gd name="T70" fmla="*/ 2147483646 w 434"/>
              <a:gd name="T71" fmla="*/ 2147483646 h 272"/>
              <a:gd name="T72" fmla="*/ 2147483646 w 434"/>
              <a:gd name="T73" fmla="*/ 2147483646 h 272"/>
              <a:gd name="T74" fmla="*/ 2147483646 w 434"/>
              <a:gd name="T75" fmla="*/ 2147483646 h 272"/>
              <a:gd name="T76" fmla="*/ 2147483646 w 434"/>
              <a:gd name="T77" fmla="*/ 2147483646 h 272"/>
              <a:gd name="T78" fmla="*/ 2147483646 w 434"/>
              <a:gd name="T79" fmla="*/ 2147483646 h 272"/>
              <a:gd name="T80" fmla="*/ 2147483646 w 434"/>
              <a:gd name="T81" fmla="*/ 2147483646 h 272"/>
              <a:gd name="T82" fmla="*/ 2147483646 w 434"/>
              <a:gd name="T83" fmla="*/ 2147483646 h 272"/>
              <a:gd name="T84" fmla="*/ 2147483646 w 434"/>
              <a:gd name="T85" fmla="*/ 2147483646 h 272"/>
              <a:gd name="T86" fmla="*/ 2147483646 w 434"/>
              <a:gd name="T87" fmla="*/ 2147483646 h 272"/>
              <a:gd name="T88" fmla="*/ 2147483646 w 434"/>
              <a:gd name="T89" fmla="*/ 2147483646 h 272"/>
              <a:gd name="T90" fmla="*/ 2147483646 w 434"/>
              <a:gd name="T91" fmla="*/ 2147483646 h 272"/>
              <a:gd name="T92" fmla="*/ 2147483646 w 434"/>
              <a:gd name="T93" fmla="*/ 2147483646 h 272"/>
              <a:gd name="T94" fmla="*/ 2147483646 w 434"/>
              <a:gd name="T95" fmla="*/ 2147483646 h 272"/>
              <a:gd name="T96" fmla="*/ 2147483646 w 434"/>
              <a:gd name="T97" fmla="*/ 2147483646 h 272"/>
              <a:gd name="T98" fmla="*/ 2147483646 w 434"/>
              <a:gd name="T99" fmla="*/ 2147483646 h 272"/>
              <a:gd name="T100" fmla="*/ 2147483646 w 434"/>
              <a:gd name="T101" fmla="*/ 2147483646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36" name="上海"/>
          <p:cNvSpPr>
            <a:spLocks/>
          </p:cNvSpPr>
          <p:nvPr/>
        </p:nvSpPr>
        <p:spPr bwMode="auto">
          <a:xfrm>
            <a:off x="3979873" y="3112688"/>
            <a:ext cx="89111" cy="79039"/>
          </a:xfrm>
          <a:custGeom>
            <a:avLst/>
            <a:gdLst>
              <a:gd name="T0" fmla="*/ 2147483646 w 68"/>
              <a:gd name="T1" fmla="*/ 2147483646 h 60"/>
              <a:gd name="T2" fmla="*/ 2147483646 w 68"/>
              <a:gd name="T3" fmla="*/ 2147483646 h 60"/>
              <a:gd name="T4" fmla="*/ 2147483646 w 68"/>
              <a:gd name="T5" fmla="*/ 2147483646 h 60"/>
              <a:gd name="T6" fmla="*/ 2147483646 w 68"/>
              <a:gd name="T7" fmla="*/ 2147483646 h 60"/>
              <a:gd name="T8" fmla="*/ 2147483646 w 68"/>
              <a:gd name="T9" fmla="*/ 2147483646 h 60"/>
              <a:gd name="T10" fmla="*/ 2147483646 w 68"/>
              <a:gd name="T11" fmla="*/ 2147483646 h 60"/>
              <a:gd name="T12" fmla="*/ 2147483646 w 68"/>
              <a:gd name="T13" fmla="*/ 2147483646 h 60"/>
              <a:gd name="T14" fmla="*/ 2147483646 w 68"/>
              <a:gd name="T15" fmla="*/ 2147483646 h 60"/>
              <a:gd name="T16" fmla="*/ 2147483646 w 68"/>
              <a:gd name="T17" fmla="*/ 0 h 60"/>
              <a:gd name="T18" fmla="*/ 2147483646 w 68"/>
              <a:gd name="T19" fmla="*/ 0 h 60"/>
              <a:gd name="T20" fmla="*/ 2147483646 w 68"/>
              <a:gd name="T21" fmla="*/ 0 h 60"/>
              <a:gd name="T22" fmla="*/ 2147483646 w 68"/>
              <a:gd name="T23" fmla="*/ 2147483646 h 60"/>
              <a:gd name="T24" fmla="*/ 2147483646 w 68"/>
              <a:gd name="T25" fmla="*/ 2147483646 h 60"/>
              <a:gd name="T26" fmla="*/ 2147483646 w 68"/>
              <a:gd name="T27" fmla="*/ 2147483646 h 60"/>
              <a:gd name="T28" fmla="*/ 2147483646 w 68"/>
              <a:gd name="T29" fmla="*/ 2147483646 h 60"/>
              <a:gd name="T30" fmla="*/ 2147483646 w 68"/>
              <a:gd name="T31" fmla="*/ 2147483646 h 60"/>
              <a:gd name="T32" fmla="*/ 0 w 68"/>
              <a:gd name="T33" fmla="*/ 2147483646 h 60"/>
              <a:gd name="T34" fmla="*/ 2147483646 w 68"/>
              <a:gd name="T35" fmla="*/ 2147483646 h 60"/>
              <a:gd name="T36" fmla="*/ 2147483646 w 68"/>
              <a:gd name="T37" fmla="*/ 2147483646 h 60"/>
              <a:gd name="T38" fmla="*/ 2147483646 w 68"/>
              <a:gd name="T39" fmla="*/ 2147483646 h 60"/>
              <a:gd name="T40" fmla="*/ 2147483646 w 68"/>
              <a:gd name="T41" fmla="*/ 2147483646 h 60"/>
              <a:gd name="T42" fmla="*/ 2147483646 w 68"/>
              <a:gd name="T43" fmla="*/ 2147483646 h 60"/>
              <a:gd name="T44" fmla="*/ 2147483646 w 68"/>
              <a:gd name="T45" fmla="*/ 2147483646 h 60"/>
              <a:gd name="T46" fmla="*/ 2147483646 w 68"/>
              <a:gd name="T47" fmla="*/ 2147483646 h 60"/>
              <a:gd name="T48" fmla="*/ 2147483646 w 68"/>
              <a:gd name="T49" fmla="*/ 2147483646 h 60"/>
              <a:gd name="T50" fmla="*/ 2147483646 w 68"/>
              <a:gd name="T51" fmla="*/ 2147483646 h 60"/>
              <a:gd name="T52" fmla="*/ 2147483646 w 68"/>
              <a:gd name="T53" fmla="*/ 2147483646 h 60"/>
              <a:gd name="T54" fmla="*/ 2147483646 w 68"/>
              <a:gd name="T55" fmla="*/ 2147483646 h 60"/>
              <a:gd name="T56" fmla="*/ 2147483646 w 68"/>
              <a:gd name="T57" fmla="*/ 2147483646 h 60"/>
              <a:gd name="T58" fmla="*/ 2147483646 w 68"/>
              <a:gd name="T59" fmla="*/ 2147483646 h 60"/>
              <a:gd name="T60" fmla="*/ 2147483646 w 68"/>
              <a:gd name="T61" fmla="*/ 2147483646 h 60"/>
              <a:gd name="T62" fmla="*/ 2147483646 w 68"/>
              <a:gd name="T63" fmla="*/ 2147483646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37" name="江苏"/>
          <p:cNvSpPr>
            <a:spLocks/>
          </p:cNvSpPr>
          <p:nvPr/>
        </p:nvSpPr>
        <p:spPr bwMode="auto">
          <a:xfrm>
            <a:off x="3563148" y="2809704"/>
            <a:ext cx="495351" cy="384657"/>
          </a:xfrm>
          <a:custGeom>
            <a:avLst/>
            <a:gdLst>
              <a:gd name="T0" fmla="*/ 2147483646 w 378"/>
              <a:gd name="T1" fmla="*/ 2147483646 h 292"/>
              <a:gd name="T2" fmla="*/ 2147483646 w 378"/>
              <a:gd name="T3" fmla="*/ 2147483646 h 292"/>
              <a:gd name="T4" fmla="*/ 2147483646 w 378"/>
              <a:gd name="T5" fmla="*/ 2147483646 h 292"/>
              <a:gd name="T6" fmla="*/ 2147483646 w 378"/>
              <a:gd name="T7" fmla="*/ 2147483646 h 292"/>
              <a:gd name="T8" fmla="*/ 2147483646 w 378"/>
              <a:gd name="T9" fmla="*/ 2147483646 h 292"/>
              <a:gd name="T10" fmla="*/ 2147483646 w 378"/>
              <a:gd name="T11" fmla="*/ 0 h 292"/>
              <a:gd name="T12" fmla="*/ 2147483646 w 378"/>
              <a:gd name="T13" fmla="*/ 2147483646 h 292"/>
              <a:gd name="T14" fmla="*/ 2147483646 w 378"/>
              <a:gd name="T15" fmla="*/ 2147483646 h 292"/>
              <a:gd name="T16" fmla="*/ 2147483646 w 378"/>
              <a:gd name="T17" fmla="*/ 2147483646 h 292"/>
              <a:gd name="T18" fmla="*/ 2147483646 w 378"/>
              <a:gd name="T19" fmla="*/ 2147483646 h 292"/>
              <a:gd name="T20" fmla="*/ 2147483646 w 378"/>
              <a:gd name="T21" fmla="*/ 2147483646 h 292"/>
              <a:gd name="T22" fmla="*/ 2147483646 w 378"/>
              <a:gd name="T23" fmla="*/ 2147483646 h 292"/>
              <a:gd name="T24" fmla="*/ 2147483646 w 378"/>
              <a:gd name="T25" fmla="*/ 2147483646 h 292"/>
              <a:gd name="T26" fmla="*/ 2147483646 w 378"/>
              <a:gd name="T27" fmla="*/ 2147483646 h 292"/>
              <a:gd name="T28" fmla="*/ 2147483646 w 378"/>
              <a:gd name="T29" fmla="*/ 2147483646 h 292"/>
              <a:gd name="T30" fmla="*/ 2147483646 w 378"/>
              <a:gd name="T31" fmla="*/ 2147483646 h 292"/>
              <a:gd name="T32" fmla="*/ 2147483646 w 378"/>
              <a:gd name="T33" fmla="*/ 2147483646 h 292"/>
              <a:gd name="T34" fmla="*/ 2147483646 w 378"/>
              <a:gd name="T35" fmla="*/ 2147483646 h 292"/>
              <a:gd name="T36" fmla="*/ 2147483646 w 378"/>
              <a:gd name="T37" fmla="*/ 2147483646 h 292"/>
              <a:gd name="T38" fmla="*/ 2147483646 w 378"/>
              <a:gd name="T39" fmla="*/ 2147483646 h 292"/>
              <a:gd name="T40" fmla="*/ 2147483646 w 378"/>
              <a:gd name="T41" fmla="*/ 2147483646 h 292"/>
              <a:gd name="T42" fmla="*/ 2147483646 w 378"/>
              <a:gd name="T43" fmla="*/ 2147483646 h 292"/>
              <a:gd name="T44" fmla="*/ 2147483646 w 378"/>
              <a:gd name="T45" fmla="*/ 2147483646 h 292"/>
              <a:gd name="T46" fmla="*/ 2147483646 w 378"/>
              <a:gd name="T47" fmla="*/ 2147483646 h 292"/>
              <a:gd name="T48" fmla="*/ 2147483646 w 378"/>
              <a:gd name="T49" fmla="*/ 2147483646 h 292"/>
              <a:gd name="T50" fmla="*/ 2147483646 w 378"/>
              <a:gd name="T51" fmla="*/ 2147483646 h 292"/>
              <a:gd name="T52" fmla="*/ 2147483646 w 378"/>
              <a:gd name="T53" fmla="*/ 2147483646 h 292"/>
              <a:gd name="T54" fmla="*/ 2147483646 w 378"/>
              <a:gd name="T55" fmla="*/ 2147483646 h 292"/>
              <a:gd name="T56" fmla="*/ 2147483646 w 378"/>
              <a:gd name="T57" fmla="*/ 2147483646 h 292"/>
              <a:gd name="T58" fmla="*/ 2147483646 w 378"/>
              <a:gd name="T59" fmla="*/ 2147483646 h 292"/>
              <a:gd name="T60" fmla="*/ 2147483646 w 378"/>
              <a:gd name="T61" fmla="*/ 2147483646 h 292"/>
              <a:gd name="T62" fmla="*/ 2147483646 w 378"/>
              <a:gd name="T63" fmla="*/ 2147483646 h 292"/>
              <a:gd name="T64" fmla="*/ 2147483646 w 378"/>
              <a:gd name="T65" fmla="*/ 2147483646 h 292"/>
              <a:gd name="T66" fmla="*/ 2147483646 w 378"/>
              <a:gd name="T67" fmla="*/ 2147483646 h 292"/>
              <a:gd name="T68" fmla="*/ 2147483646 w 378"/>
              <a:gd name="T69" fmla="*/ 2147483646 h 292"/>
              <a:gd name="T70" fmla="*/ 2147483646 w 378"/>
              <a:gd name="T71" fmla="*/ 2147483646 h 292"/>
              <a:gd name="T72" fmla="*/ 2147483646 w 378"/>
              <a:gd name="T73" fmla="*/ 2147483646 h 292"/>
              <a:gd name="T74" fmla="*/ 2147483646 w 378"/>
              <a:gd name="T75" fmla="*/ 2147483646 h 292"/>
              <a:gd name="T76" fmla="*/ 2147483646 w 378"/>
              <a:gd name="T77" fmla="*/ 2147483646 h 292"/>
              <a:gd name="T78" fmla="*/ 2147483646 w 378"/>
              <a:gd name="T79" fmla="*/ 2147483646 h 292"/>
              <a:gd name="T80" fmla="*/ 2147483646 w 378"/>
              <a:gd name="T81" fmla="*/ 2147483646 h 292"/>
              <a:gd name="T82" fmla="*/ 2147483646 w 378"/>
              <a:gd name="T83" fmla="*/ 2147483646 h 292"/>
              <a:gd name="T84" fmla="*/ 2147483646 w 378"/>
              <a:gd name="T85" fmla="*/ 2147483646 h 292"/>
              <a:gd name="T86" fmla="*/ 2147483646 w 378"/>
              <a:gd name="T87" fmla="*/ 2147483646 h 292"/>
              <a:gd name="T88" fmla="*/ 2147483646 w 378"/>
              <a:gd name="T89" fmla="*/ 2147483646 h 292"/>
              <a:gd name="T90" fmla="*/ 2147483646 w 378"/>
              <a:gd name="T91" fmla="*/ 2147483646 h 292"/>
              <a:gd name="T92" fmla="*/ 2147483646 w 378"/>
              <a:gd name="T93" fmla="*/ 2147483646 h 292"/>
              <a:gd name="T94" fmla="*/ 2147483646 w 378"/>
              <a:gd name="T95" fmla="*/ 2147483646 h 292"/>
              <a:gd name="T96" fmla="*/ 2147483646 w 378"/>
              <a:gd name="T97" fmla="*/ 2147483646 h 292"/>
              <a:gd name="T98" fmla="*/ 2147483646 w 378"/>
              <a:gd name="T99" fmla="*/ 2147483646 h 292"/>
              <a:gd name="T100" fmla="*/ 2147483646 w 378"/>
              <a:gd name="T101" fmla="*/ 2147483646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38" name="河北"/>
          <p:cNvSpPr>
            <a:spLocks/>
          </p:cNvSpPr>
          <p:nvPr/>
        </p:nvSpPr>
        <p:spPr bwMode="auto">
          <a:xfrm>
            <a:off x="3303678" y="2074642"/>
            <a:ext cx="461280" cy="661293"/>
          </a:xfrm>
          <a:custGeom>
            <a:avLst/>
            <a:gdLst>
              <a:gd name="T0" fmla="*/ 2147483646 w 352"/>
              <a:gd name="T1" fmla="*/ 2147483646 h 502"/>
              <a:gd name="T2" fmla="*/ 2147483646 w 352"/>
              <a:gd name="T3" fmla="*/ 2147483646 h 502"/>
              <a:gd name="T4" fmla="*/ 2147483646 w 352"/>
              <a:gd name="T5" fmla="*/ 2147483646 h 502"/>
              <a:gd name="T6" fmla="*/ 2147483646 w 352"/>
              <a:gd name="T7" fmla="*/ 2147483646 h 502"/>
              <a:gd name="T8" fmla="*/ 2147483646 w 352"/>
              <a:gd name="T9" fmla="*/ 2147483646 h 502"/>
              <a:gd name="T10" fmla="*/ 2147483646 w 352"/>
              <a:gd name="T11" fmla="*/ 2147483646 h 502"/>
              <a:gd name="T12" fmla="*/ 2147483646 w 352"/>
              <a:gd name="T13" fmla="*/ 2147483646 h 502"/>
              <a:gd name="T14" fmla="*/ 2147483646 w 352"/>
              <a:gd name="T15" fmla="*/ 2147483646 h 502"/>
              <a:gd name="T16" fmla="*/ 2147483646 w 352"/>
              <a:gd name="T17" fmla="*/ 2147483646 h 502"/>
              <a:gd name="T18" fmla="*/ 2147483646 w 352"/>
              <a:gd name="T19" fmla="*/ 2147483646 h 502"/>
              <a:gd name="T20" fmla="*/ 2147483646 w 352"/>
              <a:gd name="T21" fmla="*/ 2147483646 h 502"/>
              <a:gd name="T22" fmla="*/ 2147483646 w 352"/>
              <a:gd name="T23" fmla="*/ 2147483646 h 502"/>
              <a:gd name="T24" fmla="*/ 2147483646 w 352"/>
              <a:gd name="T25" fmla="*/ 2147483646 h 502"/>
              <a:gd name="T26" fmla="*/ 2147483646 w 352"/>
              <a:gd name="T27" fmla="*/ 2147483646 h 502"/>
              <a:gd name="T28" fmla="*/ 2147483646 w 352"/>
              <a:gd name="T29" fmla="*/ 2147483646 h 502"/>
              <a:gd name="T30" fmla="*/ 2147483646 w 352"/>
              <a:gd name="T31" fmla="*/ 2147483646 h 502"/>
              <a:gd name="T32" fmla="*/ 2147483646 w 352"/>
              <a:gd name="T33" fmla="*/ 2147483646 h 502"/>
              <a:gd name="T34" fmla="*/ 2147483646 w 352"/>
              <a:gd name="T35" fmla="*/ 2147483646 h 502"/>
              <a:gd name="T36" fmla="*/ 2147483646 w 352"/>
              <a:gd name="T37" fmla="*/ 2147483646 h 502"/>
              <a:gd name="T38" fmla="*/ 2147483646 w 352"/>
              <a:gd name="T39" fmla="*/ 2147483646 h 502"/>
              <a:gd name="T40" fmla="*/ 2147483646 w 352"/>
              <a:gd name="T41" fmla="*/ 2147483646 h 502"/>
              <a:gd name="T42" fmla="*/ 2147483646 w 352"/>
              <a:gd name="T43" fmla="*/ 2147483646 h 502"/>
              <a:gd name="T44" fmla="*/ 2147483646 w 352"/>
              <a:gd name="T45" fmla="*/ 2147483646 h 502"/>
              <a:gd name="T46" fmla="*/ 2147483646 w 352"/>
              <a:gd name="T47" fmla="*/ 2147483646 h 502"/>
              <a:gd name="T48" fmla="*/ 2147483646 w 352"/>
              <a:gd name="T49" fmla="*/ 2147483646 h 502"/>
              <a:gd name="T50" fmla="*/ 2147483646 w 352"/>
              <a:gd name="T51" fmla="*/ 2147483646 h 502"/>
              <a:gd name="T52" fmla="*/ 2147483646 w 352"/>
              <a:gd name="T53" fmla="*/ 2147483646 h 502"/>
              <a:gd name="T54" fmla="*/ 2147483646 w 352"/>
              <a:gd name="T55" fmla="*/ 2147483646 h 502"/>
              <a:gd name="T56" fmla="*/ 2147483646 w 352"/>
              <a:gd name="T57" fmla="*/ 2147483646 h 502"/>
              <a:gd name="T58" fmla="*/ 2147483646 w 352"/>
              <a:gd name="T59" fmla="*/ 2147483646 h 502"/>
              <a:gd name="T60" fmla="*/ 2147483646 w 352"/>
              <a:gd name="T61" fmla="*/ 2147483646 h 502"/>
              <a:gd name="T62" fmla="*/ 2147483646 w 352"/>
              <a:gd name="T63" fmla="*/ 2147483646 h 502"/>
              <a:gd name="T64" fmla="*/ 2147483646 w 352"/>
              <a:gd name="T65" fmla="*/ 2147483646 h 502"/>
              <a:gd name="T66" fmla="*/ 2147483646 w 352"/>
              <a:gd name="T67" fmla="*/ 2147483646 h 502"/>
              <a:gd name="T68" fmla="*/ 2147483646 w 352"/>
              <a:gd name="T69" fmla="*/ 2147483646 h 502"/>
              <a:gd name="T70" fmla="*/ 2147483646 w 352"/>
              <a:gd name="T71" fmla="*/ 2147483646 h 502"/>
              <a:gd name="T72" fmla="*/ 2147483646 w 352"/>
              <a:gd name="T73" fmla="*/ 2147483646 h 502"/>
              <a:gd name="T74" fmla="*/ 2147483646 w 352"/>
              <a:gd name="T75" fmla="*/ 2147483646 h 502"/>
              <a:gd name="T76" fmla="*/ 2147483646 w 352"/>
              <a:gd name="T77" fmla="*/ 2147483646 h 502"/>
              <a:gd name="T78" fmla="*/ 2147483646 w 352"/>
              <a:gd name="T79" fmla="*/ 2147483646 h 502"/>
              <a:gd name="T80" fmla="*/ 2147483646 w 352"/>
              <a:gd name="T81" fmla="*/ 2147483646 h 502"/>
              <a:gd name="T82" fmla="*/ 2147483646 w 352"/>
              <a:gd name="T83" fmla="*/ 2147483646 h 502"/>
              <a:gd name="T84" fmla="*/ 2147483646 w 352"/>
              <a:gd name="T85" fmla="*/ 2147483646 h 502"/>
              <a:gd name="T86" fmla="*/ 2147483646 w 352"/>
              <a:gd name="T87" fmla="*/ 2147483646 h 502"/>
              <a:gd name="T88" fmla="*/ 2147483646 w 352"/>
              <a:gd name="T89" fmla="*/ 2147483646 h 502"/>
              <a:gd name="T90" fmla="*/ 2147483646 w 352"/>
              <a:gd name="T91" fmla="*/ 2147483646 h 502"/>
              <a:gd name="T92" fmla="*/ 2147483646 w 352"/>
              <a:gd name="T93" fmla="*/ 2147483646 h 502"/>
              <a:gd name="T94" fmla="*/ 2147483646 w 352"/>
              <a:gd name="T95" fmla="*/ 2147483646 h 502"/>
              <a:gd name="T96" fmla="*/ 2147483646 w 352"/>
              <a:gd name="T97" fmla="*/ 2147483646 h 502"/>
              <a:gd name="T98" fmla="*/ 2147483646 w 352"/>
              <a:gd name="T99" fmla="*/ 2147483646 h 502"/>
              <a:gd name="T100" fmla="*/ 2147483646 w 352"/>
              <a:gd name="T101" fmla="*/ 2147483646 h 502"/>
              <a:gd name="T102" fmla="*/ 2147483646 w 352"/>
              <a:gd name="T103" fmla="*/ 2147483646 h 502"/>
              <a:gd name="T104" fmla="*/ 2147483646 w 352"/>
              <a:gd name="T105" fmla="*/ 2147483646 h 502"/>
              <a:gd name="T106" fmla="*/ 2147483646 w 352"/>
              <a:gd name="T107" fmla="*/ 2147483646 h 502"/>
              <a:gd name="T108" fmla="*/ 2147483646 w 352"/>
              <a:gd name="T109" fmla="*/ 2147483646 h 5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39" name="河南"/>
          <p:cNvSpPr>
            <a:spLocks/>
          </p:cNvSpPr>
          <p:nvPr/>
        </p:nvSpPr>
        <p:spPr bwMode="auto">
          <a:xfrm>
            <a:off x="3094005" y="2709587"/>
            <a:ext cx="484867" cy="482138"/>
          </a:xfrm>
          <a:custGeom>
            <a:avLst/>
            <a:gdLst>
              <a:gd name="T0" fmla="*/ 2147483646 w 370"/>
              <a:gd name="T1" fmla="*/ 2147483646 h 366"/>
              <a:gd name="T2" fmla="*/ 0 w 370"/>
              <a:gd name="T3" fmla="*/ 2147483646 h 366"/>
              <a:gd name="T4" fmla="*/ 2147483646 w 370"/>
              <a:gd name="T5" fmla="*/ 2147483646 h 366"/>
              <a:gd name="T6" fmla="*/ 2147483646 w 370"/>
              <a:gd name="T7" fmla="*/ 2147483646 h 366"/>
              <a:gd name="T8" fmla="*/ 2147483646 w 370"/>
              <a:gd name="T9" fmla="*/ 2147483646 h 366"/>
              <a:gd name="T10" fmla="*/ 2147483646 w 370"/>
              <a:gd name="T11" fmla="*/ 2147483646 h 366"/>
              <a:gd name="T12" fmla="*/ 2147483646 w 370"/>
              <a:gd name="T13" fmla="*/ 2147483646 h 366"/>
              <a:gd name="T14" fmla="*/ 2147483646 w 370"/>
              <a:gd name="T15" fmla="*/ 2147483646 h 366"/>
              <a:gd name="T16" fmla="*/ 2147483646 w 370"/>
              <a:gd name="T17" fmla="*/ 2147483646 h 366"/>
              <a:gd name="T18" fmla="*/ 2147483646 w 370"/>
              <a:gd name="T19" fmla="*/ 2147483646 h 366"/>
              <a:gd name="T20" fmla="*/ 2147483646 w 370"/>
              <a:gd name="T21" fmla="*/ 2147483646 h 366"/>
              <a:gd name="T22" fmla="*/ 2147483646 w 370"/>
              <a:gd name="T23" fmla="*/ 2147483646 h 366"/>
              <a:gd name="T24" fmla="*/ 2147483646 w 370"/>
              <a:gd name="T25" fmla="*/ 2147483646 h 366"/>
              <a:gd name="T26" fmla="*/ 2147483646 w 370"/>
              <a:gd name="T27" fmla="*/ 2147483646 h 366"/>
              <a:gd name="T28" fmla="*/ 2147483646 w 370"/>
              <a:gd name="T29" fmla="*/ 2147483646 h 366"/>
              <a:gd name="T30" fmla="*/ 2147483646 w 370"/>
              <a:gd name="T31" fmla="*/ 2147483646 h 366"/>
              <a:gd name="T32" fmla="*/ 2147483646 w 370"/>
              <a:gd name="T33" fmla="*/ 2147483646 h 366"/>
              <a:gd name="T34" fmla="*/ 2147483646 w 370"/>
              <a:gd name="T35" fmla="*/ 2147483646 h 366"/>
              <a:gd name="T36" fmla="*/ 2147483646 w 370"/>
              <a:gd name="T37" fmla="*/ 2147483646 h 366"/>
              <a:gd name="T38" fmla="*/ 2147483646 w 370"/>
              <a:gd name="T39" fmla="*/ 2147483646 h 366"/>
              <a:gd name="T40" fmla="*/ 2147483646 w 370"/>
              <a:gd name="T41" fmla="*/ 2147483646 h 366"/>
              <a:gd name="T42" fmla="*/ 2147483646 w 370"/>
              <a:gd name="T43" fmla="*/ 2147483646 h 366"/>
              <a:gd name="T44" fmla="*/ 2147483646 w 370"/>
              <a:gd name="T45" fmla="*/ 2147483646 h 366"/>
              <a:gd name="T46" fmla="*/ 2147483646 w 370"/>
              <a:gd name="T47" fmla="*/ 2147483646 h 366"/>
              <a:gd name="T48" fmla="*/ 2147483646 w 370"/>
              <a:gd name="T49" fmla="*/ 2147483646 h 366"/>
              <a:gd name="T50" fmla="*/ 2147483646 w 370"/>
              <a:gd name="T51" fmla="*/ 2147483646 h 366"/>
              <a:gd name="T52" fmla="*/ 2147483646 w 370"/>
              <a:gd name="T53" fmla="*/ 2147483646 h 366"/>
              <a:gd name="T54" fmla="*/ 2147483646 w 370"/>
              <a:gd name="T55" fmla="*/ 2147483646 h 366"/>
              <a:gd name="T56" fmla="*/ 2147483646 w 370"/>
              <a:gd name="T57" fmla="*/ 2147483646 h 366"/>
              <a:gd name="T58" fmla="*/ 2147483646 w 370"/>
              <a:gd name="T59" fmla="*/ 2147483646 h 366"/>
              <a:gd name="T60" fmla="*/ 2147483646 w 370"/>
              <a:gd name="T61" fmla="*/ 2147483646 h 366"/>
              <a:gd name="T62" fmla="*/ 2147483646 w 370"/>
              <a:gd name="T63" fmla="*/ 2147483646 h 366"/>
              <a:gd name="T64" fmla="*/ 2147483646 w 370"/>
              <a:gd name="T65" fmla="*/ 2147483646 h 366"/>
              <a:gd name="T66" fmla="*/ 2147483646 w 370"/>
              <a:gd name="T67" fmla="*/ 2147483646 h 366"/>
              <a:gd name="T68" fmla="*/ 2147483646 w 370"/>
              <a:gd name="T69" fmla="*/ 2147483646 h 366"/>
              <a:gd name="T70" fmla="*/ 2147483646 w 370"/>
              <a:gd name="T71" fmla="*/ 2147483646 h 366"/>
              <a:gd name="T72" fmla="*/ 2147483646 w 370"/>
              <a:gd name="T73" fmla="*/ 2147483646 h 366"/>
              <a:gd name="T74" fmla="*/ 2147483646 w 370"/>
              <a:gd name="T75" fmla="*/ 2147483646 h 366"/>
              <a:gd name="T76" fmla="*/ 2147483646 w 370"/>
              <a:gd name="T77" fmla="*/ 2147483646 h 366"/>
              <a:gd name="T78" fmla="*/ 2147483646 w 370"/>
              <a:gd name="T79" fmla="*/ 2147483646 h 366"/>
              <a:gd name="T80" fmla="*/ 2147483646 w 370"/>
              <a:gd name="T81" fmla="*/ 2147483646 h 366"/>
              <a:gd name="T82" fmla="*/ 2147483646 w 370"/>
              <a:gd name="T83" fmla="*/ 2147483646 h 366"/>
              <a:gd name="T84" fmla="*/ 2147483646 w 370"/>
              <a:gd name="T85" fmla="*/ 2147483646 h 366"/>
              <a:gd name="T86" fmla="*/ 2147483646 w 370"/>
              <a:gd name="T87" fmla="*/ 2147483646 h 366"/>
              <a:gd name="T88" fmla="*/ 2147483646 w 370"/>
              <a:gd name="T89" fmla="*/ 2147483646 h 366"/>
              <a:gd name="T90" fmla="*/ 2147483646 w 370"/>
              <a:gd name="T91" fmla="*/ 2147483646 h 366"/>
              <a:gd name="T92" fmla="*/ 2147483646 w 370"/>
              <a:gd name="T93" fmla="*/ 2147483646 h 366"/>
              <a:gd name="T94" fmla="*/ 2147483646 w 370"/>
              <a:gd name="T95" fmla="*/ 0 h 366"/>
              <a:gd name="T96" fmla="*/ 2147483646 w 370"/>
              <a:gd name="T97" fmla="*/ 2147483646 h 366"/>
              <a:gd name="T98" fmla="*/ 2147483646 w 370"/>
              <a:gd name="T99" fmla="*/ 2147483646 h 366"/>
              <a:gd name="T100" fmla="*/ 2147483646 w 370"/>
              <a:gd name="T101" fmla="*/ 2147483646 h 366"/>
              <a:gd name="T102" fmla="*/ 2147483646 w 370"/>
              <a:gd name="T103" fmla="*/ 2147483646 h 366"/>
              <a:gd name="T104" fmla="*/ 2147483646 w 370"/>
              <a:gd name="T105" fmla="*/ 2147483646 h 366"/>
              <a:gd name="T106" fmla="*/ 2147483646 w 370"/>
              <a:gd name="T107" fmla="*/ 2147483646 h 366"/>
              <a:gd name="T108" fmla="*/ 2147483646 w 370"/>
              <a:gd name="T109" fmla="*/ 2147483646 h 3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40" name="台湾"/>
          <p:cNvSpPr>
            <a:spLocks/>
          </p:cNvSpPr>
          <p:nvPr/>
        </p:nvSpPr>
        <p:spPr bwMode="auto">
          <a:xfrm>
            <a:off x="4006083" y="3739731"/>
            <a:ext cx="138908" cy="337233"/>
          </a:xfrm>
          <a:custGeom>
            <a:avLst/>
            <a:gdLst>
              <a:gd name="T0" fmla="*/ 2147483646 w 106"/>
              <a:gd name="T1" fmla="*/ 0 h 256"/>
              <a:gd name="T2" fmla="*/ 2147483646 w 106"/>
              <a:gd name="T3" fmla="*/ 0 h 256"/>
              <a:gd name="T4" fmla="*/ 2147483646 w 106"/>
              <a:gd name="T5" fmla="*/ 2147483646 h 256"/>
              <a:gd name="T6" fmla="*/ 2147483646 w 106"/>
              <a:gd name="T7" fmla="*/ 2147483646 h 256"/>
              <a:gd name="T8" fmla="*/ 2147483646 w 106"/>
              <a:gd name="T9" fmla="*/ 2147483646 h 256"/>
              <a:gd name="T10" fmla="*/ 2147483646 w 106"/>
              <a:gd name="T11" fmla="*/ 2147483646 h 256"/>
              <a:gd name="T12" fmla="*/ 2147483646 w 106"/>
              <a:gd name="T13" fmla="*/ 2147483646 h 256"/>
              <a:gd name="T14" fmla="*/ 2147483646 w 106"/>
              <a:gd name="T15" fmla="*/ 2147483646 h 256"/>
              <a:gd name="T16" fmla="*/ 2147483646 w 106"/>
              <a:gd name="T17" fmla="*/ 2147483646 h 256"/>
              <a:gd name="T18" fmla="*/ 0 w 106"/>
              <a:gd name="T19" fmla="*/ 2147483646 h 256"/>
              <a:gd name="T20" fmla="*/ 2147483646 w 106"/>
              <a:gd name="T21" fmla="*/ 2147483646 h 256"/>
              <a:gd name="T22" fmla="*/ 2147483646 w 106"/>
              <a:gd name="T23" fmla="*/ 2147483646 h 256"/>
              <a:gd name="T24" fmla="*/ 2147483646 w 106"/>
              <a:gd name="T25" fmla="*/ 2147483646 h 256"/>
              <a:gd name="T26" fmla="*/ 2147483646 w 106"/>
              <a:gd name="T27" fmla="*/ 2147483646 h 256"/>
              <a:gd name="T28" fmla="*/ 2147483646 w 106"/>
              <a:gd name="T29" fmla="*/ 2147483646 h 256"/>
              <a:gd name="T30" fmla="*/ 2147483646 w 106"/>
              <a:gd name="T31" fmla="*/ 2147483646 h 256"/>
              <a:gd name="T32" fmla="*/ 2147483646 w 106"/>
              <a:gd name="T33" fmla="*/ 2147483646 h 256"/>
              <a:gd name="T34" fmla="*/ 2147483646 w 106"/>
              <a:gd name="T35" fmla="*/ 2147483646 h 256"/>
              <a:gd name="T36" fmla="*/ 2147483646 w 106"/>
              <a:gd name="T37" fmla="*/ 2147483646 h 256"/>
              <a:gd name="T38" fmla="*/ 2147483646 w 106"/>
              <a:gd name="T39" fmla="*/ 2147483646 h 256"/>
              <a:gd name="T40" fmla="*/ 2147483646 w 106"/>
              <a:gd name="T41" fmla="*/ 2147483646 h 256"/>
              <a:gd name="T42" fmla="*/ 2147483646 w 106"/>
              <a:gd name="T43" fmla="*/ 2147483646 h 256"/>
              <a:gd name="T44" fmla="*/ 2147483646 w 106"/>
              <a:gd name="T45" fmla="*/ 2147483646 h 256"/>
              <a:gd name="T46" fmla="*/ 2147483646 w 106"/>
              <a:gd name="T47" fmla="*/ 2147483646 h 256"/>
              <a:gd name="T48" fmla="*/ 2147483646 w 106"/>
              <a:gd name="T49" fmla="*/ 2147483646 h 256"/>
              <a:gd name="T50" fmla="*/ 2147483646 w 106"/>
              <a:gd name="T51" fmla="*/ 2147483646 h 256"/>
              <a:gd name="T52" fmla="*/ 2147483646 w 106"/>
              <a:gd name="T53" fmla="*/ 2147483646 h 256"/>
              <a:gd name="T54" fmla="*/ 2147483646 w 106"/>
              <a:gd name="T55" fmla="*/ 2147483646 h 256"/>
              <a:gd name="T56" fmla="*/ 2147483646 w 106"/>
              <a:gd name="T57" fmla="*/ 2147483646 h 256"/>
              <a:gd name="T58" fmla="*/ 2147483646 w 106"/>
              <a:gd name="T59" fmla="*/ 2147483646 h 256"/>
              <a:gd name="T60" fmla="*/ 2147483646 w 106"/>
              <a:gd name="T61" fmla="*/ 2147483646 h 256"/>
              <a:gd name="T62" fmla="*/ 2147483646 w 106"/>
              <a:gd name="T63" fmla="*/ 2147483646 h 256"/>
              <a:gd name="T64" fmla="*/ 2147483646 w 106"/>
              <a:gd name="T65" fmla="*/ 2147483646 h 256"/>
              <a:gd name="T66" fmla="*/ 2147483646 w 106"/>
              <a:gd name="T67" fmla="*/ 2147483646 h 256"/>
              <a:gd name="T68" fmla="*/ 2147483646 w 106"/>
              <a:gd name="T69" fmla="*/ 2147483646 h 256"/>
              <a:gd name="T70" fmla="*/ 2147483646 w 106"/>
              <a:gd name="T71" fmla="*/ 2147483646 h 256"/>
              <a:gd name="T72" fmla="*/ 2147483646 w 106"/>
              <a:gd name="T73" fmla="*/ 2147483646 h 256"/>
              <a:gd name="T74" fmla="*/ 2147483646 w 106"/>
              <a:gd name="T75" fmla="*/ 2147483646 h 256"/>
              <a:gd name="T76" fmla="*/ 2147483646 w 106"/>
              <a:gd name="T77" fmla="*/ 2147483646 h 256"/>
              <a:gd name="T78" fmla="*/ 2147483646 w 106"/>
              <a:gd name="T79" fmla="*/ 2147483646 h 256"/>
              <a:gd name="T80" fmla="*/ 2147483646 w 106"/>
              <a:gd name="T81" fmla="*/ 2147483646 h 256"/>
              <a:gd name="T82" fmla="*/ 2147483646 w 106"/>
              <a:gd name="T83" fmla="*/ 2147483646 h 256"/>
              <a:gd name="T84" fmla="*/ 2147483646 w 106"/>
              <a:gd name="T85" fmla="*/ 2147483646 h 256"/>
              <a:gd name="T86" fmla="*/ 2147483646 w 106"/>
              <a:gd name="T87" fmla="*/ 2147483646 h 256"/>
              <a:gd name="T88" fmla="*/ 2147483646 w 106"/>
              <a:gd name="T89" fmla="*/ 0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41" name="海南"/>
          <p:cNvSpPr>
            <a:spLocks/>
          </p:cNvSpPr>
          <p:nvPr/>
        </p:nvSpPr>
        <p:spPr bwMode="auto">
          <a:xfrm>
            <a:off x="2983932" y="4337799"/>
            <a:ext cx="209673" cy="184425"/>
          </a:xfrm>
          <a:custGeom>
            <a:avLst/>
            <a:gdLst>
              <a:gd name="T0" fmla="*/ 2147483646 w 160"/>
              <a:gd name="T1" fmla="*/ 2147483646 h 140"/>
              <a:gd name="T2" fmla="*/ 2147483646 w 160"/>
              <a:gd name="T3" fmla="*/ 2147483646 h 140"/>
              <a:gd name="T4" fmla="*/ 2147483646 w 160"/>
              <a:gd name="T5" fmla="*/ 2147483646 h 140"/>
              <a:gd name="T6" fmla="*/ 2147483646 w 160"/>
              <a:gd name="T7" fmla="*/ 2147483646 h 140"/>
              <a:gd name="T8" fmla="*/ 2147483646 w 160"/>
              <a:gd name="T9" fmla="*/ 2147483646 h 140"/>
              <a:gd name="T10" fmla="*/ 2147483646 w 160"/>
              <a:gd name="T11" fmla="*/ 2147483646 h 140"/>
              <a:gd name="T12" fmla="*/ 2147483646 w 160"/>
              <a:gd name="T13" fmla="*/ 2147483646 h 140"/>
              <a:gd name="T14" fmla="*/ 2147483646 w 160"/>
              <a:gd name="T15" fmla="*/ 2147483646 h 140"/>
              <a:gd name="T16" fmla="*/ 2147483646 w 160"/>
              <a:gd name="T17" fmla="*/ 2147483646 h 140"/>
              <a:gd name="T18" fmla="*/ 2147483646 w 160"/>
              <a:gd name="T19" fmla="*/ 2147483646 h 140"/>
              <a:gd name="T20" fmla="*/ 2147483646 w 160"/>
              <a:gd name="T21" fmla="*/ 2147483646 h 140"/>
              <a:gd name="T22" fmla="*/ 2147483646 w 160"/>
              <a:gd name="T23" fmla="*/ 2147483646 h 140"/>
              <a:gd name="T24" fmla="*/ 2147483646 w 160"/>
              <a:gd name="T25" fmla="*/ 2147483646 h 140"/>
              <a:gd name="T26" fmla="*/ 0 w 160"/>
              <a:gd name="T27" fmla="*/ 2147483646 h 140"/>
              <a:gd name="T28" fmla="*/ 2147483646 w 160"/>
              <a:gd name="T29" fmla="*/ 2147483646 h 140"/>
              <a:gd name="T30" fmla="*/ 2147483646 w 160"/>
              <a:gd name="T31" fmla="*/ 2147483646 h 140"/>
              <a:gd name="T32" fmla="*/ 2147483646 w 160"/>
              <a:gd name="T33" fmla="*/ 2147483646 h 140"/>
              <a:gd name="T34" fmla="*/ 2147483646 w 160"/>
              <a:gd name="T35" fmla="*/ 2147483646 h 140"/>
              <a:gd name="T36" fmla="*/ 2147483646 w 160"/>
              <a:gd name="T37" fmla="*/ 2147483646 h 140"/>
              <a:gd name="T38" fmla="*/ 2147483646 w 160"/>
              <a:gd name="T39" fmla="*/ 2147483646 h 140"/>
              <a:gd name="T40" fmla="*/ 2147483646 w 160"/>
              <a:gd name="T41" fmla="*/ 2147483646 h 140"/>
              <a:gd name="T42" fmla="*/ 2147483646 w 160"/>
              <a:gd name="T43" fmla="*/ 2147483646 h 140"/>
              <a:gd name="T44" fmla="*/ 2147483646 w 160"/>
              <a:gd name="T45" fmla="*/ 2147483646 h 140"/>
              <a:gd name="T46" fmla="*/ 2147483646 w 160"/>
              <a:gd name="T47" fmla="*/ 2147483646 h 140"/>
              <a:gd name="T48" fmla="*/ 2147483646 w 160"/>
              <a:gd name="T49" fmla="*/ 2147483646 h 140"/>
              <a:gd name="T50" fmla="*/ 2147483646 w 160"/>
              <a:gd name="T51" fmla="*/ 2147483646 h 140"/>
              <a:gd name="T52" fmla="*/ 2147483646 w 160"/>
              <a:gd name="T53" fmla="*/ 2147483646 h 140"/>
              <a:gd name="T54" fmla="*/ 2147483646 w 160"/>
              <a:gd name="T55" fmla="*/ 2147483646 h 140"/>
              <a:gd name="T56" fmla="*/ 2147483646 w 160"/>
              <a:gd name="T57" fmla="*/ 2147483646 h 140"/>
              <a:gd name="T58" fmla="*/ 2147483646 w 160"/>
              <a:gd name="T59" fmla="*/ 2147483646 h 140"/>
              <a:gd name="T60" fmla="*/ 2147483646 w 160"/>
              <a:gd name="T61" fmla="*/ 2147483646 h 140"/>
              <a:gd name="T62" fmla="*/ 2147483646 w 160"/>
              <a:gd name="T63" fmla="*/ 2147483646 h 140"/>
              <a:gd name="T64" fmla="*/ 2147483646 w 160"/>
              <a:gd name="T65" fmla="*/ 2147483646 h 140"/>
              <a:gd name="T66" fmla="*/ 2147483646 w 160"/>
              <a:gd name="T67" fmla="*/ 2147483646 h 140"/>
              <a:gd name="T68" fmla="*/ 2147483646 w 160"/>
              <a:gd name="T69" fmla="*/ 2147483646 h 140"/>
              <a:gd name="T70" fmla="*/ 2147483646 w 160"/>
              <a:gd name="T71" fmla="*/ 2147483646 h 140"/>
              <a:gd name="T72" fmla="*/ 2147483646 w 160"/>
              <a:gd name="T73" fmla="*/ 2147483646 h 140"/>
              <a:gd name="T74" fmla="*/ 2147483646 w 160"/>
              <a:gd name="T75" fmla="*/ 2147483646 h 140"/>
              <a:gd name="T76" fmla="*/ 2147483646 w 160"/>
              <a:gd name="T77" fmla="*/ 2147483646 h 140"/>
              <a:gd name="T78" fmla="*/ 2147483646 w 160"/>
              <a:gd name="T79" fmla="*/ 2147483646 h 140"/>
              <a:gd name="T80" fmla="*/ 2147483646 w 160"/>
              <a:gd name="T81" fmla="*/ 2147483646 h 140"/>
              <a:gd name="T82" fmla="*/ 2147483646 w 160"/>
              <a:gd name="T83" fmla="*/ 0 h 140"/>
              <a:gd name="T84" fmla="*/ 2147483646 w 160"/>
              <a:gd name="T85" fmla="*/ 2147483646 h 140"/>
              <a:gd name="T86" fmla="*/ 2147483646 w 160"/>
              <a:gd name="T87" fmla="*/ 2147483646 h 140"/>
              <a:gd name="T88" fmla="*/ 2147483646 w 160"/>
              <a:gd name="T89" fmla="*/ 2147483646 h 140"/>
              <a:gd name="T90" fmla="*/ 2147483646 w 160"/>
              <a:gd name="T91" fmla="*/ 2147483646 h 140"/>
              <a:gd name="T92" fmla="*/ 2147483646 w 160"/>
              <a:gd name="T93" fmla="*/ 2147483646 h 140"/>
              <a:gd name="T94" fmla="*/ 2147483646 w 160"/>
              <a:gd name="T95" fmla="*/ 2147483646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44" name="内蒙古"/>
          <p:cNvSpPr>
            <a:spLocks/>
          </p:cNvSpPr>
          <p:nvPr/>
        </p:nvSpPr>
        <p:spPr bwMode="auto">
          <a:xfrm>
            <a:off x="6377542" y="1054629"/>
            <a:ext cx="1871328" cy="1604492"/>
          </a:xfrm>
          <a:custGeom>
            <a:avLst/>
            <a:gdLst>
              <a:gd name="T0" fmla="*/ 2147483646 w 1428"/>
              <a:gd name="T1" fmla="*/ 2147483646 h 1218"/>
              <a:gd name="T2" fmla="*/ 2147483646 w 1428"/>
              <a:gd name="T3" fmla="*/ 2147483646 h 1218"/>
              <a:gd name="T4" fmla="*/ 2147483646 w 1428"/>
              <a:gd name="T5" fmla="*/ 2147483646 h 1218"/>
              <a:gd name="T6" fmla="*/ 2147483646 w 1428"/>
              <a:gd name="T7" fmla="*/ 2147483646 h 1218"/>
              <a:gd name="T8" fmla="*/ 2147483646 w 1428"/>
              <a:gd name="T9" fmla="*/ 2147483646 h 1218"/>
              <a:gd name="T10" fmla="*/ 2147483646 w 1428"/>
              <a:gd name="T11" fmla="*/ 2147483646 h 1218"/>
              <a:gd name="T12" fmla="*/ 2147483646 w 1428"/>
              <a:gd name="T13" fmla="*/ 2147483646 h 1218"/>
              <a:gd name="T14" fmla="*/ 2147483646 w 1428"/>
              <a:gd name="T15" fmla="*/ 2147483646 h 1218"/>
              <a:gd name="T16" fmla="*/ 2147483646 w 1428"/>
              <a:gd name="T17" fmla="*/ 2147483646 h 1218"/>
              <a:gd name="T18" fmla="*/ 2147483646 w 1428"/>
              <a:gd name="T19" fmla="*/ 2147483646 h 1218"/>
              <a:gd name="T20" fmla="*/ 2147483646 w 1428"/>
              <a:gd name="T21" fmla="*/ 2147483646 h 1218"/>
              <a:gd name="T22" fmla="*/ 2147483646 w 1428"/>
              <a:gd name="T23" fmla="*/ 2147483646 h 1218"/>
              <a:gd name="T24" fmla="*/ 2147483646 w 1428"/>
              <a:gd name="T25" fmla="*/ 2147483646 h 1218"/>
              <a:gd name="T26" fmla="*/ 2147483646 w 1428"/>
              <a:gd name="T27" fmla="*/ 2147483646 h 1218"/>
              <a:gd name="T28" fmla="*/ 2147483646 w 1428"/>
              <a:gd name="T29" fmla="*/ 2147483646 h 1218"/>
              <a:gd name="T30" fmla="*/ 2147483646 w 1428"/>
              <a:gd name="T31" fmla="*/ 2147483646 h 1218"/>
              <a:gd name="T32" fmla="*/ 2147483646 w 1428"/>
              <a:gd name="T33" fmla="*/ 2147483646 h 1218"/>
              <a:gd name="T34" fmla="*/ 2147483646 w 1428"/>
              <a:gd name="T35" fmla="*/ 2147483646 h 1218"/>
              <a:gd name="T36" fmla="*/ 2147483646 w 1428"/>
              <a:gd name="T37" fmla="*/ 2147483646 h 1218"/>
              <a:gd name="T38" fmla="*/ 2147483646 w 1428"/>
              <a:gd name="T39" fmla="*/ 2147483646 h 1218"/>
              <a:gd name="T40" fmla="*/ 2147483646 w 1428"/>
              <a:gd name="T41" fmla="*/ 2147483646 h 1218"/>
              <a:gd name="T42" fmla="*/ 2147483646 w 1428"/>
              <a:gd name="T43" fmla="*/ 2147483646 h 1218"/>
              <a:gd name="T44" fmla="*/ 0 w 1428"/>
              <a:gd name="T45" fmla="*/ 2147483646 h 1218"/>
              <a:gd name="T46" fmla="*/ 2147483646 w 1428"/>
              <a:gd name="T47" fmla="*/ 2147483646 h 1218"/>
              <a:gd name="T48" fmla="*/ 2147483646 w 1428"/>
              <a:gd name="T49" fmla="*/ 2147483646 h 1218"/>
              <a:gd name="T50" fmla="*/ 2147483646 w 1428"/>
              <a:gd name="T51" fmla="*/ 2147483646 h 1218"/>
              <a:gd name="T52" fmla="*/ 2147483646 w 1428"/>
              <a:gd name="T53" fmla="*/ 2147483646 h 1218"/>
              <a:gd name="T54" fmla="*/ 2147483646 w 1428"/>
              <a:gd name="T55" fmla="*/ 2147483646 h 1218"/>
              <a:gd name="T56" fmla="*/ 2147483646 w 1428"/>
              <a:gd name="T57" fmla="*/ 2147483646 h 1218"/>
              <a:gd name="T58" fmla="*/ 2147483646 w 1428"/>
              <a:gd name="T59" fmla="*/ 2147483646 h 1218"/>
              <a:gd name="T60" fmla="*/ 2147483646 w 1428"/>
              <a:gd name="T61" fmla="*/ 2147483646 h 1218"/>
              <a:gd name="T62" fmla="*/ 2147483646 w 1428"/>
              <a:gd name="T63" fmla="*/ 2147483646 h 1218"/>
              <a:gd name="T64" fmla="*/ 2147483646 w 1428"/>
              <a:gd name="T65" fmla="*/ 2147483646 h 1218"/>
              <a:gd name="T66" fmla="*/ 2147483646 w 1428"/>
              <a:gd name="T67" fmla="*/ 2147483646 h 1218"/>
              <a:gd name="T68" fmla="*/ 2147483646 w 1428"/>
              <a:gd name="T69" fmla="*/ 2147483646 h 1218"/>
              <a:gd name="T70" fmla="*/ 2147483646 w 1428"/>
              <a:gd name="T71" fmla="*/ 2147483646 h 1218"/>
              <a:gd name="T72" fmla="*/ 2147483646 w 1428"/>
              <a:gd name="T73" fmla="*/ 2147483646 h 1218"/>
              <a:gd name="T74" fmla="*/ 2147483646 w 1428"/>
              <a:gd name="T75" fmla="*/ 2147483646 h 1218"/>
              <a:gd name="T76" fmla="*/ 2147483646 w 1428"/>
              <a:gd name="T77" fmla="*/ 2147483646 h 1218"/>
              <a:gd name="T78" fmla="*/ 2147483646 w 1428"/>
              <a:gd name="T79" fmla="*/ 2147483646 h 1218"/>
              <a:gd name="T80" fmla="*/ 2147483646 w 1428"/>
              <a:gd name="T81" fmla="*/ 2147483646 h 1218"/>
              <a:gd name="T82" fmla="*/ 2147483646 w 1428"/>
              <a:gd name="T83" fmla="*/ 2147483646 h 1218"/>
              <a:gd name="T84" fmla="*/ 2147483646 w 1428"/>
              <a:gd name="T85" fmla="*/ 2147483646 h 1218"/>
              <a:gd name="T86" fmla="*/ 2147483646 w 1428"/>
              <a:gd name="T87" fmla="*/ 2147483646 h 1218"/>
              <a:gd name="T88" fmla="*/ 2147483646 w 1428"/>
              <a:gd name="T89" fmla="*/ 2147483646 h 1218"/>
              <a:gd name="T90" fmla="*/ 2147483646 w 1428"/>
              <a:gd name="T91" fmla="*/ 2147483646 h 1218"/>
              <a:gd name="T92" fmla="*/ 2147483646 w 1428"/>
              <a:gd name="T93" fmla="*/ 2147483646 h 1218"/>
              <a:gd name="T94" fmla="*/ 2147483646 w 1428"/>
              <a:gd name="T95" fmla="*/ 2147483646 h 1218"/>
              <a:gd name="T96" fmla="*/ 2147483646 w 1428"/>
              <a:gd name="T97" fmla="*/ 2147483646 h 1218"/>
              <a:gd name="T98" fmla="*/ 2147483646 w 1428"/>
              <a:gd name="T99" fmla="*/ 2147483646 h 1218"/>
              <a:gd name="T100" fmla="*/ 2147483646 w 1428"/>
              <a:gd name="T101" fmla="*/ 2147483646 h 1218"/>
              <a:gd name="T102" fmla="*/ 2147483646 w 1428"/>
              <a:gd name="T103" fmla="*/ 2147483646 h 1218"/>
              <a:gd name="T104" fmla="*/ 2147483646 w 1428"/>
              <a:gd name="T105" fmla="*/ 2147483646 h 1218"/>
              <a:gd name="T106" fmla="*/ 2147483646 w 1428"/>
              <a:gd name="T107" fmla="*/ 2147483646 h 1218"/>
              <a:gd name="T108" fmla="*/ 2147483646 w 1428"/>
              <a:gd name="T109" fmla="*/ 2147483646 h 1218"/>
              <a:gd name="T110" fmla="*/ 2147483646 w 1428"/>
              <a:gd name="T111" fmla="*/ 2147483646 h 1218"/>
              <a:gd name="T112" fmla="*/ 2147483646 w 1428"/>
              <a:gd name="T113" fmla="*/ 2147483646 h 1218"/>
              <a:gd name="T114" fmla="*/ 2147483646 w 1428"/>
              <a:gd name="T115" fmla="*/ 2147483646 h 1218"/>
              <a:gd name="T116" fmla="*/ 2147483646 w 1428"/>
              <a:gd name="T117" fmla="*/ 2147483646 h 1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45" name="甘肃"/>
          <p:cNvSpPr>
            <a:spLocks/>
          </p:cNvSpPr>
          <p:nvPr/>
        </p:nvSpPr>
        <p:spPr bwMode="auto">
          <a:xfrm>
            <a:off x="6018478" y="2140098"/>
            <a:ext cx="1195133" cy="1016969"/>
          </a:xfrm>
          <a:custGeom>
            <a:avLst/>
            <a:gdLst>
              <a:gd name="T0" fmla="*/ 2147483646 w 912"/>
              <a:gd name="T1" fmla="*/ 2147483646 h 772"/>
              <a:gd name="T2" fmla="*/ 2147483646 w 912"/>
              <a:gd name="T3" fmla="*/ 2147483646 h 772"/>
              <a:gd name="T4" fmla="*/ 2147483646 w 912"/>
              <a:gd name="T5" fmla="*/ 2147483646 h 772"/>
              <a:gd name="T6" fmla="*/ 2147483646 w 912"/>
              <a:gd name="T7" fmla="*/ 2147483646 h 772"/>
              <a:gd name="T8" fmla="*/ 2147483646 w 912"/>
              <a:gd name="T9" fmla="*/ 2147483646 h 772"/>
              <a:gd name="T10" fmla="*/ 2147483646 w 912"/>
              <a:gd name="T11" fmla="*/ 2147483646 h 772"/>
              <a:gd name="T12" fmla="*/ 2147483646 w 912"/>
              <a:gd name="T13" fmla="*/ 2147483646 h 772"/>
              <a:gd name="T14" fmla="*/ 2147483646 w 912"/>
              <a:gd name="T15" fmla="*/ 2147483646 h 772"/>
              <a:gd name="T16" fmla="*/ 2147483646 w 912"/>
              <a:gd name="T17" fmla="*/ 2147483646 h 772"/>
              <a:gd name="T18" fmla="*/ 2147483646 w 912"/>
              <a:gd name="T19" fmla="*/ 2147483646 h 772"/>
              <a:gd name="T20" fmla="*/ 2147483646 w 912"/>
              <a:gd name="T21" fmla="*/ 2147483646 h 772"/>
              <a:gd name="T22" fmla="*/ 2147483646 w 912"/>
              <a:gd name="T23" fmla="*/ 2147483646 h 772"/>
              <a:gd name="T24" fmla="*/ 2147483646 w 912"/>
              <a:gd name="T25" fmla="*/ 2147483646 h 772"/>
              <a:gd name="T26" fmla="*/ 2147483646 w 912"/>
              <a:gd name="T27" fmla="*/ 2147483646 h 772"/>
              <a:gd name="T28" fmla="*/ 2147483646 w 912"/>
              <a:gd name="T29" fmla="*/ 2147483646 h 772"/>
              <a:gd name="T30" fmla="*/ 2147483646 w 912"/>
              <a:gd name="T31" fmla="*/ 2147483646 h 772"/>
              <a:gd name="T32" fmla="*/ 2147483646 w 912"/>
              <a:gd name="T33" fmla="*/ 2147483646 h 772"/>
              <a:gd name="T34" fmla="*/ 2147483646 w 912"/>
              <a:gd name="T35" fmla="*/ 2147483646 h 772"/>
              <a:gd name="T36" fmla="*/ 2147483646 w 912"/>
              <a:gd name="T37" fmla="*/ 2147483646 h 772"/>
              <a:gd name="T38" fmla="*/ 2147483646 w 912"/>
              <a:gd name="T39" fmla="*/ 2147483646 h 772"/>
              <a:gd name="T40" fmla="*/ 2147483646 w 912"/>
              <a:gd name="T41" fmla="*/ 2147483646 h 772"/>
              <a:gd name="T42" fmla="*/ 2147483646 w 912"/>
              <a:gd name="T43" fmla="*/ 2147483646 h 772"/>
              <a:gd name="T44" fmla="*/ 2147483646 w 912"/>
              <a:gd name="T45" fmla="*/ 2147483646 h 772"/>
              <a:gd name="T46" fmla="*/ 2147483646 w 912"/>
              <a:gd name="T47" fmla="*/ 2147483646 h 772"/>
              <a:gd name="T48" fmla="*/ 2147483646 w 912"/>
              <a:gd name="T49" fmla="*/ 2147483646 h 772"/>
              <a:gd name="T50" fmla="*/ 2147483646 w 912"/>
              <a:gd name="T51" fmla="*/ 2147483646 h 772"/>
              <a:gd name="T52" fmla="*/ 2147483646 w 912"/>
              <a:gd name="T53" fmla="*/ 2147483646 h 772"/>
              <a:gd name="T54" fmla="*/ 2147483646 w 912"/>
              <a:gd name="T55" fmla="*/ 2147483646 h 772"/>
              <a:gd name="T56" fmla="*/ 2147483646 w 912"/>
              <a:gd name="T57" fmla="*/ 2147483646 h 772"/>
              <a:gd name="T58" fmla="*/ 2147483646 w 912"/>
              <a:gd name="T59" fmla="*/ 2147483646 h 772"/>
              <a:gd name="T60" fmla="*/ 2147483646 w 912"/>
              <a:gd name="T61" fmla="*/ 2147483646 h 772"/>
              <a:gd name="T62" fmla="*/ 2147483646 w 912"/>
              <a:gd name="T63" fmla="*/ 2147483646 h 772"/>
              <a:gd name="T64" fmla="*/ 2147483646 w 912"/>
              <a:gd name="T65" fmla="*/ 2147483646 h 772"/>
              <a:gd name="T66" fmla="*/ 2147483646 w 912"/>
              <a:gd name="T67" fmla="*/ 2147483646 h 772"/>
              <a:gd name="T68" fmla="*/ 2147483646 w 912"/>
              <a:gd name="T69" fmla="*/ 2147483646 h 772"/>
              <a:gd name="T70" fmla="*/ 2147483646 w 912"/>
              <a:gd name="T71" fmla="*/ 2147483646 h 772"/>
              <a:gd name="T72" fmla="*/ 2147483646 w 912"/>
              <a:gd name="T73" fmla="*/ 2147483646 h 772"/>
              <a:gd name="T74" fmla="*/ 2147483646 w 912"/>
              <a:gd name="T75" fmla="*/ 2147483646 h 772"/>
              <a:gd name="T76" fmla="*/ 2147483646 w 912"/>
              <a:gd name="T77" fmla="*/ 2147483646 h 772"/>
              <a:gd name="T78" fmla="*/ 2147483646 w 912"/>
              <a:gd name="T79" fmla="*/ 2147483646 h 772"/>
              <a:gd name="T80" fmla="*/ 2147483646 w 912"/>
              <a:gd name="T81" fmla="*/ 2147483646 h 772"/>
              <a:gd name="T82" fmla="*/ 2147483646 w 912"/>
              <a:gd name="T83" fmla="*/ 2147483646 h 772"/>
              <a:gd name="T84" fmla="*/ 2147483646 w 912"/>
              <a:gd name="T85" fmla="*/ 2147483646 h 772"/>
              <a:gd name="T86" fmla="*/ 2147483646 w 912"/>
              <a:gd name="T87" fmla="*/ 2147483646 h 772"/>
              <a:gd name="T88" fmla="*/ 2147483646 w 912"/>
              <a:gd name="T89" fmla="*/ 2147483646 h 772"/>
              <a:gd name="T90" fmla="*/ 2147483646 w 912"/>
              <a:gd name="T91" fmla="*/ 2147483646 h 772"/>
              <a:gd name="T92" fmla="*/ 2147483646 w 912"/>
              <a:gd name="T93" fmla="*/ 2147483646 h 772"/>
              <a:gd name="T94" fmla="*/ 2147483646 w 912"/>
              <a:gd name="T95" fmla="*/ 2147483646 h 772"/>
              <a:gd name="T96" fmla="*/ 2147483646 w 912"/>
              <a:gd name="T97" fmla="*/ 2147483646 h 772"/>
              <a:gd name="T98" fmla="*/ 2147483646 w 912"/>
              <a:gd name="T99" fmla="*/ 2147483646 h 772"/>
              <a:gd name="T100" fmla="*/ 2147483646 w 912"/>
              <a:gd name="T101" fmla="*/ 2147483646 h 772"/>
              <a:gd name="T102" fmla="*/ 2147483646 w 912"/>
              <a:gd name="T103" fmla="*/ 2147483646 h 772"/>
              <a:gd name="T104" fmla="*/ 2147483646 w 912"/>
              <a:gd name="T105" fmla="*/ 2147483646 h 772"/>
              <a:gd name="T106" fmla="*/ 2147483646 w 912"/>
              <a:gd name="T107" fmla="*/ 2147483646 h 772"/>
              <a:gd name="T108" fmla="*/ 2147483646 w 912"/>
              <a:gd name="T109" fmla="*/ 2147483646 h 772"/>
              <a:gd name="T110" fmla="*/ 2147483646 w 912"/>
              <a:gd name="T111" fmla="*/ 2147483646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46" name="宁夏"/>
          <p:cNvSpPr>
            <a:spLocks/>
          </p:cNvSpPr>
          <p:nvPr/>
        </p:nvSpPr>
        <p:spPr bwMode="auto">
          <a:xfrm>
            <a:off x="6867652" y="2493139"/>
            <a:ext cx="241123" cy="400465"/>
          </a:xfrm>
          <a:custGeom>
            <a:avLst/>
            <a:gdLst>
              <a:gd name="T0" fmla="*/ 2147483646 w 184"/>
              <a:gd name="T1" fmla="*/ 2147483646 h 304"/>
              <a:gd name="T2" fmla="*/ 2147483646 w 184"/>
              <a:gd name="T3" fmla="*/ 2147483646 h 304"/>
              <a:gd name="T4" fmla="*/ 2147483646 w 184"/>
              <a:gd name="T5" fmla="*/ 2147483646 h 304"/>
              <a:gd name="T6" fmla="*/ 2147483646 w 184"/>
              <a:gd name="T7" fmla="*/ 2147483646 h 304"/>
              <a:gd name="T8" fmla="*/ 2147483646 w 184"/>
              <a:gd name="T9" fmla="*/ 2147483646 h 304"/>
              <a:gd name="T10" fmla="*/ 2147483646 w 184"/>
              <a:gd name="T11" fmla="*/ 2147483646 h 304"/>
              <a:gd name="T12" fmla="*/ 2147483646 w 184"/>
              <a:gd name="T13" fmla="*/ 2147483646 h 304"/>
              <a:gd name="T14" fmla="*/ 2147483646 w 184"/>
              <a:gd name="T15" fmla="*/ 2147483646 h 304"/>
              <a:gd name="T16" fmla="*/ 2147483646 w 184"/>
              <a:gd name="T17" fmla="*/ 2147483646 h 304"/>
              <a:gd name="T18" fmla="*/ 2147483646 w 184"/>
              <a:gd name="T19" fmla="*/ 2147483646 h 304"/>
              <a:gd name="T20" fmla="*/ 2147483646 w 184"/>
              <a:gd name="T21" fmla="*/ 2147483646 h 304"/>
              <a:gd name="T22" fmla="*/ 2147483646 w 184"/>
              <a:gd name="T23" fmla="*/ 2147483646 h 304"/>
              <a:gd name="T24" fmla="*/ 2147483646 w 184"/>
              <a:gd name="T25" fmla="*/ 2147483646 h 304"/>
              <a:gd name="T26" fmla="*/ 2147483646 w 184"/>
              <a:gd name="T27" fmla="*/ 2147483646 h 304"/>
              <a:gd name="T28" fmla="*/ 2147483646 w 184"/>
              <a:gd name="T29" fmla="*/ 2147483646 h 304"/>
              <a:gd name="T30" fmla="*/ 2147483646 w 184"/>
              <a:gd name="T31" fmla="*/ 2147483646 h 304"/>
              <a:gd name="T32" fmla="*/ 2147483646 w 184"/>
              <a:gd name="T33" fmla="*/ 2147483646 h 304"/>
              <a:gd name="T34" fmla="*/ 2147483646 w 184"/>
              <a:gd name="T35" fmla="*/ 2147483646 h 304"/>
              <a:gd name="T36" fmla="*/ 2147483646 w 184"/>
              <a:gd name="T37" fmla="*/ 2147483646 h 304"/>
              <a:gd name="T38" fmla="*/ 2147483646 w 184"/>
              <a:gd name="T39" fmla="*/ 2147483646 h 304"/>
              <a:gd name="T40" fmla="*/ 2147483646 w 184"/>
              <a:gd name="T41" fmla="*/ 2147483646 h 304"/>
              <a:gd name="T42" fmla="*/ 2147483646 w 184"/>
              <a:gd name="T43" fmla="*/ 2147483646 h 304"/>
              <a:gd name="T44" fmla="*/ 2147483646 w 184"/>
              <a:gd name="T45" fmla="*/ 2147483646 h 304"/>
              <a:gd name="T46" fmla="*/ 2147483646 w 184"/>
              <a:gd name="T47" fmla="*/ 2147483646 h 304"/>
              <a:gd name="T48" fmla="*/ 2147483646 w 184"/>
              <a:gd name="T49" fmla="*/ 2147483646 h 304"/>
              <a:gd name="T50" fmla="*/ 2147483646 w 184"/>
              <a:gd name="T51" fmla="*/ 2147483646 h 304"/>
              <a:gd name="T52" fmla="*/ 2147483646 w 184"/>
              <a:gd name="T53" fmla="*/ 2147483646 h 304"/>
              <a:gd name="T54" fmla="*/ 2147483646 w 184"/>
              <a:gd name="T55" fmla="*/ 2147483646 h 304"/>
              <a:gd name="T56" fmla="*/ 2147483646 w 184"/>
              <a:gd name="T57" fmla="*/ 2147483646 h 304"/>
              <a:gd name="T58" fmla="*/ 2147483646 w 184"/>
              <a:gd name="T59" fmla="*/ 2147483646 h 304"/>
              <a:gd name="T60" fmla="*/ 2147483646 w 184"/>
              <a:gd name="T61" fmla="*/ 2147483646 h 304"/>
              <a:gd name="T62" fmla="*/ 2147483646 w 184"/>
              <a:gd name="T63" fmla="*/ 2147483646 h 304"/>
              <a:gd name="T64" fmla="*/ 2147483646 w 184"/>
              <a:gd name="T65" fmla="*/ 2147483646 h 304"/>
              <a:gd name="T66" fmla="*/ 2147483646 w 184"/>
              <a:gd name="T67" fmla="*/ 2147483646 h 304"/>
              <a:gd name="T68" fmla="*/ 2147483646 w 184"/>
              <a:gd name="T69" fmla="*/ 2147483646 h 304"/>
              <a:gd name="T70" fmla="*/ 2147483646 w 184"/>
              <a:gd name="T71" fmla="*/ 2147483646 h 304"/>
              <a:gd name="T72" fmla="*/ 2147483646 w 184"/>
              <a:gd name="T73" fmla="*/ 2147483646 h 304"/>
              <a:gd name="T74" fmla="*/ 2147483646 w 184"/>
              <a:gd name="T75" fmla="*/ 2147483646 h 304"/>
              <a:gd name="T76" fmla="*/ 2147483646 w 184"/>
              <a:gd name="T77" fmla="*/ 2147483646 h 304"/>
              <a:gd name="T78" fmla="*/ 2147483646 w 184"/>
              <a:gd name="T79" fmla="*/ 2147483646 h 304"/>
              <a:gd name="T80" fmla="*/ 2147483646 w 184"/>
              <a:gd name="T81" fmla="*/ 2147483646 h 304"/>
              <a:gd name="T82" fmla="*/ 2147483646 w 184"/>
              <a:gd name="T83" fmla="*/ 2147483646 h 304"/>
              <a:gd name="T84" fmla="*/ 2147483646 w 184"/>
              <a:gd name="T85" fmla="*/ 2147483646 h 304"/>
              <a:gd name="T86" fmla="*/ 2147483646 w 184"/>
              <a:gd name="T87" fmla="*/ 2147483646 h 304"/>
              <a:gd name="T88" fmla="*/ 2147483646 w 184"/>
              <a:gd name="T89" fmla="*/ 2147483646 h 304"/>
              <a:gd name="T90" fmla="*/ 2147483646 w 184"/>
              <a:gd name="T91" fmla="*/ 2147483646 h 304"/>
              <a:gd name="T92" fmla="*/ 2147483646 w 184"/>
              <a:gd name="T93" fmla="*/ 2147483646 h 304"/>
              <a:gd name="T94" fmla="*/ 2147483646 w 184"/>
              <a:gd name="T95" fmla="*/ 2147483646 h 304"/>
              <a:gd name="T96" fmla="*/ 2147483646 w 184"/>
              <a:gd name="T97" fmla="*/ 2147483646 h 304"/>
              <a:gd name="T98" fmla="*/ 2147483646 w 184"/>
              <a:gd name="T99" fmla="*/ 0 h 3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47" name="新疆"/>
          <p:cNvSpPr>
            <a:spLocks/>
          </p:cNvSpPr>
          <p:nvPr/>
        </p:nvSpPr>
        <p:spPr bwMode="auto">
          <a:xfrm>
            <a:off x="4584841" y="1439286"/>
            <a:ext cx="1708832" cy="1298874"/>
          </a:xfrm>
          <a:custGeom>
            <a:avLst/>
            <a:gdLst>
              <a:gd name="T0" fmla="*/ 2147483646 w 1304"/>
              <a:gd name="T1" fmla="*/ 2147483646 h 986"/>
              <a:gd name="T2" fmla="*/ 2147483646 w 1304"/>
              <a:gd name="T3" fmla="*/ 2147483646 h 986"/>
              <a:gd name="T4" fmla="*/ 2147483646 w 1304"/>
              <a:gd name="T5" fmla="*/ 2147483646 h 986"/>
              <a:gd name="T6" fmla="*/ 2147483646 w 1304"/>
              <a:gd name="T7" fmla="*/ 2147483646 h 986"/>
              <a:gd name="T8" fmla="*/ 2147483646 w 1304"/>
              <a:gd name="T9" fmla="*/ 2147483646 h 986"/>
              <a:gd name="T10" fmla="*/ 2147483646 w 1304"/>
              <a:gd name="T11" fmla="*/ 2147483646 h 986"/>
              <a:gd name="T12" fmla="*/ 2147483646 w 1304"/>
              <a:gd name="T13" fmla="*/ 2147483646 h 986"/>
              <a:gd name="T14" fmla="*/ 2147483646 w 1304"/>
              <a:gd name="T15" fmla="*/ 2147483646 h 986"/>
              <a:gd name="T16" fmla="*/ 2147483646 w 1304"/>
              <a:gd name="T17" fmla="*/ 2147483646 h 986"/>
              <a:gd name="T18" fmla="*/ 2147483646 w 1304"/>
              <a:gd name="T19" fmla="*/ 2147483646 h 986"/>
              <a:gd name="T20" fmla="*/ 2147483646 w 1304"/>
              <a:gd name="T21" fmla="*/ 2147483646 h 986"/>
              <a:gd name="T22" fmla="*/ 2147483646 w 1304"/>
              <a:gd name="T23" fmla="*/ 2147483646 h 986"/>
              <a:gd name="T24" fmla="*/ 2147483646 w 1304"/>
              <a:gd name="T25" fmla="*/ 2147483646 h 986"/>
              <a:gd name="T26" fmla="*/ 2147483646 w 1304"/>
              <a:gd name="T27" fmla="*/ 2147483646 h 986"/>
              <a:gd name="T28" fmla="*/ 2147483646 w 1304"/>
              <a:gd name="T29" fmla="*/ 2147483646 h 986"/>
              <a:gd name="T30" fmla="*/ 2147483646 w 1304"/>
              <a:gd name="T31" fmla="*/ 2147483646 h 986"/>
              <a:gd name="T32" fmla="*/ 2147483646 w 1304"/>
              <a:gd name="T33" fmla="*/ 2147483646 h 986"/>
              <a:gd name="T34" fmla="*/ 2147483646 w 1304"/>
              <a:gd name="T35" fmla="*/ 2147483646 h 986"/>
              <a:gd name="T36" fmla="*/ 2147483646 w 1304"/>
              <a:gd name="T37" fmla="*/ 2147483646 h 986"/>
              <a:gd name="T38" fmla="*/ 2147483646 w 1304"/>
              <a:gd name="T39" fmla="*/ 2147483646 h 986"/>
              <a:gd name="T40" fmla="*/ 2147483646 w 1304"/>
              <a:gd name="T41" fmla="*/ 2147483646 h 986"/>
              <a:gd name="T42" fmla="*/ 2147483646 w 1304"/>
              <a:gd name="T43" fmla="*/ 2147483646 h 986"/>
              <a:gd name="T44" fmla="*/ 2147483646 w 1304"/>
              <a:gd name="T45" fmla="*/ 2147483646 h 986"/>
              <a:gd name="T46" fmla="*/ 2147483646 w 1304"/>
              <a:gd name="T47" fmla="*/ 2147483646 h 986"/>
              <a:gd name="T48" fmla="*/ 2147483646 w 1304"/>
              <a:gd name="T49" fmla="*/ 2147483646 h 986"/>
              <a:gd name="T50" fmla="*/ 2147483646 w 1304"/>
              <a:gd name="T51" fmla="*/ 2147483646 h 986"/>
              <a:gd name="T52" fmla="*/ 2147483646 w 1304"/>
              <a:gd name="T53" fmla="*/ 2147483646 h 986"/>
              <a:gd name="T54" fmla="*/ 2147483646 w 1304"/>
              <a:gd name="T55" fmla="*/ 2147483646 h 986"/>
              <a:gd name="T56" fmla="*/ 2147483646 w 1304"/>
              <a:gd name="T57" fmla="*/ 2147483646 h 986"/>
              <a:gd name="T58" fmla="*/ 2147483646 w 1304"/>
              <a:gd name="T59" fmla="*/ 2147483646 h 986"/>
              <a:gd name="T60" fmla="*/ 2147483646 w 1304"/>
              <a:gd name="T61" fmla="*/ 2147483646 h 986"/>
              <a:gd name="T62" fmla="*/ 2147483646 w 1304"/>
              <a:gd name="T63" fmla="*/ 2147483646 h 986"/>
              <a:gd name="T64" fmla="*/ 2147483646 w 1304"/>
              <a:gd name="T65" fmla="*/ 2147483646 h 986"/>
              <a:gd name="T66" fmla="*/ 2147483646 w 1304"/>
              <a:gd name="T67" fmla="*/ 2147483646 h 986"/>
              <a:gd name="T68" fmla="*/ 2147483646 w 1304"/>
              <a:gd name="T69" fmla="*/ 2147483646 h 986"/>
              <a:gd name="T70" fmla="*/ 2147483646 w 1304"/>
              <a:gd name="T71" fmla="*/ 2147483646 h 986"/>
              <a:gd name="T72" fmla="*/ 2147483646 w 1304"/>
              <a:gd name="T73" fmla="*/ 2147483646 h 986"/>
              <a:gd name="T74" fmla="*/ 2147483646 w 1304"/>
              <a:gd name="T75" fmla="*/ 2147483646 h 986"/>
              <a:gd name="T76" fmla="*/ 2147483646 w 1304"/>
              <a:gd name="T77" fmla="*/ 2147483646 h 986"/>
              <a:gd name="T78" fmla="*/ 2147483646 w 1304"/>
              <a:gd name="T79" fmla="*/ 2147483646 h 986"/>
              <a:gd name="T80" fmla="*/ 2147483646 w 1304"/>
              <a:gd name="T81" fmla="*/ 2147483646 h 986"/>
              <a:gd name="T82" fmla="*/ 2147483646 w 1304"/>
              <a:gd name="T83" fmla="*/ 2147483646 h 986"/>
              <a:gd name="T84" fmla="*/ 2147483646 w 1304"/>
              <a:gd name="T85" fmla="*/ 2147483646 h 986"/>
              <a:gd name="T86" fmla="*/ 2147483646 w 1304"/>
              <a:gd name="T87" fmla="*/ 2147483646 h 986"/>
              <a:gd name="T88" fmla="*/ 2147483646 w 1304"/>
              <a:gd name="T89" fmla="*/ 2147483646 h 986"/>
              <a:gd name="T90" fmla="*/ 2147483646 w 1304"/>
              <a:gd name="T91" fmla="*/ 2147483646 h 986"/>
              <a:gd name="T92" fmla="*/ 2147483646 w 1304"/>
              <a:gd name="T93" fmla="*/ 2147483646 h 986"/>
              <a:gd name="T94" fmla="*/ 2147483646 w 1304"/>
              <a:gd name="T95" fmla="*/ 2147483646 h 986"/>
              <a:gd name="T96" fmla="*/ 2147483646 w 1304"/>
              <a:gd name="T97" fmla="*/ 2147483646 h 986"/>
              <a:gd name="T98" fmla="*/ 2147483646 w 1304"/>
              <a:gd name="T99" fmla="*/ 2147483646 h 986"/>
              <a:gd name="T100" fmla="*/ 2147483646 w 1304"/>
              <a:gd name="T101" fmla="*/ 2147483646 h 986"/>
              <a:gd name="T102" fmla="*/ 2147483646 w 1304"/>
              <a:gd name="T103" fmla="*/ 2147483646 h 986"/>
              <a:gd name="T104" fmla="*/ 2147483646 w 1304"/>
              <a:gd name="T105" fmla="*/ 2147483646 h 986"/>
              <a:gd name="T106" fmla="*/ 2147483646 w 1304"/>
              <a:gd name="T107" fmla="*/ 2147483646 h 986"/>
              <a:gd name="T108" fmla="*/ 2147483646 w 1304"/>
              <a:gd name="T109" fmla="*/ 2147483646 h 986"/>
              <a:gd name="T110" fmla="*/ 2147483646 w 1304"/>
              <a:gd name="T111" fmla="*/ 2147483646 h 986"/>
              <a:gd name="T112" fmla="*/ 2147483646 w 1304"/>
              <a:gd name="T113" fmla="*/ 2147483646 h 986"/>
              <a:gd name="T114" fmla="*/ 2147483646 w 1304"/>
              <a:gd name="T115" fmla="*/ 2147483646 h 9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48" name="青海"/>
          <p:cNvSpPr>
            <a:spLocks/>
          </p:cNvSpPr>
          <p:nvPr/>
        </p:nvSpPr>
        <p:spPr bwMode="auto">
          <a:xfrm>
            <a:off x="5693485" y="2458888"/>
            <a:ext cx="1064089" cy="766679"/>
          </a:xfrm>
          <a:custGeom>
            <a:avLst/>
            <a:gdLst>
              <a:gd name="T0" fmla="*/ 2147483646 w 812"/>
              <a:gd name="T1" fmla="*/ 2147483646 h 582"/>
              <a:gd name="T2" fmla="*/ 2147483646 w 812"/>
              <a:gd name="T3" fmla="*/ 2147483646 h 582"/>
              <a:gd name="T4" fmla="*/ 2147483646 w 812"/>
              <a:gd name="T5" fmla="*/ 2147483646 h 582"/>
              <a:gd name="T6" fmla="*/ 2147483646 w 812"/>
              <a:gd name="T7" fmla="*/ 2147483646 h 582"/>
              <a:gd name="T8" fmla="*/ 2147483646 w 812"/>
              <a:gd name="T9" fmla="*/ 2147483646 h 582"/>
              <a:gd name="T10" fmla="*/ 2147483646 w 812"/>
              <a:gd name="T11" fmla="*/ 2147483646 h 582"/>
              <a:gd name="T12" fmla="*/ 2147483646 w 812"/>
              <a:gd name="T13" fmla="*/ 2147483646 h 582"/>
              <a:gd name="T14" fmla="*/ 2147483646 w 812"/>
              <a:gd name="T15" fmla="*/ 2147483646 h 582"/>
              <a:gd name="T16" fmla="*/ 2147483646 w 812"/>
              <a:gd name="T17" fmla="*/ 2147483646 h 582"/>
              <a:gd name="T18" fmla="*/ 2147483646 w 812"/>
              <a:gd name="T19" fmla="*/ 2147483646 h 582"/>
              <a:gd name="T20" fmla="*/ 2147483646 w 812"/>
              <a:gd name="T21" fmla="*/ 2147483646 h 582"/>
              <a:gd name="T22" fmla="*/ 2147483646 w 812"/>
              <a:gd name="T23" fmla="*/ 2147483646 h 582"/>
              <a:gd name="T24" fmla="*/ 2147483646 w 812"/>
              <a:gd name="T25" fmla="*/ 2147483646 h 582"/>
              <a:gd name="T26" fmla="*/ 2147483646 w 812"/>
              <a:gd name="T27" fmla="*/ 2147483646 h 582"/>
              <a:gd name="T28" fmla="*/ 2147483646 w 812"/>
              <a:gd name="T29" fmla="*/ 2147483646 h 582"/>
              <a:gd name="T30" fmla="*/ 2147483646 w 812"/>
              <a:gd name="T31" fmla="*/ 2147483646 h 582"/>
              <a:gd name="T32" fmla="*/ 2147483646 w 812"/>
              <a:gd name="T33" fmla="*/ 2147483646 h 582"/>
              <a:gd name="T34" fmla="*/ 0 w 812"/>
              <a:gd name="T35" fmla="*/ 2147483646 h 582"/>
              <a:gd name="T36" fmla="*/ 2147483646 w 812"/>
              <a:gd name="T37" fmla="*/ 2147483646 h 582"/>
              <a:gd name="T38" fmla="*/ 2147483646 w 812"/>
              <a:gd name="T39" fmla="*/ 2147483646 h 582"/>
              <a:gd name="T40" fmla="*/ 2147483646 w 812"/>
              <a:gd name="T41" fmla="*/ 2147483646 h 582"/>
              <a:gd name="T42" fmla="*/ 2147483646 w 812"/>
              <a:gd name="T43" fmla="*/ 2147483646 h 582"/>
              <a:gd name="T44" fmla="*/ 2147483646 w 812"/>
              <a:gd name="T45" fmla="*/ 2147483646 h 582"/>
              <a:gd name="T46" fmla="*/ 2147483646 w 812"/>
              <a:gd name="T47" fmla="*/ 2147483646 h 582"/>
              <a:gd name="T48" fmla="*/ 2147483646 w 812"/>
              <a:gd name="T49" fmla="*/ 2147483646 h 582"/>
              <a:gd name="T50" fmla="*/ 2147483646 w 812"/>
              <a:gd name="T51" fmla="*/ 2147483646 h 582"/>
              <a:gd name="T52" fmla="*/ 2147483646 w 812"/>
              <a:gd name="T53" fmla="*/ 2147483646 h 582"/>
              <a:gd name="T54" fmla="*/ 2147483646 w 812"/>
              <a:gd name="T55" fmla="*/ 2147483646 h 582"/>
              <a:gd name="T56" fmla="*/ 2147483646 w 812"/>
              <a:gd name="T57" fmla="*/ 2147483646 h 582"/>
              <a:gd name="T58" fmla="*/ 2147483646 w 812"/>
              <a:gd name="T59" fmla="*/ 2147483646 h 582"/>
              <a:gd name="T60" fmla="*/ 2147483646 w 812"/>
              <a:gd name="T61" fmla="*/ 2147483646 h 582"/>
              <a:gd name="T62" fmla="*/ 2147483646 w 812"/>
              <a:gd name="T63" fmla="*/ 2147483646 h 582"/>
              <a:gd name="T64" fmla="*/ 2147483646 w 812"/>
              <a:gd name="T65" fmla="*/ 2147483646 h 582"/>
              <a:gd name="T66" fmla="*/ 2147483646 w 812"/>
              <a:gd name="T67" fmla="*/ 2147483646 h 582"/>
              <a:gd name="T68" fmla="*/ 2147483646 w 812"/>
              <a:gd name="T69" fmla="*/ 2147483646 h 582"/>
              <a:gd name="T70" fmla="*/ 2147483646 w 812"/>
              <a:gd name="T71" fmla="*/ 2147483646 h 582"/>
              <a:gd name="T72" fmla="*/ 2147483646 w 812"/>
              <a:gd name="T73" fmla="*/ 2147483646 h 582"/>
              <a:gd name="T74" fmla="*/ 2147483646 w 812"/>
              <a:gd name="T75" fmla="*/ 2147483646 h 582"/>
              <a:gd name="T76" fmla="*/ 2147483646 w 812"/>
              <a:gd name="T77" fmla="*/ 2147483646 h 582"/>
              <a:gd name="T78" fmla="*/ 2147483646 w 812"/>
              <a:gd name="T79" fmla="*/ 2147483646 h 582"/>
              <a:gd name="T80" fmla="*/ 2147483646 w 812"/>
              <a:gd name="T81" fmla="*/ 2147483646 h 582"/>
              <a:gd name="T82" fmla="*/ 2147483646 w 812"/>
              <a:gd name="T83" fmla="*/ 2147483646 h 582"/>
              <a:gd name="T84" fmla="*/ 2147483646 w 812"/>
              <a:gd name="T85" fmla="*/ 2147483646 h 582"/>
              <a:gd name="T86" fmla="*/ 2147483646 w 812"/>
              <a:gd name="T87" fmla="*/ 2147483646 h 582"/>
              <a:gd name="T88" fmla="*/ 2147483646 w 812"/>
              <a:gd name="T89" fmla="*/ 2147483646 h 582"/>
              <a:gd name="T90" fmla="*/ 2147483646 w 812"/>
              <a:gd name="T91" fmla="*/ 2147483646 h 582"/>
              <a:gd name="T92" fmla="*/ 2147483646 w 812"/>
              <a:gd name="T93" fmla="*/ 2147483646 h 582"/>
              <a:gd name="T94" fmla="*/ 2147483646 w 812"/>
              <a:gd name="T95" fmla="*/ 2147483646 h 582"/>
              <a:gd name="T96" fmla="*/ 2147483646 w 812"/>
              <a:gd name="T97" fmla="*/ 2147483646 h 582"/>
              <a:gd name="T98" fmla="*/ 2147483646 w 812"/>
              <a:gd name="T99" fmla="*/ 2147483646 h 582"/>
              <a:gd name="T100" fmla="*/ 2147483646 w 812"/>
              <a:gd name="T101" fmla="*/ 2147483646 h 582"/>
              <a:gd name="T102" fmla="*/ 2147483646 w 812"/>
              <a:gd name="T103" fmla="*/ 2147483646 h 582"/>
              <a:gd name="T104" fmla="*/ 2147483646 w 812"/>
              <a:gd name="T105" fmla="*/ 2147483646 h 582"/>
              <a:gd name="T106" fmla="*/ 2147483646 w 812"/>
              <a:gd name="T107" fmla="*/ 2147483646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49" name="四川"/>
          <p:cNvSpPr>
            <a:spLocks/>
          </p:cNvSpPr>
          <p:nvPr/>
        </p:nvSpPr>
        <p:spPr bwMode="auto">
          <a:xfrm>
            <a:off x="6304156" y="2996354"/>
            <a:ext cx="919939" cy="811467"/>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50" name="西藏"/>
          <p:cNvSpPr>
            <a:spLocks/>
          </p:cNvSpPr>
          <p:nvPr/>
        </p:nvSpPr>
        <p:spPr bwMode="auto">
          <a:xfrm>
            <a:off x="4776167" y="2667025"/>
            <a:ext cx="1645931" cy="1006431"/>
          </a:xfrm>
          <a:custGeom>
            <a:avLst/>
            <a:gdLst>
              <a:gd name="T0" fmla="*/ 2147483646 w 1256"/>
              <a:gd name="T1" fmla="*/ 2147483646 h 764"/>
              <a:gd name="T2" fmla="*/ 2147483646 w 1256"/>
              <a:gd name="T3" fmla="*/ 2147483646 h 764"/>
              <a:gd name="T4" fmla="*/ 2147483646 w 1256"/>
              <a:gd name="T5" fmla="*/ 2147483646 h 764"/>
              <a:gd name="T6" fmla="*/ 2147483646 w 1256"/>
              <a:gd name="T7" fmla="*/ 2147483646 h 764"/>
              <a:gd name="T8" fmla="*/ 2147483646 w 1256"/>
              <a:gd name="T9" fmla="*/ 2147483646 h 764"/>
              <a:gd name="T10" fmla="*/ 2147483646 w 1256"/>
              <a:gd name="T11" fmla="*/ 2147483646 h 764"/>
              <a:gd name="T12" fmla="*/ 2147483646 w 1256"/>
              <a:gd name="T13" fmla="*/ 2147483646 h 764"/>
              <a:gd name="T14" fmla="*/ 2147483646 w 1256"/>
              <a:gd name="T15" fmla="*/ 2147483646 h 764"/>
              <a:gd name="T16" fmla="*/ 2147483646 w 1256"/>
              <a:gd name="T17" fmla="*/ 2147483646 h 764"/>
              <a:gd name="T18" fmla="*/ 2147483646 w 1256"/>
              <a:gd name="T19" fmla="*/ 2147483646 h 764"/>
              <a:gd name="T20" fmla="*/ 2147483646 w 1256"/>
              <a:gd name="T21" fmla="*/ 2147483646 h 764"/>
              <a:gd name="T22" fmla="*/ 2147483646 w 1256"/>
              <a:gd name="T23" fmla="*/ 2147483646 h 764"/>
              <a:gd name="T24" fmla="*/ 2147483646 w 1256"/>
              <a:gd name="T25" fmla="*/ 2147483646 h 764"/>
              <a:gd name="T26" fmla="*/ 2147483646 w 1256"/>
              <a:gd name="T27" fmla="*/ 2147483646 h 764"/>
              <a:gd name="T28" fmla="*/ 2147483646 w 1256"/>
              <a:gd name="T29" fmla="*/ 2147483646 h 764"/>
              <a:gd name="T30" fmla="*/ 2147483646 w 1256"/>
              <a:gd name="T31" fmla="*/ 2147483646 h 764"/>
              <a:gd name="T32" fmla="*/ 2147483646 w 1256"/>
              <a:gd name="T33" fmla="*/ 2147483646 h 764"/>
              <a:gd name="T34" fmla="*/ 2147483646 w 1256"/>
              <a:gd name="T35" fmla="*/ 2147483646 h 764"/>
              <a:gd name="T36" fmla="*/ 2147483646 w 1256"/>
              <a:gd name="T37" fmla="*/ 2147483646 h 764"/>
              <a:gd name="T38" fmla="*/ 2147483646 w 1256"/>
              <a:gd name="T39" fmla="*/ 2147483646 h 764"/>
              <a:gd name="T40" fmla="*/ 2147483646 w 1256"/>
              <a:gd name="T41" fmla="*/ 2147483646 h 764"/>
              <a:gd name="T42" fmla="*/ 2147483646 w 1256"/>
              <a:gd name="T43" fmla="*/ 2147483646 h 764"/>
              <a:gd name="T44" fmla="*/ 2147483646 w 1256"/>
              <a:gd name="T45" fmla="*/ 2147483646 h 764"/>
              <a:gd name="T46" fmla="*/ 2147483646 w 1256"/>
              <a:gd name="T47" fmla="*/ 2147483646 h 764"/>
              <a:gd name="T48" fmla="*/ 2147483646 w 1256"/>
              <a:gd name="T49" fmla="*/ 2147483646 h 764"/>
              <a:gd name="T50" fmla="*/ 2147483646 w 1256"/>
              <a:gd name="T51" fmla="*/ 2147483646 h 764"/>
              <a:gd name="T52" fmla="*/ 2147483646 w 1256"/>
              <a:gd name="T53" fmla="*/ 2147483646 h 764"/>
              <a:gd name="T54" fmla="*/ 2147483646 w 1256"/>
              <a:gd name="T55" fmla="*/ 2147483646 h 764"/>
              <a:gd name="T56" fmla="*/ 2147483646 w 1256"/>
              <a:gd name="T57" fmla="*/ 2147483646 h 764"/>
              <a:gd name="T58" fmla="*/ 2147483646 w 1256"/>
              <a:gd name="T59" fmla="*/ 2147483646 h 764"/>
              <a:gd name="T60" fmla="*/ 2147483646 w 1256"/>
              <a:gd name="T61" fmla="*/ 2147483646 h 764"/>
              <a:gd name="T62" fmla="*/ 2147483646 w 1256"/>
              <a:gd name="T63" fmla="*/ 2147483646 h 764"/>
              <a:gd name="T64" fmla="*/ 2147483646 w 1256"/>
              <a:gd name="T65" fmla="*/ 2147483646 h 764"/>
              <a:gd name="T66" fmla="*/ 2147483646 w 1256"/>
              <a:gd name="T67" fmla="*/ 2147483646 h 764"/>
              <a:gd name="T68" fmla="*/ 2147483646 w 1256"/>
              <a:gd name="T69" fmla="*/ 2147483646 h 764"/>
              <a:gd name="T70" fmla="*/ 2147483646 w 1256"/>
              <a:gd name="T71" fmla="*/ 2147483646 h 764"/>
              <a:gd name="T72" fmla="*/ 2147483646 w 1256"/>
              <a:gd name="T73" fmla="*/ 2147483646 h 764"/>
              <a:gd name="T74" fmla="*/ 2147483646 w 1256"/>
              <a:gd name="T75" fmla="*/ 2147483646 h 764"/>
              <a:gd name="T76" fmla="*/ 2147483646 w 1256"/>
              <a:gd name="T77" fmla="*/ 2147483646 h 764"/>
              <a:gd name="T78" fmla="*/ 2147483646 w 1256"/>
              <a:gd name="T79" fmla="*/ 2147483646 h 764"/>
              <a:gd name="T80" fmla="*/ 2147483646 w 1256"/>
              <a:gd name="T81" fmla="*/ 2147483646 h 764"/>
              <a:gd name="T82" fmla="*/ 2147483646 w 1256"/>
              <a:gd name="T83" fmla="*/ 2147483646 h 764"/>
              <a:gd name="T84" fmla="*/ 2147483646 w 1256"/>
              <a:gd name="T85" fmla="*/ 2147483646 h 764"/>
              <a:gd name="T86" fmla="*/ 2147483646 w 1256"/>
              <a:gd name="T87" fmla="*/ 2147483646 h 764"/>
              <a:gd name="T88" fmla="*/ 2147483646 w 1256"/>
              <a:gd name="T89" fmla="*/ 2147483646 h 764"/>
              <a:gd name="T90" fmla="*/ 2147483646 w 1256"/>
              <a:gd name="T91" fmla="*/ 2147483646 h 764"/>
              <a:gd name="T92" fmla="*/ 2147483646 w 1256"/>
              <a:gd name="T93" fmla="*/ 2147483646 h 764"/>
              <a:gd name="T94" fmla="*/ 2147483646 w 1256"/>
              <a:gd name="T95" fmla="*/ 2147483646 h 764"/>
              <a:gd name="T96" fmla="*/ 2147483646 w 1256"/>
              <a:gd name="T97" fmla="*/ 2147483646 h 764"/>
              <a:gd name="T98" fmla="*/ 2147483646 w 1256"/>
              <a:gd name="T99" fmla="*/ 2147483646 h 764"/>
              <a:gd name="T100" fmla="*/ 2147483646 w 1256"/>
              <a:gd name="T101" fmla="*/ 2147483646 h 764"/>
              <a:gd name="T102" fmla="*/ 2147483646 w 1256"/>
              <a:gd name="T103" fmla="*/ 2147483646 h 764"/>
              <a:gd name="T104" fmla="*/ 2147483646 w 1256"/>
              <a:gd name="T105" fmla="*/ 2147483646 h 764"/>
              <a:gd name="T106" fmla="*/ 2147483646 w 1256"/>
              <a:gd name="T107" fmla="*/ 2147483646 h 764"/>
              <a:gd name="T108" fmla="*/ 2147483646 w 1256"/>
              <a:gd name="T109" fmla="*/ 2147483646 h 764"/>
              <a:gd name="T110" fmla="*/ 2147483646 w 1256"/>
              <a:gd name="T111" fmla="*/ 2147483646 h 764"/>
              <a:gd name="T112" fmla="*/ 2147483646 w 1256"/>
              <a:gd name="T113" fmla="*/ 2147483646 h 764"/>
              <a:gd name="T114" fmla="*/ 2147483646 w 1256"/>
              <a:gd name="T115" fmla="*/ 2147483646 h 764"/>
              <a:gd name="T116" fmla="*/ 2147483646 w 1256"/>
              <a:gd name="T117" fmla="*/ 2147483646 h 764"/>
              <a:gd name="T118" fmla="*/ 2147483646 w 1256"/>
              <a:gd name="T119" fmla="*/ 2147483646 h 764"/>
              <a:gd name="T120" fmla="*/ 2147483646 w 1256"/>
              <a:gd name="T121" fmla="*/ 2147483646 h 764"/>
              <a:gd name="T122" fmla="*/ 2147483646 w 1256"/>
              <a:gd name="T123" fmla="*/ 2147483646 h 764"/>
              <a:gd name="T124" fmla="*/ 2147483646 w 1256"/>
              <a:gd name="T125" fmla="*/ 2147483646 h 7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51" name="云南"/>
          <p:cNvSpPr>
            <a:spLocks/>
          </p:cNvSpPr>
          <p:nvPr/>
        </p:nvSpPr>
        <p:spPr bwMode="auto">
          <a:xfrm>
            <a:off x="6275326" y="3504838"/>
            <a:ext cx="744338" cy="779852"/>
          </a:xfrm>
          <a:custGeom>
            <a:avLst/>
            <a:gdLst>
              <a:gd name="T0" fmla="*/ 2147483646 w 568"/>
              <a:gd name="T1" fmla="*/ 2147483646 h 592"/>
              <a:gd name="T2" fmla="*/ 2147483646 w 568"/>
              <a:gd name="T3" fmla="*/ 2147483646 h 592"/>
              <a:gd name="T4" fmla="*/ 2147483646 w 568"/>
              <a:gd name="T5" fmla="*/ 2147483646 h 592"/>
              <a:gd name="T6" fmla="*/ 2147483646 w 568"/>
              <a:gd name="T7" fmla="*/ 2147483646 h 592"/>
              <a:gd name="T8" fmla="*/ 2147483646 w 568"/>
              <a:gd name="T9" fmla="*/ 2147483646 h 592"/>
              <a:gd name="T10" fmla="*/ 2147483646 w 568"/>
              <a:gd name="T11" fmla="*/ 2147483646 h 592"/>
              <a:gd name="T12" fmla="*/ 2147483646 w 568"/>
              <a:gd name="T13" fmla="*/ 2147483646 h 592"/>
              <a:gd name="T14" fmla="*/ 2147483646 w 568"/>
              <a:gd name="T15" fmla="*/ 2147483646 h 592"/>
              <a:gd name="T16" fmla="*/ 2147483646 w 568"/>
              <a:gd name="T17" fmla="*/ 2147483646 h 592"/>
              <a:gd name="T18" fmla="*/ 2147483646 w 568"/>
              <a:gd name="T19" fmla="*/ 2147483646 h 592"/>
              <a:gd name="T20" fmla="*/ 2147483646 w 568"/>
              <a:gd name="T21" fmla="*/ 2147483646 h 592"/>
              <a:gd name="T22" fmla="*/ 2147483646 w 568"/>
              <a:gd name="T23" fmla="*/ 2147483646 h 592"/>
              <a:gd name="T24" fmla="*/ 2147483646 w 568"/>
              <a:gd name="T25" fmla="*/ 2147483646 h 592"/>
              <a:gd name="T26" fmla="*/ 2147483646 w 568"/>
              <a:gd name="T27" fmla="*/ 2147483646 h 592"/>
              <a:gd name="T28" fmla="*/ 2147483646 w 568"/>
              <a:gd name="T29" fmla="*/ 2147483646 h 592"/>
              <a:gd name="T30" fmla="*/ 2147483646 w 568"/>
              <a:gd name="T31" fmla="*/ 2147483646 h 592"/>
              <a:gd name="T32" fmla="*/ 2147483646 w 568"/>
              <a:gd name="T33" fmla="*/ 2147483646 h 592"/>
              <a:gd name="T34" fmla="*/ 2147483646 w 568"/>
              <a:gd name="T35" fmla="*/ 2147483646 h 592"/>
              <a:gd name="T36" fmla="*/ 2147483646 w 568"/>
              <a:gd name="T37" fmla="*/ 2147483646 h 592"/>
              <a:gd name="T38" fmla="*/ 2147483646 w 568"/>
              <a:gd name="T39" fmla="*/ 2147483646 h 592"/>
              <a:gd name="T40" fmla="*/ 2147483646 w 568"/>
              <a:gd name="T41" fmla="*/ 2147483646 h 592"/>
              <a:gd name="T42" fmla="*/ 2147483646 w 568"/>
              <a:gd name="T43" fmla="*/ 2147483646 h 592"/>
              <a:gd name="T44" fmla="*/ 2147483646 w 568"/>
              <a:gd name="T45" fmla="*/ 2147483646 h 592"/>
              <a:gd name="T46" fmla="*/ 2147483646 w 568"/>
              <a:gd name="T47" fmla="*/ 2147483646 h 592"/>
              <a:gd name="T48" fmla="*/ 2147483646 w 568"/>
              <a:gd name="T49" fmla="*/ 2147483646 h 592"/>
              <a:gd name="T50" fmla="*/ 2147483646 w 568"/>
              <a:gd name="T51" fmla="*/ 2147483646 h 592"/>
              <a:gd name="T52" fmla="*/ 2147483646 w 568"/>
              <a:gd name="T53" fmla="*/ 2147483646 h 592"/>
              <a:gd name="T54" fmla="*/ 2147483646 w 568"/>
              <a:gd name="T55" fmla="*/ 2147483646 h 592"/>
              <a:gd name="T56" fmla="*/ 2147483646 w 568"/>
              <a:gd name="T57" fmla="*/ 2147483646 h 592"/>
              <a:gd name="T58" fmla="*/ 2147483646 w 568"/>
              <a:gd name="T59" fmla="*/ 2147483646 h 592"/>
              <a:gd name="T60" fmla="*/ 2147483646 w 568"/>
              <a:gd name="T61" fmla="*/ 2147483646 h 592"/>
              <a:gd name="T62" fmla="*/ 2147483646 w 568"/>
              <a:gd name="T63" fmla="*/ 2147483646 h 592"/>
              <a:gd name="T64" fmla="*/ 2147483646 w 568"/>
              <a:gd name="T65" fmla="*/ 2147483646 h 592"/>
              <a:gd name="T66" fmla="*/ 2147483646 w 568"/>
              <a:gd name="T67" fmla="*/ 2147483646 h 592"/>
              <a:gd name="T68" fmla="*/ 2147483646 w 568"/>
              <a:gd name="T69" fmla="*/ 2147483646 h 592"/>
              <a:gd name="T70" fmla="*/ 2147483646 w 568"/>
              <a:gd name="T71" fmla="*/ 2147483646 h 592"/>
              <a:gd name="T72" fmla="*/ 2147483646 w 568"/>
              <a:gd name="T73" fmla="*/ 2147483646 h 592"/>
              <a:gd name="T74" fmla="*/ 2147483646 w 568"/>
              <a:gd name="T75" fmla="*/ 2147483646 h 592"/>
              <a:gd name="T76" fmla="*/ 2147483646 w 568"/>
              <a:gd name="T77" fmla="*/ 2147483646 h 592"/>
              <a:gd name="T78" fmla="*/ 2147483646 w 568"/>
              <a:gd name="T79" fmla="*/ 2147483646 h 592"/>
              <a:gd name="T80" fmla="*/ 2147483646 w 568"/>
              <a:gd name="T81" fmla="*/ 2147483646 h 592"/>
              <a:gd name="T82" fmla="*/ 2147483646 w 568"/>
              <a:gd name="T83" fmla="*/ 2147483646 h 592"/>
              <a:gd name="T84" fmla="*/ 2147483646 w 568"/>
              <a:gd name="T85" fmla="*/ 2147483646 h 592"/>
              <a:gd name="T86" fmla="*/ 2147483646 w 568"/>
              <a:gd name="T87" fmla="*/ 2147483646 h 592"/>
              <a:gd name="T88" fmla="*/ 2147483646 w 568"/>
              <a:gd name="T89" fmla="*/ 2147483646 h 592"/>
              <a:gd name="T90" fmla="*/ 2147483646 w 568"/>
              <a:gd name="T91" fmla="*/ 2147483646 h 592"/>
              <a:gd name="T92" fmla="*/ 2147483646 w 568"/>
              <a:gd name="T93" fmla="*/ 2147483646 h 592"/>
              <a:gd name="T94" fmla="*/ 2147483646 w 568"/>
              <a:gd name="T95" fmla="*/ 2147483646 h 592"/>
              <a:gd name="T96" fmla="*/ 2147483646 w 568"/>
              <a:gd name="T97" fmla="*/ 2147483646 h 592"/>
              <a:gd name="T98" fmla="*/ 2147483646 w 568"/>
              <a:gd name="T99" fmla="*/ 2147483646 h 592"/>
              <a:gd name="T100" fmla="*/ 2147483646 w 568"/>
              <a:gd name="T101" fmla="*/ 2147483646 h 592"/>
              <a:gd name="T102" fmla="*/ 2147483646 w 568"/>
              <a:gd name="T103" fmla="*/ 2147483646 h 592"/>
              <a:gd name="T104" fmla="*/ 2147483646 w 568"/>
              <a:gd name="T105" fmla="*/ 2147483646 h 592"/>
              <a:gd name="T106" fmla="*/ 2147483646 w 568"/>
              <a:gd name="T107" fmla="*/ 2147483646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52" name="贵州"/>
          <p:cNvSpPr>
            <a:spLocks/>
          </p:cNvSpPr>
          <p:nvPr/>
        </p:nvSpPr>
        <p:spPr bwMode="auto">
          <a:xfrm>
            <a:off x="6809991" y="3494299"/>
            <a:ext cx="503214" cy="437349"/>
          </a:xfrm>
          <a:custGeom>
            <a:avLst/>
            <a:gdLst>
              <a:gd name="T0" fmla="*/ 2147483646 w 384"/>
              <a:gd name="T1" fmla="*/ 2147483646 h 332"/>
              <a:gd name="T2" fmla="*/ 2147483646 w 384"/>
              <a:gd name="T3" fmla="*/ 2147483646 h 332"/>
              <a:gd name="T4" fmla="*/ 2147483646 w 384"/>
              <a:gd name="T5" fmla="*/ 2147483646 h 332"/>
              <a:gd name="T6" fmla="*/ 2147483646 w 384"/>
              <a:gd name="T7" fmla="*/ 2147483646 h 332"/>
              <a:gd name="T8" fmla="*/ 2147483646 w 384"/>
              <a:gd name="T9" fmla="*/ 2147483646 h 332"/>
              <a:gd name="T10" fmla="*/ 2147483646 w 384"/>
              <a:gd name="T11" fmla="*/ 2147483646 h 332"/>
              <a:gd name="T12" fmla="*/ 2147483646 w 384"/>
              <a:gd name="T13" fmla="*/ 2147483646 h 332"/>
              <a:gd name="T14" fmla="*/ 2147483646 w 384"/>
              <a:gd name="T15" fmla="*/ 2147483646 h 332"/>
              <a:gd name="T16" fmla="*/ 2147483646 w 384"/>
              <a:gd name="T17" fmla="*/ 2147483646 h 332"/>
              <a:gd name="T18" fmla="*/ 2147483646 w 384"/>
              <a:gd name="T19" fmla="*/ 2147483646 h 332"/>
              <a:gd name="T20" fmla="*/ 2147483646 w 384"/>
              <a:gd name="T21" fmla="*/ 2147483646 h 332"/>
              <a:gd name="T22" fmla="*/ 2147483646 w 384"/>
              <a:gd name="T23" fmla="*/ 2147483646 h 332"/>
              <a:gd name="T24" fmla="*/ 2147483646 w 384"/>
              <a:gd name="T25" fmla="*/ 2147483646 h 332"/>
              <a:gd name="T26" fmla="*/ 2147483646 w 384"/>
              <a:gd name="T27" fmla="*/ 2147483646 h 332"/>
              <a:gd name="T28" fmla="*/ 2147483646 w 384"/>
              <a:gd name="T29" fmla="*/ 2147483646 h 332"/>
              <a:gd name="T30" fmla="*/ 2147483646 w 384"/>
              <a:gd name="T31" fmla="*/ 2147483646 h 332"/>
              <a:gd name="T32" fmla="*/ 2147483646 w 384"/>
              <a:gd name="T33" fmla="*/ 2147483646 h 332"/>
              <a:gd name="T34" fmla="*/ 2147483646 w 384"/>
              <a:gd name="T35" fmla="*/ 2147483646 h 332"/>
              <a:gd name="T36" fmla="*/ 2147483646 w 384"/>
              <a:gd name="T37" fmla="*/ 2147483646 h 332"/>
              <a:gd name="T38" fmla="*/ 2147483646 w 384"/>
              <a:gd name="T39" fmla="*/ 2147483646 h 332"/>
              <a:gd name="T40" fmla="*/ 2147483646 w 384"/>
              <a:gd name="T41" fmla="*/ 2147483646 h 332"/>
              <a:gd name="T42" fmla="*/ 0 w 384"/>
              <a:gd name="T43" fmla="*/ 2147483646 h 332"/>
              <a:gd name="T44" fmla="*/ 2147483646 w 384"/>
              <a:gd name="T45" fmla="*/ 2147483646 h 332"/>
              <a:gd name="T46" fmla="*/ 2147483646 w 384"/>
              <a:gd name="T47" fmla="*/ 2147483646 h 332"/>
              <a:gd name="T48" fmla="*/ 2147483646 w 384"/>
              <a:gd name="T49" fmla="*/ 2147483646 h 332"/>
              <a:gd name="T50" fmla="*/ 2147483646 w 384"/>
              <a:gd name="T51" fmla="*/ 2147483646 h 332"/>
              <a:gd name="T52" fmla="*/ 2147483646 w 384"/>
              <a:gd name="T53" fmla="*/ 2147483646 h 332"/>
              <a:gd name="T54" fmla="*/ 2147483646 w 384"/>
              <a:gd name="T55" fmla="*/ 2147483646 h 332"/>
              <a:gd name="T56" fmla="*/ 2147483646 w 384"/>
              <a:gd name="T57" fmla="*/ 2147483646 h 332"/>
              <a:gd name="T58" fmla="*/ 2147483646 w 384"/>
              <a:gd name="T59" fmla="*/ 2147483646 h 332"/>
              <a:gd name="T60" fmla="*/ 2147483646 w 384"/>
              <a:gd name="T61" fmla="*/ 2147483646 h 332"/>
              <a:gd name="T62" fmla="*/ 2147483646 w 384"/>
              <a:gd name="T63" fmla="*/ 2147483646 h 332"/>
              <a:gd name="T64" fmla="*/ 2147483646 w 384"/>
              <a:gd name="T65" fmla="*/ 2147483646 h 332"/>
              <a:gd name="T66" fmla="*/ 2147483646 w 384"/>
              <a:gd name="T67" fmla="*/ 2147483646 h 332"/>
              <a:gd name="T68" fmla="*/ 2147483646 w 384"/>
              <a:gd name="T69" fmla="*/ 2147483646 h 332"/>
              <a:gd name="T70" fmla="*/ 2147483646 w 384"/>
              <a:gd name="T71" fmla="*/ 2147483646 h 332"/>
              <a:gd name="T72" fmla="*/ 2147483646 w 384"/>
              <a:gd name="T73" fmla="*/ 2147483646 h 332"/>
              <a:gd name="T74" fmla="*/ 2147483646 w 384"/>
              <a:gd name="T75" fmla="*/ 2147483646 h 332"/>
              <a:gd name="T76" fmla="*/ 2147483646 w 384"/>
              <a:gd name="T77" fmla="*/ 2147483646 h 332"/>
              <a:gd name="T78" fmla="*/ 2147483646 w 384"/>
              <a:gd name="T79" fmla="*/ 2147483646 h 332"/>
              <a:gd name="T80" fmla="*/ 2147483646 w 384"/>
              <a:gd name="T81" fmla="*/ 2147483646 h 332"/>
              <a:gd name="T82" fmla="*/ 2147483646 w 384"/>
              <a:gd name="T83" fmla="*/ 2147483646 h 332"/>
              <a:gd name="T84" fmla="*/ 2147483646 w 384"/>
              <a:gd name="T85" fmla="*/ 2147483646 h 332"/>
              <a:gd name="T86" fmla="*/ 2147483646 w 384"/>
              <a:gd name="T87" fmla="*/ 2147483646 h 332"/>
              <a:gd name="T88" fmla="*/ 2147483646 w 384"/>
              <a:gd name="T89" fmla="*/ 2147483646 h 332"/>
              <a:gd name="T90" fmla="*/ 2147483646 w 384"/>
              <a:gd name="T91" fmla="*/ 2147483646 h 332"/>
              <a:gd name="T92" fmla="*/ 2147483646 w 384"/>
              <a:gd name="T93" fmla="*/ 2147483646 h 332"/>
              <a:gd name="T94" fmla="*/ 2147483646 w 384"/>
              <a:gd name="T95" fmla="*/ 2147483646 h 332"/>
              <a:gd name="T96" fmla="*/ 2147483646 w 384"/>
              <a:gd name="T97" fmla="*/ 2147483646 h 332"/>
              <a:gd name="T98" fmla="*/ 2147483646 w 384"/>
              <a:gd name="T99" fmla="*/ 2147483646 h 332"/>
              <a:gd name="T100" fmla="*/ 2147483646 w 384"/>
              <a:gd name="T101" fmla="*/ 2147483646 h 332"/>
              <a:gd name="T102" fmla="*/ 2147483646 w 384"/>
              <a:gd name="T103" fmla="*/ 2147483646 h 332"/>
              <a:gd name="T104" fmla="*/ 2147483646 w 384"/>
              <a:gd name="T105" fmla="*/ 2147483646 h 332"/>
              <a:gd name="T106" fmla="*/ 2147483646 w 384"/>
              <a:gd name="T107" fmla="*/ 2147483646 h 332"/>
              <a:gd name="T108" fmla="*/ 2147483646 w 384"/>
              <a:gd name="T109" fmla="*/ 2147483646 h 332"/>
              <a:gd name="T110" fmla="*/ 2147483646 w 384"/>
              <a:gd name="T111" fmla="*/ 2147483646 h 332"/>
              <a:gd name="T112" fmla="*/ 2147483646 w 384"/>
              <a:gd name="T113" fmla="*/ 2147483646 h 332"/>
              <a:gd name="T114" fmla="*/ 2147483646 w 384"/>
              <a:gd name="T115" fmla="*/ 2147483646 h 332"/>
              <a:gd name="T116" fmla="*/ 2147483646 w 384"/>
              <a:gd name="T117" fmla="*/ 2147483646 h 3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53" name="广西"/>
          <p:cNvSpPr>
            <a:spLocks/>
          </p:cNvSpPr>
          <p:nvPr/>
        </p:nvSpPr>
        <p:spPr bwMode="auto">
          <a:xfrm>
            <a:off x="6891241" y="3763031"/>
            <a:ext cx="657847" cy="503215"/>
          </a:xfrm>
          <a:custGeom>
            <a:avLst/>
            <a:gdLst>
              <a:gd name="T0" fmla="*/ 2147483646 w 502"/>
              <a:gd name="T1" fmla="*/ 2147483646 h 382"/>
              <a:gd name="T2" fmla="*/ 2147483646 w 502"/>
              <a:gd name="T3" fmla="*/ 2147483646 h 382"/>
              <a:gd name="T4" fmla="*/ 2147483646 w 502"/>
              <a:gd name="T5" fmla="*/ 2147483646 h 382"/>
              <a:gd name="T6" fmla="*/ 2147483646 w 502"/>
              <a:gd name="T7" fmla="*/ 2147483646 h 382"/>
              <a:gd name="T8" fmla="*/ 2147483646 w 502"/>
              <a:gd name="T9" fmla="*/ 2147483646 h 382"/>
              <a:gd name="T10" fmla="*/ 2147483646 w 502"/>
              <a:gd name="T11" fmla="*/ 2147483646 h 382"/>
              <a:gd name="T12" fmla="*/ 2147483646 w 502"/>
              <a:gd name="T13" fmla="*/ 2147483646 h 382"/>
              <a:gd name="T14" fmla="*/ 2147483646 w 502"/>
              <a:gd name="T15" fmla="*/ 2147483646 h 382"/>
              <a:gd name="T16" fmla="*/ 2147483646 w 502"/>
              <a:gd name="T17" fmla="*/ 2147483646 h 382"/>
              <a:gd name="T18" fmla="*/ 2147483646 w 502"/>
              <a:gd name="T19" fmla="*/ 2147483646 h 382"/>
              <a:gd name="T20" fmla="*/ 2147483646 w 502"/>
              <a:gd name="T21" fmla="*/ 2147483646 h 382"/>
              <a:gd name="T22" fmla="*/ 2147483646 w 502"/>
              <a:gd name="T23" fmla="*/ 2147483646 h 382"/>
              <a:gd name="T24" fmla="*/ 2147483646 w 502"/>
              <a:gd name="T25" fmla="*/ 2147483646 h 382"/>
              <a:gd name="T26" fmla="*/ 2147483646 w 502"/>
              <a:gd name="T27" fmla="*/ 2147483646 h 382"/>
              <a:gd name="T28" fmla="*/ 2147483646 w 502"/>
              <a:gd name="T29" fmla="*/ 2147483646 h 382"/>
              <a:gd name="T30" fmla="*/ 2147483646 w 502"/>
              <a:gd name="T31" fmla="*/ 2147483646 h 382"/>
              <a:gd name="T32" fmla="*/ 2147483646 w 502"/>
              <a:gd name="T33" fmla="*/ 2147483646 h 382"/>
              <a:gd name="T34" fmla="*/ 2147483646 w 502"/>
              <a:gd name="T35" fmla="*/ 2147483646 h 382"/>
              <a:gd name="T36" fmla="*/ 2147483646 w 502"/>
              <a:gd name="T37" fmla="*/ 2147483646 h 382"/>
              <a:gd name="T38" fmla="*/ 2147483646 w 502"/>
              <a:gd name="T39" fmla="*/ 2147483646 h 382"/>
              <a:gd name="T40" fmla="*/ 2147483646 w 502"/>
              <a:gd name="T41" fmla="*/ 2147483646 h 382"/>
              <a:gd name="T42" fmla="*/ 2147483646 w 502"/>
              <a:gd name="T43" fmla="*/ 2147483646 h 382"/>
              <a:gd name="T44" fmla="*/ 2147483646 w 502"/>
              <a:gd name="T45" fmla="*/ 2147483646 h 382"/>
              <a:gd name="T46" fmla="*/ 2147483646 w 502"/>
              <a:gd name="T47" fmla="*/ 2147483646 h 382"/>
              <a:gd name="T48" fmla="*/ 2147483646 w 502"/>
              <a:gd name="T49" fmla="*/ 2147483646 h 382"/>
              <a:gd name="T50" fmla="*/ 2147483646 w 502"/>
              <a:gd name="T51" fmla="*/ 2147483646 h 382"/>
              <a:gd name="T52" fmla="*/ 2147483646 w 502"/>
              <a:gd name="T53" fmla="*/ 2147483646 h 382"/>
              <a:gd name="T54" fmla="*/ 2147483646 w 502"/>
              <a:gd name="T55" fmla="*/ 2147483646 h 382"/>
              <a:gd name="T56" fmla="*/ 2147483646 w 502"/>
              <a:gd name="T57" fmla="*/ 2147483646 h 382"/>
              <a:gd name="T58" fmla="*/ 2147483646 w 502"/>
              <a:gd name="T59" fmla="*/ 2147483646 h 382"/>
              <a:gd name="T60" fmla="*/ 2147483646 w 502"/>
              <a:gd name="T61" fmla="*/ 2147483646 h 382"/>
              <a:gd name="T62" fmla="*/ 2147483646 w 502"/>
              <a:gd name="T63" fmla="*/ 2147483646 h 382"/>
              <a:gd name="T64" fmla="*/ 2147483646 w 502"/>
              <a:gd name="T65" fmla="*/ 2147483646 h 382"/>
              <a:gd name="T66" fmla="*/ 2147483646 w 502"/>
              <a:gd name="T67" fmla="*/ 2147483646 h 382"/>
              <a:gd name="T68" fmla="*/ 2147483646 w 502"/>
              <a:gd name="T69" fmla="*/ 2147483646 h 382"/>
              <a:gd name="T70" fmla="*/ 2147483646 w 502"/>
              <a:gd name="T71" fmla="*/ 2147483646 h 382"/>
              <a:gd name="T72" fmla="*/ 2147483646 w 502"/>
              <a:gd name="T73" fmla="*/ 2147483646 h 382"/>
              <a:gd name="T74" fmla="*/ 2147483646 w 502"/>
              <a:gd name="T75" fmla="*/ 2147483646 h 382"/>
              <a:gd name="T76" fmla="*/ 2147483646 w 502"/>
              <a:gd name="T77" fmla="*/ 2147483646 h 382"/>
              <a:gd name="T78" fmla="*/ 2147483646 w 502"/>
              <a:gd name="T79" fmla="*/ 2147483646 h 382"/>
              <a:gd name="T80" fmla="*/ 2147483646 w 502"/>
              <a:gd name="T81" fmla="*/ 2147483646 h 382"/>
              <a:gd name="T82" fmla="*/ 2147483646 w 502"/>
              <a:gd name="T83" fmla="*/ 2147483646 h 382"/>
              <a:gd name="T84" fmla="*/ 2147483646 w 502"/>
              <a:gd name="T85" fmla="*/ 2147483646 h 382"/>
              <a:gd name="T86" fmla="*/ 2147483646 w 502"/>
              <a:gd name="T87" fmla="*/ 2147483646 h 382"/>
              <a:gd name="T88" fmla="*/ 2147483646 w 502"/>
              <a:gd name="T89" fmla="*/ 2147483646 h 382"/>
              <a:gd name="T90" fmla="*/ 2147483646 w 502"/>
              <a:gd name="T91" fmla="*/ 2147483646 h 382"/>
              <a:gd name="T92" fmla="*/ 2147483646 w 502"/>
              <a:gd name="T93" fmla="*/ 2147483646 h 382"/>
              <a:gd name="T94" fmla="*/ 2147483646 w 502"/>
              <a:gd name="T95" fmla="*/ 2147483646 h 382"/>
              <a:gd name="T96" fmla="*/ 2147483646 w 502"/>
              <a:gd name="T97" fmla="*/ 2147483646 h 382"/>
              <a:gd name="T98" fmla="*/ 2147483646 w 502"/>
              <a:gd name="T99" fmla="*/ 2147483646 h 382"/>
              <a:gd name="T100" fmla="*/ 2147483646 w 502"/>
              <a:gd name="T101" fmla="*/ 2147483646 h 382"/>
              <a:gd name="T102" fmla="*/ 2147483646 w 502"/>
              <a:gd name="T103" fmla="*/ 2147483646 h 382"/>
              <a:gd name="T104" fmla="*/ 2147483646 w 502"/>
              <a:gd name="T105" fmla="*/ 2147483646 h 382"/>
              <a:gd name="T106" fmla="*/ 2147483646 w 502"/>
              <a:gd name="T107" fmla="*/ 2147483646 h 382"/>
              <a:gd name="T108" fmla="*/ 2147483646 w 502"/>
              <a:gd name="T109" fmla="*/ 2147483646 h 382"/>
              <a:gd name="T110" fmla="*/ 2147483646 w 502"/>
              <a:gd name="T111" fmla="*/ 2147483646 h 3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solidFill>
            <a:srgbClr val="FF0000"/>
          </a:solidFill>
          <a:ln w="9525">
            <a:noFill/>
            <a:round/>
            <a:headEnd/>
            <a:tailEnd/>
          </a:ln>
        </p:spPr>
        <p:txBody>
          <a:bodyPr/>
          <a:lstStyle/>
          <a:p>
            <a:endParaRPr lang="zh-CN" altLang="en-US">
              <a:solidFill>
                <a:srgbClr val="148CBE"/>
              </a:solidFill>
            </a:endParaRPr>
          </a:p>
        </p:txBody>
      </p:sp>
      <p:sp>
        <p:nvSpPr>
          <p:cNvPr id="54" name="重庆"/>
          <p:cNvSpPr>
            <a:spLocks/>
          </p:cNvSpPr>
          <p:nvPr/>
        </p:nvSpPr>
        <p:spPr bwMode="auto">
          <a:xfrm>
            <a:off x="6982971" y="3209760"/>
            <a:ext cx="372169" cy="379387"/>
          </a:xfrm>
          <a:custGeom>
            <a:avLst/>
            <a:gdLst>
              <a:gd name="T0" fmla="*/ 2147483646 w 284"/>
              <a:gd name="T1" fmla="*/ 2147483646 h 288"/>
              <a:gd name="T2" fmla="*/ 2147483646 w 284"/>
              <a:gd name="T3" fmla="*/ 2147483646 h 288"/>
              <a:gd name="T4" fmla="*/ 2147483646 w 284"/>
              <a:gd name="T5" fmla="*/ 2147483646 h 288"/>
              <a:gd name="T6" fmla="*/ 2147483646 w 284"/>
              <a:gd name="T7" fmla="*/ 2147483646 h 288"/>
              <a:gd name="T8" fmla="*/ 2147483646 w 284"/>
              <a:gd name="T9" fmla="*/ 2147483646 h 288"/>
              <a:gd name="T10" fmla="*/ 2147483646 w 284"/>
              <a:gd name="T11" fmla="*/ 2147483646 h 288"/>
              <a:gd name="T12" fmla="*/ 2147483646 w 284"/>
              <a:gd name="T13" fmla="*/ 2147483646 h 288"/>
              <a:gd name="T14" fmla="*/ 2147483646 w 284"/>
              <a:gd name="T15" fmla="*/ 2147483646 h 288"/>
              <a:gd name="T16" fmla="*/ 2147483646 w 284"/>
              <a:gd name="T17" fmla="*/ 2147483646 h 288"/>
              <a:gd name="T18" fmla="*/ 2147483646 w 284"/>
              <a:gd name="T19" fmla="*/ 2147483646 h 288"/>
              <a:gd name="T20" fmla="*/ 2147483646 w 284"/>
              <a:gd name="T21" fmla="*/ 2147483646 h 288"/>
              <a:gd name="T22" fmla="*/ 2147483646 w 284"/>
              <a:gd name="T23" fmla="*/ 2147483646 h 288"/>
              <a:gd name="T24" fmla="*/ 2147483646 w 284"/>
              <a:gd name="T25" fmla="*/ 2147483646 h 288"/>
              <a:gd name="T26" fmla="*/ 2147483646 w 284"/>
              <a:gd name="T27" fmla="*/ 2147483646 h 288"/>
              <a:gd name="T28" fmla="*/ 2147483646 w 284"/>
              <a:gd name="T29" fmla="*/ 2147483646 h 288"/>
              <a:gd name="T30" fmla="*/ 2147483646 w 284"/>
              <a:gd name="T31" fmla="*/ 2147483646 h 288"/>
              <a:gd name="T32" fmla="*/ 2147483646 w 284"/>
              <a:gd name="T33" fmla="*/ 2147483646 h 288"/>
              <a:gd name="T34" fmla="*/ 2147483646 w 284"/>
              <a:gd name="T35" fmla="*/ 2147483646 h 288"/>
              <a:gd name="T36" fmla="*/ 2147483646 w 284"/>
              <a:gd name="T37" fmla="*/ 2147483646 h 288"/>
              <a:gd name="T38" fmla="*/ 2147483646 w 284"/>
              <a:gd name="T39" fmla="*/ 2147483646 h 288"/>
              <a:gd name="T40" fmla="*/ 2147483646 w 284"/>
              <a:gd name="T41" fmla="*/ 2147483646 h 288"/>
              <a:gd name="T42" fmla="*/ 2147483646 w 284"/>
              <a:gd name="T43" fmla="*/ 2147483646 h 288"/>
              <a:gd name="T44" fmla="*/ 2147483646 w 284"/>
              <a:gd name="T45" fmla="*/ 2147483646 h 288"/>
              <a:gd name="T46" fmla="*/ 2147483646 w 284"/>
              <a:gd name="T47" fmla="*/ 2147483646 h 288"/>
              <a:gd name="T48" fmla="*/ 2147483646 w 284"/>
              <a:gd name="T49" fmla="*/ 2147483646 h 288"/>
              <a:gd name="T50" fmla="*/ 2147483646 w 284"/>
              <a:gd name="T51" fmla="*/ 2147483646 h 288"/>
              <a:gd name="T52" fmla="*/ 2147483646 w 284"/>
              <a:gd name="T53" fmla="*/ 2147483646 h 288"/>
              <a:gd name="T54" fmla="*/ 2147483646 w 284"/>
              <a:gd name="T55" fmla="*/ 2147483646 h 288"/>
              <a:gd name="T56" fmla="*/ 2147483646 w 284"/>
              <a:gd name="T57" fmla="*/ 2147483646 h 288"/>
              <a:gd name="T58" fmla="*/ 2147483646 w 284"/>
              <a:gd name="T59" fmla="*/ 2147483646 h 288"/>
              <a:gd name="T60" fmla="*/ 2147483646 w 284"/>
              <a:gd name="T61" fmla="*/ 2147483646 h 288"/>
              <a:gd name="T62" fmla="*/ 2147483646 w 284"/>
              <a:gd name="T63" fmla="*/ 2147483646 h 288"/>
              <a:gd name="T64" fmla="*/ 2147483646 w 284"/>
              <a:gd name="T65" fmla="*/ 2147483646 h 288"/>
              <a:gd name="T66" fmla="*/ 2147483646 w 284"/>
              <a:gd name="T67" fmla="*/ 2147483646 h 288"/>
              <a:gd name="T68" fmla="*/ 2147483646 w 284"/>
              <a:gd name="T69" fmla="*/ 2147483646 h 288"/>
              <a:gd name="T70" fmla="*/ 2147483646 w 284"/>
              <a:gd name="T71" fmla="*/ 2147483646 h 288"/>
              <a:gd name="T72" fmla="*/ 2147483646 w 284"/>
              <a:gd name="T73" fmla="*/ 2147483646 h 288"/>
              <a:gd name="T74" fmla="*/ 2147483646 w 284"/>
              <a:gd name="T75" fmla="*/ 2147483646 h 288"/>
              <a:gd name="T76" fmla="*/ 2147483646 w 284"/>
              <a:gd name="T77" fmla="*/ 2147483646 h 288"/>
              <a:gd name="T78" fmla="*/ 2147483646 w 284"/>
              <a:gd name="T79" fmla="*/ 2147483646 h 288"/>
              <a:gd name="T80" fmla="*/ 2147483646 w 284"/>
              <a:gd name="T81" fmla="*/ 2147483646 h 288"/>
              <a:gd name="T82" fmla="*/ 2147483646 w 284"/>
              <a:gd name="T83" fmla="*/ 2147483646 h 288"/>
              <a:gd name="T84" fmla="*/ 2147483646 w 284"/>
              <a:gd name="T85" fmla="*/ 2147483646 h 288"/>
              <a:gd name="T86" fmla="*/ 2147483646 w 284"/>
              <a:gd name="T87" fmla="*/ 2147483646 h 288"/>
              <a:gd name="T88" fmla="*/ 2147483646 w 284"/>
              <a:gd name="T89" fmla="*/ 2147483646 h 288"/>
              <a:gd name="T90" fmla="*/ 2147483646 w 284"/>
              <a:gd name="T91" fmla="*/ 2147483646 h 288"/>
              <a:gd name="T92" fmla="*/ 2147483646 w 284"/>
              <a:gd name="T93" fmla="*/ 2147483646 h 288"/>
              <a:gd name="T94" fmla="*/ 2147483646 w 284"/>
              <a:gd name="T95" fmla="*/ 2147483646 h 288"/>
              <a:gd name="T96" fmla="*/ 2147483646 w 284"/>
              <a:gd name="T97" fmla="*/ 2147483646 h 288"/>
              <a:gd name="T98" fmla="*/ 2147483646 w 284"/>
              <a:gd name="T99" fmla="*/ 2147483646 h 288"/>
              <a:gd name="T100" fmla="*/ 2147483646 w 284"/>
              <a:gd name="T101" fmla="*/ 2147483646 h 288"/>
              <a:gd name="T102" fmla="*/ 2147483646 w 284"/>
              <a:gd name="T103" fmla="*/ 2147483646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solidFill>
            <a:schemeClr val="tx2">
              <a:lumMod val="75000"/>
            </a:schemeClr>
          </a:solidFill>
          <a:ln w="9525">
            <a:noFill/>
            <a:round/>
            <a:headEnd/>
            <a:tailEnd/>
          </a:ln>
        </p:spPr>
        <p:txBody>
          <a:bodyPr/>
          <a:lstStyle/>
          <a:p>
            <a:endParaRPr lang="zh-CN" altLang="en-US" dirty="0">
              <a:solidFill>
                <a:srgbClr val="148CBE"/>
              </a:solidFill>
            </a:endParaRPr>
          </a:p>
        </p:txBody>
      </p:sp>
      <p:sp>
        <p:nvSpPr>
          <p:cNvPr id="55" name="陕西"/>
          <p:cNvSpPr>
            <a:spLocks/>
          </p:cNvSpPr>
          <p:nvPr/>
        </p:nvSpPr>
        <p:spPr bwMode="auto">
          <a:xfrm>
            <a:off x="6982972" y="2472061"/>
            <a:ext cx="424586" cy="761410"/>
          </a:xfrm>
          <a:custGeom>
            <a:avLst/>
            <a:gdLst>
              <a:gd name="T0" fmla="*/ 2147483646 w 324"/>
              <a:gd name="T1" fmla="*/ 2147483646 h 578"/>
              <a:gd name="T2" fmla="*/ 2147483646 w 324"/>
              <a:gd name="T3" fmla="*/ 2147483646 h 578"/>
              <a:gd name="T4" fmla="*/ 2147483646 w 324"/>
              <a:gd name="T5" fmla="*/ 2147483646 h 578"/>
              <a:gd name="T6" fmla="*/ 2147483646 w 324"/>
              <a:gd name="T7" fmla="*/ 2147483646 h 578"/>
              <a:gd name="T8" fmla="*/ 2147483646 w 324"/>
              <a:gd name="T9" fmla="*/ 2147483646 h 578"/>
              <a:gd name="T10" fmla="*/ 2147483646 w 324"/>
              <a:gd name="T11" fmla="*/ 2147483646 h 578"/>
              <a:gd name="T12" fmla="*/ 2147483646 w 324"/>
              <a:gd name="T13" fmla="*/ 2147483646 h 578"/>
              <a:gd name="T14" fmla="*/ 2147483646 w 324"/>
              <a:gd name="T15" fmla="*/ 2147483646 h 578"/>
              <a:gd name="T16" fmla="*/ 2147483646 w 324"/>
              <a:gd name="T17" fmla="*/ 2147483646 h 578"/>
              <a:gd name="T18" fmla="*/ 2147483646 w 324"/>
              <a:gd name="T19" fmla="*/ 2147483646 h 578"/>
              <a:gd name="T20" fmla="*/ 2147483646 w 324"/>
              <a:gd name="T21" fmla="*/ 2147483646 h 578"/>
              <a:gd name="T22" fmla="*/ 2147483646 w 324"/>
              <a:gd name="T23" fmla="*/ 2147483646 h 578"/>
              <a:gd name="T24" fmla="*/ 2147483646 w 324"/>
              <a:gd name="T25" fmla="*/ 2147483646 h 578"/>
              <a:gd name="T26" fmla="*/ 2147483646 w 324"/>
              <a:gd name="T27" fmla="*/ 2147483646 h 578"/>
              <a:gd name="T28" fmla="*/ 2147483646 w 324"/>
              <a:gd name="T29" fmla="*/ 2147483646 h 578"/>
              <a:gd name="T30" fmla="*/ 2147483646 w 324"/>
              <a:gd name="T31" fmla="*/ 2147483646 h 578"/>
              <a:gd name="T32" fmla="*/ 2147483646 w 324"/>
              <a:gd name="T33" fmla="*/ 2147483646 h 578"/>
              <a:gd name="T34" fmla="*/ 2147483646 w 324"/>
              <a:gd name="T35" fmla="*/ 2147483646 h 578"/>
              <a:gd name="T36" fmla="*/ 2147483646 w 324"/>
              <a:gd name="T37" fmla="*/ 2147483646 h 578"/>
              <a:gd name="T38" fmla="*/ 2147483646 w 324"/>
              <a:gd name="T39" fmla="*/ 2147483646 h 578"/>
              <a:gd name="T40" fmla="*/ 2147483646 w 324"/>
              <a:gd name="T41" fmla="*/ 2147483646 h 578"/>
              <a:gd name="T42" fmla="*/ 2147483646 w 324"/>
              <a:gd name="T43" fmla="*/ 2147483646 h 578"/>
              <a:gd name="T44" fmla="*/ 2147483646 w 324"/>
              <a:gd name="T45" fmla="*/ 2147483646 h 578"/>
              <a:gd name="T46" fmla="*/ 2147483646 w 324"/>
              <a:gd name="T47" fmla="*/ 2147483646 h 578"/>
              <a:gd name="T48" fmla="*/ 2147483646 w 324"/>
              <a:gd name="T49" fmla="*/ 2147483646 h 578"/>
              <a:gd name="T50" fmla="*/ 2147483646 w 324"/>
              <a:gd name="T51" fmla="*/ 2147483646 h 578"/>
              <a:gd name="T52" fmla="*/ 2147483646 w 324"/>
              <a:gd name="T53" fmla="*/ 2147483646 h 578"/>
              <a:gd name="T54" fmla="*/ 2147483646 w 324"/>
              <a:gd name="T55" fmla="*/ 2147483646 h 578"/>
              <a:gd name="T56" fmla="*/ 2147483646 w 324"/>
              <a:gd name="T57" fmla="*/ 2147483646 h 578"/>
              <a:gd name="T58" fmla="*/ 2147483646 w 324"/>
              <a:gd name="T59" fmla="*/ 2147483646 h 578"/>
              <a:gd name="T60" fmla="*/ 2147483646 w 324"/>
              <a:gd name="T61" fmla="*/ 2147483646 h 578"/>
              <a:gd name="T62" fmla="*/ 2147483646 w 324"/>
              <a:gd name="T63" fmla="*/ 2147483646 h 578"/>
              <a:gd name="T64" fmla="*/ 2147483646 w 324"/>
              <a:gd name="T65" fmla="*/ 2147483646 h 578"/>
              <a:gd name="T66" fmla="*/ 2147483646 w 324"/>
              <a:gd name="T67" fmla="*/ 2147483646 h 578"/>
              <a:gd name="T68" fmla="*/ 2147483646 w 324"/>
              <a:gd name="T69" fmla="*/ 2147483646 h 578"/>
              <a:gd name="T70" fmla="*/ 2147483646 w 324"/>
              <a:gd name="T71" fmla="*/ 2147483646 h 578"/>
              <a:gd name="T72" fmla="*/ 2147483646 w 324"/>
              <a:gd name="T73" fmla="*/ 2147483646 h 578"/>
              <a:gd name="T74" fmla="*/ 2147483646 w 324"/>
              <a:gd name="T75" fmla="*/ 2147483646 h 578"/>
              <a:gd name="T76" fmla="*/ 2147483646 w 324"/>
              <a:gd name="T77" fmla="*/ 2147483646 h 578"/>
              <a:gd name="T78" fmla="*/ 2147483646 w 324"/>
              <a:gd name="T79" fmla="*/ 2147483646 h 578"/>
              <a:gd name="T80" fmla="*/ 2147483646 w 324"/>
              <a:gd name="T81" fmla="*/ 2147483646 h 578"/>
              <a:gd name="T82" fmla="*/ 2147483646 w 324"/>
              <a:gd name="T83" fmla="*/ 2147483646 h 578"/>
              <a:gd name="T84" fmla="*/ 2147483646 w 324"/>
              <a:gd name="T85" fmla="*/ 2147483646 h 578"/>
              <a:gd name="T86" fmla="*/ 2147483646 w 324"/>
              <a:gd name="T87" fmla="*/ 2147483646 h 578"/>
              <a:gd name="T88" fmla="*/ 2147483646 w 324"/>
              <a:gd name="T89" fmla="*/ 2147483646 h 578"/>
              <a:gd name="T90" fmla="*/ 2147483646 w 324"/>
              <a:gd name="T91" fmla="*/ 2147483646 h 578"/>
              <a:gd name="T92" fmla="*/ 2147483646 w 324"/>
              <a:gd name="T93" fmla="*/ 2147483646 h 578"/>
              <a:gd name="T94" fmla="*/ 2147483646 w 324"/>
              <a:gd name="T95" fmla="*/ 2147483646 h 578"/>
              <a:gd name="T96" fmla="*/ 2147483646 w 324"/>
              <a:gd name="T97" fmla="*/ 2147483646 h 578"/>
              <a:gd name="T98" fmla="*/ 2147483646 w 324"/>
              <a:gd name="T99" fmla="*/ 2147483646 h 578"/>
              <a:gd name="T100" fmla="*/ 2147483646 w 324"/>
              <a:gd name="T101" fmla="*/ 2147483646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56" name="山西"/>
          <p:cNvSpPr>
            <a:spLocks/>
          </p:cNvSpPr>
          <p:nvPr/>
        </p:nvSpPr>
        <p:spPr bwMode="auto">
          <a:xfrm>
            <a:off x="7349899" y="2329791"/>
            <a:ext cx="283058" cy="624408"/>
          </a:xfrm>
          <a:custGeom>
            <a:avLst/>
            <a:gdLst>
              <a:gd name="T0" fmla="*/ 2147483646 w 216"/>
              <a:gd name="T1" fmla="*/ 2147483646 h 474"/>
              <a:gd name="T2" fmla="*/ 2147483646 w 216"/>
              <a:gd name="T3" fmla="*/ 2147483646 h 474"/>
              <a:gd name="T4" fmla="*/ 2147483646 w 216"/>
              <a:gd name="T5" fmla="*/ 2147483646 h 474"/>
              <a:gd name="T6" fmla="*/ 2147483646 w 216"/>
              <a:gd name="T7" fmla="*/ 2147483646 h 474"/>
              <a:gd name="T8" fmla="*/ 2147483646 w 216"/>
              <a:gd name="T9" fmla="*/ 2147483646 h 474"/>
              <a:gd name="T10" fmla="*/ 2147483646 w 216"/>
              <a:gd name="T11" fmla="*/ 2147483646 h 474"/>
              <a:gd name="T12" fmla="*/ 2147483646 w 216"/>
              <a:gd name="T13" fmla="*/ 2147483646 h 474"/>
              <a:gd name="T14" fmla="*/ 2147483646 w 216"/>
              <a:gd name="T15" fmla="*/ 2147483646 h 474"/>
              <a:gd name="T16" fmla="*/ 2147483646 w 216"/>
              <a:gd name="T17" fmla="*/ 2147483646 h 474"/>
              <a:gd name="T18" fmla="*/ 2147483646 w 216"/>
              <a:gd name="T19" fmla="*/ 2147483646 h 474"/>
              <a:gd name="T20" fmla="*/ 2147483646 w 216"/>
              <a:gd name="T21" fmla="*/ 2147483646 h 474"/>
              <a:gd name="T22" fmla="*/ 2147483646 w 216"/>
              <a:gd name="T23" fmla="*/ 2147483646 h 474"/>
              <a:gd name="T24" fmla="*/ 2147483646 w 216"/>
              <a:gd name="T25" fmla="*/ 2147483646 h 474"/>
              <a:gd name="T26" fmla="*/ 2147483646 w 216"/>
              <a:gd name="T27" fmla="*/ 2147483646 h 474"/>
              <a:gd name="T28" fmla="*/ 2147483646 w 216"/>
              <a:gd name="T29" fmla="*/ 2147483646 h 474"/>
              <a:gd name="T30" fmla="*/ 2147483646 w 216"/>
              <a:gd name="T31" fmla="*/ 2147483646 h 474"/>
              <a:gd name="T32" fmla="*/ 2147483646 w 216"/>
              <a:gd name="T33" fmla="*/ 2147483646 h 474"/>
              <a:gd name="T34" fmla="*/ 2147483646 w 216"/>
              <a:gd name="T35" fmla="*/ 2147483646 h 474"/>
              <a:gd name="T36" fmla="*/ 2147483646 w 216"/>
              <a:gd name="T37" fmla="*/ 2147483646 h 474"/>
              <a:gd name="T38" fmla="*/ 2147483646 w 216"/>
              <a:gd name="T39" fmla="*/ 2147483646 h 474"/>
              <a:gd name="T40" fmla="*/ 2147483646 w 216"/>
              <a:gd name="T41" fmla="*/ 2147483646 h 474"/>
              <a:gd name="T42" fmla="*/ 2147483646 w 216"/>
              <a:gd name="T43" fmla="*/ 2147483646 h 474"/>
              <a:gd name="T44" fmla="*/ 2147483646 w 216"/>
              <a:gd name="T45" fmla="*/ 2147483646 h 474"/>
              <a:gd name="T46" fmla="*/ 2147483646 w 216"/>
              <a:gd name="T47" fmla="*/ 2147483646 h 474"/>
              <a:gd name="T48" fmla="*/ 2147483646 w 216"/>
              <a:gd name="T49" fmla="*/ 2147483646 h 474"/>
              <a:gd name="T50" fmla="*/ 2147483646 w 216"/>
              <a:gd name="T51" fmla="*/ 2147483646 h 474"/>
              <a:gd name="T52" fmla="*/ 2147483646 w 216"/>
              <a:gd name="T53" fmla="*/ 2147483646 h 474"/>
              <a:gd name="T54" fmla="*/ 2147483646 w 216"/>
              <a:gd name="T55" fmla="*/ 2147483646 h 474"/>
              <a:gd name="T56" fmla="*/ 2147483646 w 216"/>
              <a:gd name="T57" fmla="*/ 2147483646 h 474"/>
              <a:gd name="T58" fmla="*/ 2147483646 w 216"/>
              <a:gd name="T59" fmla="*/ 2147483646 h 474"/>
              <a:gd name="T60" fmla="*/ 2147483646 w 216"/>
              <a:gd name="T61" fmla="*/ 2147483646 h 474"/>
              <a:gd name="T62" fmla="*/ 2147483646 w 216"/>
              <a:gd name="T63" fmla="*/ 2147483646 h 474"/>
              <a:gd name="T64" fmla="*/ 2147483646 w 216"/>
              <a:gd name="T65" fmla="*/ 2147483646 h 474"/>
              <a:gd name="T66" fmla="*/ 2147483646 w 216"/>
              <a:gd name="T67" fmla="*/ 2147483646 h 474"/>
              <a:gd name="T68" fmla="*/ 2147483646 w 216"/>
              <a:gd name="T69" fmla="*/ 2147483646 h 474"/>
              <a:gd name="T70" fmla="*/ 2147483646 w 216"/>
              <a:gd name="T71" fmla="*/ 2147483646 h 474"/>
              <a:gd name="T72" fmla="*/ 2147483646 w 216"/>
              <a:gd name="T73" fmla="*/ 2147483646 h 474"/>
              <a:gd name="T74" fmla="*/ 2147483646 w 216"/>
              <a:gd name="T75" fmla="*/ 2147483646 h 474"/>
              <a:gd name="T76" fmla="*/ 2147483646 w 216"/>
              <a:gd name="T77" fmla="*/ 2147483646 h 474"/>
              <a:gd name="T78" fmla="*/ 2147483646 w 216"/>
              <a:gd name="T79" fmla="*/ 2147483646 h 474"/>
              <a:gd name="T80" fmla="*/ 2147483646 w 216"/>
              <a:gd name="T81" fmla="*/ 2147483646 h 474"/>
              <a:gd name="T82" fmla="*/ 2147483646 w 216"/>
              <a:gd name="T83" fmla="*/ 2147483646 h 474"/>
              <a:gd name="T84" fmla="*/ 2147483646 w 216"/>
              <a:gd name="T85" fmla="*/ 2147483646 h 474"/>
              <a:gd name="T86" fmla="*/ 2147483646 w 216"/>
              <a:gd name="T87" fmla="*/ 2147483646 h 474"/>
              <a:gd name="T88" fmla="*/ 2147483646 w 216"/>
              <a:gd name="T89" fmla="*/ 2147483646 h 474"/>
              <a:gd name="T90" fmla="*/ 2147483646 w 216"/>
              <a:gd name="T91" fmla="*/ 2147483646 h 474"/>
              <a:gd name="T92" fmla="*/ 2147483646 w 216"/>
              <a:gd name="T93" fmla="*/ 2147483646 h 474"/>
              <a:gd name="T94" fmla="*/ 2147483646 w 216"/>
              <a:gd name="T95" fmla="*/ 2147483646 h 474"/>
              <a:gd name="T96" fmla="*/ 2147483646 w 216"/>
              <a:gd name="T97" fmla="*/ 2147483646 h 4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57" name="湖南"/>
          <p:cNvSpPr>
            <a:spLocks/>
          </p:cNvSpPr>
          <p:nvPr/>
        </p:nvSpPr>
        <p:spPr bwMode="auto">
          <a:xfrm>
            <a:off x="7276513" y="3394184"/>
            <a:ext cx="450796" cy="526927"/>
          </a:xfrm>
          <a:custGeom>
            <a:avLst/>
            <a:gdLst>
              <a:gd name="T0" fmla="*/ 2147483646 w 344"/>
              <a:gd name="T1" fmla="*/ 2147483646 h 400"/>
              <a:gd name="T2" fmla="*/ 2147483646 w 344"/>
              <a:gd name="T3" fmla="*/ 2147483646 h 400"/>
              <a:gd name="T4" fmla="*/ 2147483646 w 344"/>
              <a:gd name="T5" fmla="*/ 2147483646 h 400"/>
              <a:gd name="T6" fmla="*/ 2147483646 w 344"/>
              <a:gd name="T7" fmla="*/ 2147483646 h 400"/>
              <a:gd name="T8" fmla="*/ 2147483646 w 344"/>
              <a:gd name="T9" fmla="*/ 2147483646 h 400"/>
              <a:gd name="T10" fmla="*/ 2147483646 w 344"/>
              <a:gd name="T11" fmla="*/ 2147483646 h 400"/>
              <a:gd name="T12" fmla="*/ 2147483646 w 344"/>
              <a:gd name="T13" fmla="*/ 2147483646 h 400"/>
              <a:gd name="T14" fmla="*/ 2147483646 w 344"/>
              <a:gd name="T15" fmla="*/ 2147483646 h 400"/>
              <a:gd name="T16" fmla="*/ 2147483646 w 344"/>
              <a:gd name="T17" fmla="*/ 2147483646 h 400"/>
              <a:gd name="T18" fmla="*/ 2147483646 w 344"/>
              <a:gd name="T19" fmla="*/ 2147483646 h 400"/>
              <a:gd name="T20" fmla="*/ 2147483646 w 344"/>
              <a:gd name="T21" fmla="*/ 0 h 400"/>
              <a:gd name="T22" fmla="*/ 2147483646 w 344"/>
              <a:gd name="T23" fmla="*/ 2147483646 h 400"/>
              <a:gd name="T24" fmla="*/ 2147483646 w 344"/>
              <a:gd name="T25" fmla="*/ 2147483646 h 400"/>
              <a:gd name="T26" fmla="*/ 2147483646 w 344"/>
              <a:gd name="T27" fmla="*/ 2147483646 h 400"/>
              <a:gd name="T28" fmla="*/ 2147483646 w 344"/>
              <a:gd name="T29" fmla="*/ 2147483646 h 400"/>
              <a:gd name="T30" fmla="*/ 2147483646 w 344"/>
              <a:gd name="T31" fmla="*/ 2147483646 h 400"/>
              <a:gd name="T32" fmla="*/ 2147483646 w 344"/>
              <a:gd name="T33" fmla="*/ 2147483646 h 400"/>
              <a:gd name="T34" fmla="*/ 2147483646 w 344"/>
              <a:gd name="T35" fmla="*/ 2147483646 h 400"/>
              <a:gd name="T36" fmla="*/ 2147483646 w 344"/>
              <a:gd name="T37" fmla="*/ 2147483646 h 400"/>
              <a:gd name="T38" fmla="*/ 2147483646 w 344"/>
              <a:gd name="T39" fmla="*/ 2147483646 h 400"/>
              <a:gd name="T40" fmla="*/ 2147483646 w 344"/>
              <a:gd name="T41" fmla="*/ 2147483646 h 400"/>
              <a:gd name="T42" fmla="*/ 2147483646 w 344"/>
              <a:gd name="T43" fmla="*/ 2147483646 h 400"/>
              <a:gd name="T44" fmla="*/ 2147483646 w 344"/>
              <a:gd name="T45" fmla="*/ 2147483646 h 400"/>
              <a:gd name="T46" fmla="*/ 2147483646 w 344"/>
              <a:gd name="T47" fmla="*/ 2147483646 h 400"/>
              <a:gd name="T48" fmla="*/ 2147483646 w 344"/>
              <a:gd name="T49" fmla="*/ 2147483646 h 400"/>
              <a:gd name="T50" fmla="*/ 2147483646 w 344"/>
              <a:gd name="T51" fmla="*/ 2147483646 h 400"/>
              <a:gd name="T52" fmla="*/ 2147483646 w 344"/>
              <a:gd name="T53" fmla="*/ 2147483646 h 400"/>
              <a:gd name="T54" fmla="*/ 2147483646 w 344"/>
              <a:gd name="T55" fmla="*/ 2147483646 h 400"/>
              <a:gd name="T56" fmla="*/ 2147483646 w 344"/>
              <a:gd name="T57" fmla="*/ 2147483646 h 400"/>
              <a:gd name="T58" fmla="*/ 2147483646 w 344"/>
              <a:gd name="T59" fmla="*/ 2147483646 h 400"/>
              <a:gd name="T60" fmla="*/ 2147483646 w 344"/>
              <a:gd name="T61" fmla="*/ 2147483646 h 400"/>
              <a:gd name="T62" fmla="*/ 2147483646 w 344"/>
              <a:gd name="T63" fmla="*/ 2147483646 h 400"/>
              <a:gd name="T64" fmla="*/ 2147483646 w 344"/>
              <a:gd name="T65" fmla="*/ 2147483646 h 400"/>
              <a:gd name="T66" fmla="*/ 2147483646 w 344"/>
              <a:gd name="T67" fmla="*/ 2147483646 h 400"/>
              <a:gd name="T68" fmla="*/ 2147483646 w 344"/>
              <a:gd name="T69" fmla="*/ 2147483646 h 400"/>
              <a:gd name="T70" fmla="*/ 2147483646 w 344"/>
              <a:gd name="T71" fmla="*/ 2147483646 h 400"/>
              <a:gd name="T72" fmla="*/ 2147483646 w 344"/>
              <a:gd name="T73" fmla="*/ 2147483646 h 400"/>
              <a:gd name="T74" fmla="*/ 2147483646 w 344"/>
              <a:gd name="T75" fmla="*/ 2147483646 h 400"/>
              <a:gd name="T76" fmla="*/ 2147483646 w 344"/>
              <a:gd name="T77" fmla="*/ 2147483646 h 400"/>
              <a:gd name="T78" fmla="*/ 2147483646 w 344"/>
              <a:gd name="T79" fmla="*/ 2147483646 h 400"/>
              <a:gd name="T80" fmla="*/ 2147483646 w 344"/>
              <a:gd name="T81" fmla="*/ 2147483646 h 400"/>
              <a:gd name="T82" fmla="*/ 2147483646 w 344"/>
              <a:gd name="T83" fmla="*/ 2147483646 h 400"/>
              <a:gd name="T84" fmla="*/ 2147483646 w 344"/>
              <a:gd name="T85" fmla="*/ 2147483646 h 400"/>
              <a:gd name="T86" fmla="*/ 2147483646 w 344"/>
              <a:gd name="T87" fmla="*/ 2147483646 h 400"/>
              <a:gd name="T88" fmla="*/ 2147483646 w 344"/>
              <a:gd name="T89" fmla="*/ 2147483646 h 400"/>
              <a:gd name="T90" fmla="*/ 2147483646 w 344"/>
              <a:gd name="T91" fmla="*/ 2147483646 h 400"/>
              <a:gd name="T92" fmla="*/ 2147483646 w 344"/>
              <a:gd name="T93" fmla="*/ 2147483646 h 400"/>
              <a:gd name="T94" fmla="*/ 2147483646 w 344"/>
              <a:gd name="T95" fmla="*/ 2147483646 h 400"/>
              <a:gd name="T96" fmla="*/ 2147483646 w 344"/>
              <a:gd name="T97" fmla="*/ 2147483646 h 400"/>
              <a:gd name="T98" fmla="*/ 2147483646 w 344"/>
              <a:gd name="T99" fmla="*/ 2147483646 h 400"/>
              <a:gd name="T100" fmla="*/ 2147483646 w 344"/>
              <a:gd name="T101" fmla="*/ 2147483646 h 400"/>
              <a:gd name="T102" fmla="*/ 2147483646 w 344"/>
              <a:gd name="T103" fmla="*/ 2147483646 h 400"/>
              <a:gd name="T104" fmla="*/ 2147483646 w 344"/>
              <a:gd name="T105" fmla="*/ 2147483646 h 4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58" name="湖北"/>
          <p:cNvSpPr>
            <a:spLocks/>
          </p:cNvSpPr>
          <p:nvPr/>
        </p:nvSpPr>
        <p:spPr bwMode="auto">
          <a:xfrm>
            <a:off x="7224094" y="3091201"/>
            <a:ext cx="639502" cy="403099"/>
          </a:xfrm>
          <a:custGeom>
            <a:avLst/>
            <a:gdLst>
              <a:gd name="T0" fmla="*/ 2147483646 w 488"/>
              <a:gd name="T1" fmla="*/ 2147483646 h 306"/>
              <a:gd name="T2" fmla="*/ 2147483646 w 488"/>
              <a:gd name="T3" fmla="*/ 2147483646 h 306"/>
              <a:gd name="T4" fmla="*/ 2147483646 w 488"/>
              <a:gd name="T5" fmla="*/ 2147483646 h 306"/>
              <a:gd name="T6" fmla="*/ 2147483646 w 488"/>
              <a:gd name="T7" fmla="*/ 2147483646 h 306"/>
              <a:gd name="T8" fmla="*/ 2147483646 w 488"/>
              <a:gd name="T9" fmla="*/ 2147483646 h 306"/>
              <a:gd name="T10" fmla="*/ 2147483646 w 488"/>
              <a:gd name="T11" fmla="*/ 2147483646 h 306"/>
              <a:gd name="T12" fmla="*/ 2147483646 w 488"/>
              <a:gd name="T13" fmla="*/ 2147483646 h 306"/>
              <a:gd name="T14" fmla="*/ 2147483646 w 488"/>
              <a:gd name="T15" fmla="*/ 2147483646 h 306"/>
              <a:gd name="T16" fmla="*/ 2147483646 w 488"/>
              <a:gd name="T17" fmla="*/ 2147483646 h 306"/>
              <a:gd name="T18" fmla="*/ 2147483646 w 488"/>
              <a:gd name="T19" fmla="*/ 2147483646 h 306"/>
              <a:gd name="T20" fmla="*/ 2147483646 w 488"/>
              <a:gd name="T21" fmla="*/ 2147483646 h 306"/>
              <a:gd name="T22" fmla="*/ 2147483646 w 488"/>
              <a:gd name="T23" fmla="*/ 2147483646 h 306"/>
              <a:gd name="T24" fmla="*/ 2147483646 w 488"/>
              <a:gd name="T25" fmla="*/ 2147483646 h 306"/>
              <a:gd name="T26" fmla="*/ 2147483646 w 488"/>
              <a:gd name="T27" fmla="*/ 2147483646 h 306"/>
              <a:gd name="T28" fmla="*/ 2147483646 w 488"/>
              <a:gd name="T29" fmla="*/ 2147483646 h 306"/>
              <a:gd name="T30" fmla="*/ 2147483646 w 488"/>
              <a:gd name="T31" fmla="*/ 2147483646 h 306"/>
              <a:gd name="T32" fmla="*/ 2147483646 w 488"/>
              <a:gd name="T33" fmla="*/ 2147483646 h 306"/>
              <a:gd name="T34" fmla="*/ 2147483646 w 488"/>
              <a:gd name="T35" fmla="*/ 2147483646 h 306"/>
              <a:gd name="T36" fmla="*/ 2147483646 w 488"/>
              <a:gd name="T37" fmla="*/ 2147483646 h 306"/>
              <a:gd name="T38" fmla="*/ 2147483646 w 488"/>
              <a:gd name="T39" fmla="*/ 2147483646 h 306"/>
              <a:gd name="T40" fmla="*/ 2147483646 w 488"/>
              <a:gd name="T41" fmla="*/ 2147483646 h 306"/>
              <a:gd name="T42" fmla="*/ 2147483646 w 488"/>
              <a:gd name="T43" fmla="*/ 2147483646 h 306"/>
              <a:gd name="T44" fmla="*/ 2147483646 w 488"/>
              <a:gd name="T45" fmla="*/ 2147483646 h 306"/>
              <a:gd name="T46" fmla="*/ 2147483646 w 488"/>
              <a:gd name="T47" fmla="*/ 2147483646 h 306"/>
              <a:gd name="T48" fmla="*/ 2147483646 w 488"/>
              <a:gd name="T49" fmla="*/ 2147483646 h 306"/>
              <a:gd name="T50" fmla="*/ 2147483646 w 488"/>
              <a:gd name="T51" fmla="*/ 2147483646 h 306"/>
              <a:gd name="T52" fmla="*/ 2147483646 w 488"/>
              <a:gd name="T53" fmla="*/ 2147483646 h 306"/>
              <a:gd name="T54" fmla="*/ 2147483646 w 488"/>
              <a:gd name="T55" fmla="*/ 2147483646 h 306"/>
              <a:gd name="T56" fmla="*/ 2147483646 w 488"/>
              <a:gd name="T57" fmla="*/ 2147483646 h 306"/>
              <a:gd name="T58" fmla="*/ 2147483646 w 488"/>
              <a:gd name="T59" fmla="*/ 2147483646 h 306"/>
              <a:gd name="T60" fmla="*/ 2147483646 w 488"/>
              <a:gd name="T61" fmla="*/ 2147483646 h 306"/>
              <a:gd name="T62" fmla="*/ 2147483646 w 488"/>
              <a:gd name="T63" fmla="*/ 2147483646 h 306"/>
              <a:gd name="T64" fmla="*/ 2147483646 w 488"/>
              <a:gd name="T65" fmla="*/ 2147483646 h 306"/>
              <a:gd name="T66" fmla="*/ 2147483646 w 488"/>
              <a:gd name="T67" fmla="*/ 2147483646 h 306"/>
              <a:gd name="T68" fmla="*/ 2147483646 w 488"/>
              <a:gd name="T69" fmla="*/ 2147483646 h 306"/>
              <a:gd name="T70" fmla="*/ 2147483646 w 488"/>
              <a:gd name="T71" fmla="*/ 2147483646 h 306"/>
              <a:gd name="T72" fmla="*/ 2147483646 w 488"/>
              <a:gd name="T73" fmla="*/ 2147483646 h 306"/>
              <a:gd name="T74" fmla="*/ 2147483646 w 488"/>
              <a:gd name="T75" fmla="*/ 2147483646 h 306"/>
              <a:gd name="T76" fmla="*/ 2147483646 w 488"/>
              <a:gd name="T77" fmla="*/ 2147483646 h 306"/>
              <a:gd name="T78" fmla="*/ 2147483646 w 488"/>
              <a:gd name="T79" fmla="*/ 2147483646 h 306"/>
              <a:gd name="T80" fmla="*/ 2147483646 w 488"/>
              <a:gd name="T81" fmla="*/ 2147483646 h 306"/>
              <a:gd name="T82" fmla="*/ 2147483646 w 488"/>
              <a:gd name="T83" fmla="*/ 2147483646 h 306"/>
              <a:gd name="T84" fmla="*/ 2147483646 w 488"/>
              <a:gd name="T85" fmla="*/ 2147483646 h 306"/>
              <a:gd name="T86" fmla="*/ 2147483646 w 488"/>
              <a:gd name="T87" fmla="*/ 2147483646 h 306"/>
              <a:gd name="T88" fmla="*/ 2147483646 w 488"/>
              <a:gd name="T89" fmla="*/ 2147483646 h 306"/>
              <a:gd name="T90" fmla="*/ 2147483646 w 488"/>
              <a:gd name="T91" fmla="*/ 2147483646 h 306"/>
              <a:gd name="T92" fmla="*/ 2147483646 w 488"/>
              <a:gd name="T93" fmla="*/ 2147483646 h 306"/>
              <a:gd name="T94" fmla="*/ 2147483646 w 488"/>
              <a:gd name="T95" fmla="*/ 2147483646 h 306"/>
              <a:gd name="T96" fmla="*/ 2147483646 w 488"/>
              <a:gd name="T97" fmla="*/ 2147483646 h 306"/>
              <a:gd name="T98" fmla="*/ 2147483646 w 488"/>
              <a:gd name="T99" fmla="*/ 2147483646 h 306"/>
              <a:gd name="T100" fmla="*/ 2147483646 w 488"/>
              <a:gd name="T101" fmla="*/ 2147483646 h 306"/>
              <a:gd name="T102" fmla="*/ 2147483646 w 488"/>
              <a:gd name="T103" fmla="*/ 2147483646 h 306"/>
              <a:gd name="T104" fmla="*/ 2147483646 w 488"/>
              <a:gd name="T105" fmla="*/ 2147483646 h 306"/>
              <a:gd name="T106" fmla="*/ 2147483646 w 488"/>
              <a:gd name="T107" fmla="*/ 2147483646 h 306"/>
              <a:gd name="T108" fmla="*/ 2147483646 w 488"/>
              <a:gd name="T109" fmla="*/ 2147483646 h 306"/>
              <a:gd name="T110" fmla="*/ 2147483646 w 488"/>
              <a:gd name="T111" fmla="*/ 2147483646 h 306"/>
              <a:gd name="T112" fmla="*/ 2147483646 w 488"/>
              <a:gd name="T113" fmla="*/ 2147483646 h 306"/>
              <a:gd name="T114" fmla="*/ 2147483646 w 488"/>
              <a:gd name="T115" fmla="*/ 2147483646 h 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59" name="广东"/>
          <p:cNvSpPr>
            <a:spLocks/>
          </p:cNvSpPr>
          <p:nvPr/>
        </p:nvSpPr>
        <p:spPr bwMode="auto">
          <a:xfrm>
            <a:off x="7365624" y="3831532"/>
            <a:ext cx="665711" cy="529562"/>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60" name="江西"/>
          <p:cNvSpPr>
            <a:spLocks/>
          </p:cNvSpPr>
          <p:nvPr/>
        </p:nvSpPr>
        <p:spPr bwMode="auto">
          <a:xfrm>
            <a:off x="7680133" y="3373107"/>
            <a:ext cx="398378" cy="545368"/>
          </a:xfrm>
          <a:custGeom>
            <a:avLst/>
            <a:gdLst>
              <a:gd name="T0" fmla="*/ 2147483646 w 304"/>
              <a:gd name="T1" fmla="*/ 0 h 414"/>
              <a:gd name="T2" fmla="*/ 2147483646 w 304"/>
              <a:gd name="T3" fmla="*/ 2147483646 h 414"/>
              <a:gd name="T4" fmla="*/ 2147483646 w 304"/>
              <a:gd name="T5" fmla="*/ 2147483646 h 414"/>
              <a:gd name="T6" fmla="*/ 2147483646 w 304"/>
              <a:gd name="T7" fmla="*/ 2147483646 h 414"/>
              <a:gd name="T8" fmla="*/ 2147483646 w 304"/>
              <a:gd name="T9" fmla="*/ 2147483646 h 414"/>
              <a:gd name="T10" fmla="*/ 2147483646 w 304"/>
              <a:gd name="T11" fmla="*/ 2147483646 h 414"/>
              <a:gd name="T12" fmla="*/ 2147483646 w 304"/>
              <a:gd name="T13" fmla="*/ 2147483646 h 414"/>
              <a:gd name="T14" fmla="*/ 2147483646 w 304"/>
              <a:gd name="T15" fmla="*/ 2147483646 h 414"/>
              <a:gd name="T16" fmla="*/ 2147483646 w 304"/>
              <a:gd name="T17" fmla="*/ 2147483646 h 414"/>
              <a:gd name="T18" fmla="*/ 2147483646 w 304"/>
              <a:gd name="T19" fmla="*/ 2147483646 h 414"/>
              <a:gd name="T20" fmla="*/ 2147483646 w 304"/>
              <a:gd name="T21" fmla="*/ 2147483646 h 414"/>
              <a:gd name="T22" fmla="*/ 2147483646 w 304"/>
              <a:gd name="T23" fmla="*/ 2147483646 h 414"/>
              <a:gd name="T24" fmla="*/ 2147483646 w 304"/>
              <a:gd name="T25" fmla="*/ 2147483646 h 414"/>
              <a:gd name="T26" fmla="*/ 2147483646 w 304"/>
              <a:gd name="T27" fmla="*/ 2147483646 h 414"/>
              <a:gd name="T28" fmla="*/ 0 w 304"/>
              <a:gd name="T29" fmla="*/ 2147483646 h 414"/>
              <a:gd name="T30" fmla="*/ 2147483646 w 304"/>
              <a:gd name="T31" fmla="*/ 2147483646 h 414"/>
              <a:gd name="T32" fmla="*/ 2147483646 w 304"/>
              <a:gd name="T33" fmla="*/ 2147483646 h 414"/>
              <a:gd name="T34" fmla="*/ 2147483646 w 304"/>
              <a:gd name="T35" fmla="*/ 2147483646 h 414"/>
              <a:gd name="T36" fmla="*/ 2147483646 w 304"/>
              <a:gd name="T37" fmla="*/ 2147483646 h 414"/>
              <a:gd name="T38" fmla="*/ 2147483646 w 304"/>
              <a:gd name="T39" fmla="*/ 2147483646 h 414"/>
              <a:gd name="T40" fmla="*/ 2147483646 w 304"/>
              <a:gd name="T41" fmla="*/ 2147483646 h 414"/>
              <a:gd name="T42" fmla="*/ 2147483646 w 304"/>
              <a:gd name="T43" fmla="*/ 2147483646 h 414"/>
              <a:gd name="T44" fmla="*/ 2147483646 w 304"/>
              <a:gd name="T45" fmla="*/ 2147483646 h 414"/>
              <a:gd name="T46" fmla="*/ 2147483646 w 304"/>
              <a:gd name="T47" fmla="*/ 2147483646 h 414"/>
              <a:gd name="T48" fmla="*/ 2147483646 w 304"/>
              <a:gd name="T49" fmla="*/ 2147483646 h 414"/>
              <a:gd name="T50" fmla="*/ 2147483646 w 304"/>
              <a:gd name="T51" fmla="*/ 2147483646 h 414"/>
              <a:gd name="T52" fmla="*/ 2147483646 w 304"/>
              <a:gd name="T53" fmla="*/ 2147483646 h 414"/>
              <a:gd name="T54" fmla="*/ 2147483646 w 304"/>
              <a:gd name="T55" fmla="*/ 2147483646 h 414"/>
              <a:gd name="T56" fmla="*/ 2147483646 w 304"/>
              <a:gd name="T57" fmla="*/ 2147483646 h 414"/>
              <a:gd name="T58" fmla="*/ 2147483646 w 304"/>
              <a:gd name="T59" fmla="*/ 2147483646 h 414"/>
              <a:gd name="T60" fmla="*/ 2147483646 w 304"/>
              <a:gd name="T61" fmla="*/ 2147483646 h 414"/>
              <a:gd name="T62" fmla="*/ 2147483646 w 304"/>
              <a:gd name="T63" fmla="*/ 2147483646 h 414"/>
              <a:gd name="T64" fmla="*/ 2147483646 w 304"/>
              <a:gd name="T65" fmla="*/ 2147483646 h 414"/>
              <a:gd name="T66" fmla="*/ 2147483646 w 304"/>
              <a:gd name="T67" fmla="*/ 2147483646 h 414"/>
              <a:gd name="T68" fmla="*/ 2147483646 w 304"/>
              <a:gd name="T69" fmla="*/ 2147483646 h 414"/>
              <a:gd name="T70" fmla="*/ 2147483646 w 304"/>
              <a:gd name="T71" fmla="*/ 2147483646 h 414"/>
              <a:gd name="T72" fmla="*/ 2147483646 w 304"/>
              <a:gd name="T73" fmla="*/ 2147483646 h 414"/>
              <a:gd name="T74" fmla="*/ 2147483646 w 304"/>
              <a:gd name="T75" fmla="*/ 2147483646 h 414"/>
              <a:gd name="T76" fmla="*/ 2147483646 w 304"/>
              <a:gd name="T77" fmla="*/ 2147483646 h 414"/>
              <a:gd name="T78" fmla="*/ 2147483646 w 304"/>
              <a:gd name="T79" fmla="*/ 2147483646 h 414"/>
              <a:gd name="T80" fmla="*/ 2147483646 w 304"/>
              <a:gd name="T81" fmla="*/ 2147483646 h 414"/>
              <a:gd name="T82" fmla="*/ 2147483646 w 304"/>
              <a:gd name="T83" fmla="*/ 2147483646 h 414"/>
              <a:gd name="T84" fmla="*/ 2147483646 w 304"/>
              <a:gd name="T85" fmla="*/ 2147483646 h 414"/>
              <a:gd name="T86" fmla="*/ 2147483646 w 304"/>
              <a:gd name="T87" fmla="*/ 2147483646 h 414"/>
              <a:gd name="T88" fmla="*/ 2147483646 w 304"/>
              <a:gd name="T89" fmla="*/ 2147483646 h 414"/>
              <a:gd name="T90" fmla="*/ 2147483646 w 304"/>
              <a:gd name="T91" fmla="*/ 2147483646 h 414"/>
              <a:gd name="T92" fmla="*/ 2147483646 w 304"/>
              <a:gd name="T93" fmla="*/ 2147483646 h 414"/>
              <a:gd name="T94" fmla="*/ 2147483646 w 304"/>
              <a:gd name="T95" fmla="*/ 2147483646 h 414"/>
              <a:gd name="T96" fmla="*/ 2147483646 w 304"/>
              <a:gd name="T97" fmla="*/ 2147483646 h 414"/>
              <a:gd name="T98" fmla="*/ 2147483646 w 304"/>
              <a:gd name="T99" fmla="*/ 2147483646 h 414"/>
              <a:gd name="T100" fmla="*/ 2147483646 w 304"/>
              <a:gd name="T101" fmla="*/ 2147483646 h 414"/>
              <a:gd name="T102" fmla="*/ 2147483646 w 304"/>
              <a:gd name="T103" fmla="*/ 2147483646 h 414"/>
              <a:gd name="T104" fmla="*/ 2147483646 w 304"/>
              <a:gd name="T105" fmla="*/ 2147483646 h 414"/>
              <a:gd name="T106" fmla="*/ 2147483646 w 304"/>
              <a:gd name="T107" fmla="*/ 2147483646 h 414"/>
              <a:gd name="T108" fmla="*/ 2147483646 w 304"/>
              <a:gd name="T109" fmla="*/ 2147483646 h 414"/>
              <a:gd name="T110" fmla="*/ 2147483646 w 304"/>
              <a:gd name="T111" fmla="*/ 2147483646 h 414"/>
              <a:gd name="T112" fmla="*/ 2147483646 w 304"/>
              <a:gd name="T113" fmla="*/ 2147483646 h 414"/>
              <a:gd name="T114" fmla="*/ 2147483646 w 304"/>
              <a:gd name="T115" fmla="*/ 2147483646 h 414"/>
              <a:gd name="T116" fmla="*/ 2147483646 w 304"/>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1" name="福建"/>
          <p:cNvSpPr>
            <a:spLocks/>
          </p:cNvSpPr>
          <p:nvPr/>
        </p:nvSpPr>
        <p:spPr bwMode="auto">
          <a:xfrm>
            <a:off x="7887185" y="3518011"/>
            <a:ext cx="369549" cy="453158"/>
          </a:xfrm>
          <a:custGeom>
            <a:avLst/>
            <a:gdLst>
              <a:gd name="T0" fmla="*/ 2147483646 w 282"/>
              <a:gd name="T1" fmla="*/ 2147483646 h 344"/>
              <a:gd name="T2" fmla="*/ 2147483646 w 282"/>
              <a:gd name="T3" fmla="*/ 2147483646 h 344"/>
              <a:gd name="T4" fmla="*/ 2147483646 w 282"/>
              <a:gd name="T5" fmla="*/ 2147483646 h 344"/>
              <a:gd name="T6" fmla="*/ 2147483646 w 282"/>
              <a:gd name="T7" fmla="*/ 2147483646 h 344"/>
              <a:gd name="T8" fmla="*/ 2147483646 w 282"/>
              <a:gd name="T9" fmla="*/ 2147483646 h 344"/>
              <a:gd name="T10" fmla="*/ 2147483646 w 282"/>
              <a:gd name="T11" fmla="*/ 2147483646 h 344"/>
              <a:gd name="T12" fmla="*/ 2147483646 w 282"/>
              <a:gd name="T13" fmla="*/ 2147483646 h 344"/>
              <a:gd name="T14" fmla="*/ 2147483646 w 282"/>
              <a:gd name="T15" fmla="*/ 2147483646 h 344"/>
              <a:gd name="T16" fmla="*/ 2147483646 w 282"/>
              <a:gd name="T17" fmla="*/ 2147483646 h 344"/>
              <a:gd name="T18" fmla="*/ 2147483646 w 282"/>
              <a:gd name="T19" fmla="*/ 2147483646 h 344"/>
              <a:gd name="T20" fmla="*/ 2147483646 w 282"/>
              <a:gd name="T21" fmla="*/ 2147483646 h 344"/>
              <a:gd name="T22" fmla="*/ 2147483646 w 282"/>
              <a:gd name="T23" fmla="*/ 2147483646 h 344"/>
              <a:gd name="T24" fmla="*/ 2147483646 w 282"/>
              <a:gd name="T25" fmla="*/ 2147483646 h 344"/>
              <a:gd name="T26" fmla="*/ 2147483646 w 282"/>
              <a:gd name="T27" fmla="*/ 2147483646 h 344"/>
              <a:gd name="T28" fmla="*/ 2147483646 w 282"/>
              <a:gd name="T29" fmla="*/ 2147483646 h 344"/>
              <a:gd name="T30" fmla="*/ 2147483646 w 282"/>
              <a:gd name="T31" fmla="*/ 2147483646 h 344"/>
              <a:gd name="T32" fmla="*/ 2147483646 w 282"/>
              <a:gd name="T33" fmla="*/ 2147483646 h 344"/>
              <a:gd name="T34" fmla="*/ 0 w 282"/>
              <a:gd name="T35" fmla="*/ 2147483646 h 344"/>
              <a:gd name="T36" fmla="*/ 2147483646 w 282"/>
              <a:gd name="T37" fmla="*/ 2147483646 h 344"/>
              <a:gd name="T38" fmla="*/ 2147483646 w 282"/>
              <a:gd name="T39" fmla="*/ 2147483646 h 344"/>
              <a:gd name="T40" fmla="*/ 2147483646 w 282"/>
              <a:gd name="T41" fmla="*/ 2147483646 h 344"/>
              <a:gd name="T42" fmla="*/ 2147483646 w 282"/>
              <a:gd name="T43" fmla="*/ 2147483646 h 344"/>
              <a:gd name="T44" fmla="*/ 2147483646 w 282"/>
              <a:gd name="T45" fmla="*/ 2147483646 h 344"/>
              <a:gd name="T46" fmla="*/ 2147483646 w 282"/>
              <a:gd name="T47" fmla="*/ 2147483646 h 344"/>
              <a:gd name="T48" fmla="*/ 2147483646 w 282"/>
              <a:gd name="T49" fmla="*/ 2147483646 h 344"/>
              <a:gd name="T50" fmla="*/ 2147483646 w 282"/>
              <a:gd name="T51" fmla="*/ 2147483646 h 344"/>
              <a:gd name="T52" fmla="*/ 2147483646 w 282"/>
              <a:gd name="T53" fmla="*/ 2147483646 h 344"/>
              <a:gd name="T54" fmla="*/ 2147483646 w 282"/>
              <a:gd name="T55" fmla="*/ 2147483646 h 344"/>
              <a:gd name="T56" fmla="*/ 2147483646 w 282"/>
              <a:gd name="T57" fmla="*/ 2147483646 h 344"/>
              <a:gd name="T58" fmla="*/ 2147483646 w 282"/>
              <a:gd name="T59" fmla="*/ 2147483646 h 344"/>
              <a:gd name="T60" fmla="*/ 2147483646 w 282"/>
              <a:gd name="T61" fmla="*/ 2147483646 h 344"/>
              <a:gd name="T62" fmla="*/ 2147483646 w 282"/>
              <a:gd name="T63" fmla="*/ 2147483646 h 344"/>
              <a:gd name="T64" fmla="*/ 2147483646 w 282"/>
              <a:gd name="T65" fmla="*/ 2147483646 h 344"/>
              <a:gd name="T66" fmla="*/ 2147483646 w 282"/>
              <a:gd name="T67" fmla="*/ 2147483646 h 344"/>
              <a:gd name="T68" fmla="*/ 2147483646 w 282"/>
              <a:gd name="T69" fmla="*/ 2147483646 h 344"/>
              <a:gd name="T70" fmla="*/ 2147483646 w 282"/>
              <a:gd name="T71" fmla="*/ 2147483646 h 344"/>
              <a:gd name="T72" fmla="*/ 2147483646 w 282"/>
              <a:gd name="T73" fmla="*/ 2147483646 h 344"/>
              <a:gd name="T74" fmla="*/ 2147483646 w 282"/>
              <a:gd name="T75" fmla="*/ 2147483646 h 344"/>
              <a:gd name="T76" fmla="*/ 2147483646 w 282"/>
              <a:gd name="T77" fmla="*/ 2147483646 h 344"/>
              <a:gd name="T78" fmla="*/ 2147483646 w 282"/>
              <a:gd name="T79" fmla="*/ 2147483646 h 344"/>
              <a:gd name="T80" fmla="*/ 2147483646 w 282"/>
              <a:gd name="T81" fmla="*/ 2147483646 h 344"/>
              <a:gd name="T82" fmla="*/ 2147483646 w 282"/>
              <a:gd name="T83" fmla="*/ 2147483646 h 344"/>
              <a:gd name="T84" fmla="*/ 2147483646 w 282"/>
              <a:gd name="T85" fmla="*/ 2147483646 h 344"/>
              <a:gd name="T86" fmla="*/ 2147483646 w 282"/>
              <a:gd name="T87" fmla="*/ 2147483646 h 344"/>
              <a:gd name="T88" fmla="*/ 2147483646 w 282"/>
              <a:gd name="T89" fmla="*/ 2147483646 h 344"/>
              <a:gd name="T90" fmla="*/ 2147483646 w 282"/>
              <a:gd name="T91" fmla="*/ 2147483646 h 344"/>
              <a:gd name="T92" fmla="*/ 2147483646 w 282"/>
              <a:gd name="T93" fmla="*/ 2147483646 h 344"/>
              <a:gd name="T94" fmla="*/ 2147483646 w 282"/>
              <a:gd name="T95" fmla="*/ 2147483646 h 344"/>
              <a:gd name="T96" fmla="*/ 2147483646 w 282"/>
              <a:gd name="T97" fmla="*/ 2147483646 h 344"/>
              <a:gd name="T98" fmla="*/ 2147483646 w 282"/>
              <a:gd name="T99" fmla="*/ 2147483646 h 344"/>
              <a:gd name="T100" fmla="*/ 2147483646 w 282"/>
              <a:gd name="T101" fmla="*/ 2147483646 h 344"/>
              <a:gd name="T102" fmla="*/ 2147483646 w 282"/>
              <a:gd name="T103" fmla="*/ 0 h 3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2" name="浙江"/>
          <p:cNvSpPr>
            <a:spLocks/>
          </p:cNvSpPr>
          <p:nvPr/>
        </p:nvSpPr>
        <p:spPr bwMode="auto">
          <a:xfrm>
            <a:off x="8052302" y="3230837"/>
            <a:ext cx="317130" cy="368849"/>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3" name="安徽"/>
          <p:cNvSpPr>
            <a:spLocks/>
          </p:cNvSpPr>
          <p:nvPr/>
        </p:nvSpPr>
        <p:spPr bwMode="auto">
          <a:xfrm>
            <a:off x="7743035" y="2912045"/>
            <a:ext cx="400998" cy="492676"/>
          </a:xfrm>
          <a:custGeom>
            <a:avLst/>
            <a:gdLst>
              <a:gd name="T0" fmla="*/ 2147483646 w 306"/>
              <a:gd name="T1" fmla="*/ 2147483646 h 374"/>
              <a:gd name="T2" fmla="*/ 2147483646 w 306"/>
              <a:gd name="T3" fmla="*/ 2147483646 h 374"/>
              <a:gd name="T4" fmla="*/ 2147483646 w 306"/>
              <a:gd name="T5" fmla="*/ 2147483646 h 374"/>
              <a:gd name="T6" fmla="*/ 2147483646 w 306"/>
              <a:gd name="T7" fmla="*/ 2147483646 h 374"/>
              <a:gd name="T8" fmla="*/ 2147483646 w 306"/>
              <a:gd name="T9" fmla="*/ 2147483646 h 374"/>
              <a:gd name="T10" fmla="*/ 2147483646 w 306"/>
              <a:gd name="T11" fmla="*/ 2147483646 h 374"/>
              <a:gd name="T12" fmla="*/ 2147483646 w 306"/>
              <a:gd name="T13" fmla="*/ 2147483646 h 374"/>
              <a:gd name="T14" fmla="*/ 2147483646 w 306"/>
              <a:gd name="T15" fmla="*/ 2147483646 h 374"/>
              <a:gd name="T16" fmla="*/ 2147483646 w 306"/>
              <a:gd name="T17" fmla="*/ 2147483646 h 374"/>
              <a:gd name="T18" fmla="*/ 2147483646 w 306"/>
              <a:gd name="T19" fmla="*/ 2147483646 h 374"/>
              <a:gd name="T20" fmla="*/ 2147483646 w 306"/>
              <a:gd name="T21" fmla="*/ 2147483646 h 374"/>
              <a:gd name="T22" fmla="*/ 2147483646 w 306"/>
              <a:gd name="T23" fmla="*/ 2147483646 h 374"/>
              <a:gd name="T24" fmla="*/ 2147483646 w 306"/>
              <a:gd name="T25" fmla="*/ 2147483646 h 374"/>
              <a:gd name="T26" fmla="*/ 2147483646 w 306"/>
              <a:gd name="T27" fmla="*/ 2147483646 h 374"/>
              <a:gd name="T28" fmla="*/ 2147483646 w 306"/>
              <a:gd name="T29" fmla="*/ 2147483646 h 374"/>
              <a:gd name="T30" fmla="*/ 2147483646 w 306"/>
              <a:gd name="T31" fmla="*/ 2147483646 h 374"/>
              <a:gd name="T32" fmla="*/ 2147483646 w 306"/>
              <a:gd name="T33" fmla="*/ 2147483646 h 374"/>
              <a:gd name="T34" fmla="*/ 2147483646 w 306"/>
              <a:gd name="T35" fmla="*/ 2147483646 h 374"/>
              <a:gd name="T36" fmla="*/ 2147483646 w 306"/>
              <a:gd name="T37" fmla="*/ 2147483646 h 374"/>
              <a:gd name="T38" fmla="*/ 2147483646 w 306"/>
              <a:gd name="T39" fmla="*/ 2147483646 h 374"/>
              <a:gd name="T40" fmla="*/ 2147483646 w 306"/>
              <a:gd name="T41" fmla="*/ 2147483646 h 374"/>
              <a:gd name="T42" fmla="*/ 2147483646 w 306"/>
              <a:gd name="T43" fmla="*/ 2147483646 h 374"/>
              <a:gd name="T44" fmla="*/ 2147483646 w 306"/>
              <a:gd name="T45" fmla="*/ 2147483646 h 374"/>
              <a:gd name="T46" fmla="*/ 2147483646 w 306"/>
              <a:gd name="T47" fmla="*/ 2147483646 h 374"/>
              <a:gd name="T48" fmla="*/ 2147483646 w 306"/>
              <a:gd name="T49" fmla="*/ 2147483646 h 374"/>
              <a:gd name="T50" fmla="*/ 2147483646 w 306"/>
              <a:gd name="T51" fmla="*/ 2147483646 h 374"/>
              <a:gd name="T52" fmla="*/ 2147483646 w 306"/>
              <a:gd name="T53" fmla="*/ 2147483646 h 374"/>
              <a:gd name="T54" fmla="*/ 2147483646 w 306"/>
              <a:gd name="T55" fmla="*/ 2147483646 h 374"/>
              <a:gd name="T56" fmla="*/ 2147483646 w 306"/>
              <a:gd name="T57" fmla="*/ 2147483646 h 374"/>
              <a:gd name="T58" fmla="*/ 2147483646 w 306"/>
              <a:gd name="T59" fmla="*/ 2147483646 h 374"/>
              <a:gd name="T60" fmla="*/ 2147483646 w 306"/>
              <a:gd name="T61" fmla="*/ 2147483646 h 374"/>
              <a:gd name="T62" fmla="*/ 2147483646 w 306"/>
              <a:gd name="T63" fmla="*/ 2147483646 h 374"/>
              <a:gd name="T64" fmla="*/ 2147483646 w 306"/>
              <a:gd name="T65" fmla="*/ 2147483646 h 374"/>
              <a:gd name="T66" fmla="*/ 2147483646 w 306"/>
              <a:gd name="T67" fmla="*/ 2147483646 h 374"/>
              <a:gd name="T68" fmla="*/ 2147483646 w 306"/>
              <a:gd name="T69" fmla="*/ 2147483646 h 374"/>
              <a:gd name="T70" fmla="*/ 2147483646 w 306"/>
              <a:gd name="T71" fmla="*/ 2147483646 h 374"/>
              <a:gd name="T72" fmla="*/ 2147483646 w 306"/>
              <a:gd name="T73" fmla="*/ 2147483646 h 374"/>
              <a:gd name="T74" fmla="*/ 2147483646 w 306"/>
              <a:gd name="T75" fmla="*/ 2147483646 h 374"/>
              <a:gd name="T76" fmla="*/ 2147483646 w 306"/>
              <a:gd name="T77" fmla="*/ 2147483646 h 374"/>
              <a:gd name="T78" fmla="*/ 2147483646 w 306"/>
              <a:gd name="T79" fmla="*/ 2147483646 h 374"/>
              <a:gd name="T80" fmla="*/ 2147483646 w 306"/>
              <a:gd name="T81" fmla="*/ 2147483646 h 374"/>
              <a:gd name="T82" fmla="*/ 2147483646 w 306"/>
              <a:gd name="T83" fmla="*/ 2147483646 h 374"/>
              <a:gd name="T84" fmla="*/ 2147483646 w 306"/>
              <a:gd name="T85" fmla="*/ 2147483646 h 374"/>
              <a:gd name="T86" fmla="*/ 2147483646 w 306"/>
              <a:gd name="T87" fmla="*/ 2147483646 h 374"/>
              <a:gd name="T88" fmla="*/ 2147483646 w 306"/>
              <a:gd name="T89" fmla="*/ 2147483646 h 374"/>
              <a:gd name="T90" fmla="*/ 2147483646 w 306"/>
              <a:gd name="T91" fmla="*/ 2147483646 h 374"/>
              <a:gd name="T92" fmla="*/ 2147483646 w 306"/>
              <a:gd name="T93" fmla="*/ 2147483646 h 374"/>
              <a:gd name="T94" fmla="*/ 2147483646 w 306"/>
              <a:gd name="T95" fmla="*/ 2147483646 h 374"/>
              <a:gd name="T96" fmla="*/ 2147483646 w 306"/>
              <a:gd name="T97" fmla="*/ 2147483646 h 374"/>
              <a:gd name="T98" fmla="*/ 2147483646 w 306"/>
              <a:gd name="T99" fmla="*/ 2147483646 h 374"/>
              <a:gd name="T100" fmla="*/ 2147483646 w 306"/>
              <a:gd name="T101" fmla="*/ 2147483646 h 374"/>
              <a:gd name="T102" fmla="*/ 2147483646 w 306"/>
              <a:gd name="T103" fmla="*/ 2147483646 h 374"/>
              <a:gd name="T104" fmla="*/ 2147483646 w 306"/>
              <a:gd name="T105" fmla="*/ 2147483646 h 374"/>
              <a:gd name="T106" fmla="*/ 2147483646 w 306"/>
              <a:gd name="T107" fmla="*/ 2147483646 h 374"/>
              <a:gd name="T108" fmla="*/ 2147483646 w 306"/>
              <a:gd name="T109" fmla="*/ 2147483646 h 374"/>
              <a:gd name="T110" fmla="*/ 2147483646 w 306"/>
              <a:gd name="T111" fmla="*/ 2147483646 h 374"/>
              <a:gd name="T112" fmla="*/ 2147483646 w 306"/>
              <a:gd name="T113" fmla="*/ 2147483646 h 374"/>
              <a:gd name="T114" fmla="*/ 2147483646 w 306"/>
              <a:gd name="T115" fmla="*/ 2147483646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64" name="天津"/>
          <p:cNvSpPr>
            <a:spLocks/>
          </p:cNvSpPr>
          <p:nvPr/>
        </p:nvSpPr>
        <p:spPr bwMode="auto">
          <a:xfrm>
            <a:off x="7821662" y="2342964"/>
            <a:ext cx="104835" cy="152809"/>
          </a:xfrm>
          <a:custGeom>
            <a:avLst/>
            <a:gdLst>
              <a:gd name="T0" fmla="*/ 2147483646 w 80"/>
              <a:gd name="T1" fmla="*/ 2147483646 h 116"/>
              <a:gd name="T2" fmla="*/ 2147483646 w 80"/>
              <a:gd name="T3" fmla="*/ 0 h 116"/>
              <a:gd name="T4" fmla="*/ 2147483646 w 80"/>
              <a:gd name="T5" fmla="*/ 0 h 116"/>
              <a:gd name="T6" fmla="*/ 2147483646 w 80"/>
              <a:gd name="T7" fmla="*/ 2147483646 h 116"/>
              <a:gd name="T8" fmla="*/ 2147483646 w 80"/>
              <a:gd name="T9" fmla="*/ 2147483646 h 116"/>
              <a:gd name="T10" fmla="*/ 2147483646 w 80"/>
              <a:gd name="T11" fmla="*/ 2147483646 h 116"/>
              <a:gd name="T12" fmla="*/ 2147483646 w 80"/>
              <a:gd name="T13" fmla="*/ 2147483646 h 116"/>
              <a:gd name="T14" fmla="*/ 2147483646 w 80"/>
              <a:gd name="T15" fmla="*/ 2147483646 h 116"/>
              <a:gd name="T16" fmla="*/ 2147483646 w 80"/>
              <a:gd name="T17" fmla="*/ 2147483646 h 116"/>
              <a:gd name="T18" fmla="*/ 2147483646 w 80"/>
              <a:gd name="T19" fmla="*/ 2147483646 h 116"/>
              <a:gd name="T20" fmla="*/ 2147483646 w 80"/>
              <a:gd name="T21" fmla="*/ 2147483646 h 116"/>
              <a:gd name="T22" fmla="*/ 2147483646 w 80"/>
              <a:gd name="T23" fmla="*/ 2147483646 h 116"/>
              <a:gd name="T24" fmla="*/ 2147483646 w 80"/>
              <a:gd name="T25" fmla="*/ 2147483646 h 116"/>
              <a:gd name="T26" fmla="*/ 2147483646 w 80"/>
              <a:gd name="T27" fmla="*/ 2147483646 h 116"/>
              <a:gd name="T28" fmla="*/ 2147483646 w 80"/>
              <a:gd name="T29" fmla="*/ 2147483646 h 116"/>
              <a:gd name="T30" fmla="*/ 2147483646 w 80"/>
              <a:gd name="T31" fmla="*/ 2147483646 h 116"/>
              <a:gd name="T32" fmla="*/ 2147483646 w 80"/>
              <a:gd name="T33" fmla="*/ 2147483646 h 116"/>
              <a:gd name="T34" fmla="*/ 0 w 80"/>
              <a:gd name="T35" fmla="*/ 2147483646 h 116"/>
              <a:gd name="T36" fmla="*/ 0 w 80"/>
              <a:gd name="T37" fmla="*/ 2147483646 h 116"/>
              <a:gd name="T38" fmla="*/ 0 w 80"/>
              <a:gd name="T39" fmla="*/ 2147483646 h 116"/>
              <a:gd name="T40" fmla="*/ 0 w 80"/>
              <a:gd name="T41" fmla="*/ 2147483646 h 116"/>
              <a:gd name="T42" fmla="*/ 2147483646 w 80"/>
              <a:gd name="T43" fmla="*/ 2147483646 h 116"/>
              <a:gd name="T44" fmla="*/ 2147483646 w 80"/>
              <a:gd name="T45" fmla="*/ 2147483646 h 116"/>
              <a:gd name="T46" fmla="*/ 2147483646 w 80"/>
              <a:gd name="T47" fmla="*/ 2147483646 h 116"/>
              <a:gd name="T48" fmla="*/ 2147483646 w 80"/>
              <a:gd name="T49" fmla="*/ 2147483646 h 116"/>
              <a:gd name="T50" fmla="*/ 2147483646 w 80"/>
              <a:gd name="T51" fmla="*/ 2147483646 h 116"/>
              <a:gd name="T52" fmla="*/ 2147483646 w 80"/>
              <a:gd name="T53" fmla="*/ 2147483646 h 116"/>
              <a:gd name="T54" fmla="*/ 2147483646 w 80"/>
              <a:gd name="T55" fmla="*/ 2147483646 h 116"/>
              <a:gd name="T56" fmla="*/ 2147483646 w 80"/>
              <a:gd name="T57" fmla="*/ 2147483646 h 116"/>
              <a:gd name="T58" fmla="*/ 2147483646 w 80"/>
              <a:gd name="T59" fmla="*/ 2147483646 h 116"/>
              <a:gd name="T60" fmla="*/ 2147483646 w 80"/>
              <a:gd name="T61" fmla="*/ 2147483646 h 116"/>
              <a:gd name="T62" fmla="*/ 2147483646 w 80"/>
              <a:gd name="T63" fmla="*/ 2147483646 h 116"/>
              <a:gd name="T64" fmla="*/ 2147483646 w 80"/>
              <a:gd name="T65" fmla="*/ 2147483646 h 116"/>
              <a:gd name="T66" fmla="*/ 2147483646 w 80"/>
              <a:gd name="T67" fmla="*/ 2147483646 h 116"/>
              <a:gd name="T68" fmla="*/ 2147483646 w 80"/>
              <a:gd name="T69" fmla="*/ 2147483646 h 116"/>
              <a:gd name="T70" fmla="*/ 2147483646 w 80"/>
              <a:gd name="T71" fmla="*/ 2147483646 h 116"/>
              <a:gd name="T72" fmla="*/ 2147483646 w 80"/>
              <a:gd name="T73" fmla="*/ 2147483646 h 116"/>
              <a:gd name="T74" fmla="*/ 2147483646 w 80"/>
              <a:gd name="T75" fmla="*/ 2147483646 h 116"/>
              <a:gd name="T76" fmla="*/ 2147483646 w 80"/>
              <a:gd name="T77" fmla="*/ 2147483646 h 116"/>
              <a:gd name="T78" fmla="*/ 2147483646 w 80"/>
              <a:gd name="T79" fmla="*/ 2147483646 h 116"/>
              <a:gd name="T80" fmla="*/ 2147483646 w 80"/>
              <a:gd name="T81" fmla="*/ 2147483646 h 116"/>
              <a:gd name="T82" fmla="*/ 2147483646 w 80"/>
              <a:gd name="T83" fmla="*/ 2147483646 h 116"/>
              <a:gd name="T84" fmla="*/ 2147483646 w 80"/>
              <a:gd name="T85" fmla="*/ 2147483646 h 116"/>
              <a:gd name="T86" fmla="*/ 2147483646 w 80"/>
              <a:gd name="T87" fmla="*/ 2147483646 h 116"/>
              <a:gd name="T88" fmla="*/ 2147483646 w 80"/>
              <a:gd name="T89" fmla="*/ 2147483646 h 116"/>
              <a:gd name="T90" fmla="*/ 2147483646 w 80"/>
              <a:gd name="T91" fmla="*/ 2147483646 h 116"/>
              <a:gd name="T92" fmla="*/ 2147483646 w 80"/>
              <a:gd name="T93" fmla="*/ 2147483646 h 116"/>
              <a:gd name="T94" fmla="*/ 2147483646 w 80"/>
              <a:gd name="T95" fmla="*/ 2147483646 h 1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5" name="北京"/>
          <p:cNvSpPr>
            <a:spLocks/>
          </p:cNvSpPr>
          <p:nvPr/>
        </p:nvSpPr>
        <p:spPr bwMode="auto">
          <a:xfrm>
            <a:off x="7716825" y="2274465"/>
            <a:ext cx="138908" cy="150173"/>
          </a:xfrm>
          <a:custGeom>
            <a:avLst/>
            <a:gdLst>
              <a:gd name="T0" fmla="*/ 2147483646 w 106"/>
              <a:gd name="T1" fmla="*/ 2147483646 h 114"/>
              <a:gd name="T2" fmla="*/ 2147483646 w 106"/>
              <a:gd name="T3" fmla="*/ 2147483646 h 114"/>
              <a:gd name="T4" fmla="*/ 2147483646 w 106"/>
              <a:gd name="T5" fmla="*/ 2147483646 h 114"/>
              <a:gd name="T6" fmla="*/ 2147483646 w 106"/>
              <a:gd name="T7" fmla="*/ 2147483646 h 114"/>
              <a:gd name="T8" fmla="*/ 2147483646 w 106"/>
              <a:gd name="T9" fmla="*/ 2147483646 h 114"/>
              <a:gd name="T10" fmla="*/ 2147483646 w 106"/>
              <a:gd name="T11" fmla="*/ 2147483646 h 114"/>
              <a:gd name="T12" fmla="*/ 2147483646 w 106"/>
              <a:gd name="T13" fmla="*/ 2147483646 h 114"/>
              <a:gd name="T14" fmla="*/ 2147483646 w 106"/>
              <a:gd name="T15" fmla="*/ 2147483646 h 114"/>
              <a:gd name="T16" fmla="*/ 2147483646 w 106"/>
              <a:gd name="T17" fmla="*/ 2147483646 h 114"/>
              <a:gd name="T18" fmla="*/ 0 w 106"/>
              <a:gd name="T19" fmla="*/ 2147483646 h 114"/>
              <a:gd name="T20" fmla="*/ 2147483646 w 106"/>
              <a:gd name="T21" fmla="*/ 2147483646 h 114"/>
              <a:gd name="T22" fmla="*/ 2147483646 w 106"/>
              <a:gd name="T23" fmla="*/ 2147483646 h 114"/>
              <a:gd name="T24" fmla="*/ 2147483646 w 106"/>
              <a:gd name="T25" fmla="*/ 2147483646 h 114"/>
              <a:gd name="T26" fmla="*/ 2147483646 w 106"/>
              <a:gd name="T27" fmla="*/ 2147483646 h 114"/>
              <a:gd name="T28" fmla="*/ 2147483646 w 106"/>
              <a:gd name="T29" fmla="*/ 2147483646 h 114"/>
              <a:gd name="T30" fmla="*/ 2147483646 w 106"/>
              <a:gd name="T31" fmla="*/ 2147483646 h 114"/>
              <a:gd name="T32" fmla="*/ 2147483646 w 106"/>
              <a:gd name="T33" fmla="*/ 2147483646 h 114"/>
              <a:gd name="T34" fmla="*/ 2147483646 w 106"/>
              <a:gd name="T35" fmla="*/ 2147483646 h 114"/>
              <a:gd name="T36" fmla="*/ 2147483646 w 106"/>
              <a:gd name="T37" fmla="*/ 2147483646 h 114"/>
              <a:gd name="T38" fmla="*/ 2147483646 w 106"/>
              <a:gd name="T39" fmla="*/ 2147483646 h 114"/>
              <a:gd name="T40" fmla="*/ 2147483646 w 106"/>
              <a:gd name="T41" fmla="*/ 2147483646 h 114"/>
              <a:gd name="T42" fmla="*/ 2147483646 w 106"/>
              <a:gd name="T43" fmla="*/ 2147483646 h 114"/>
              <a:gd name="T44" fmla="*/ 2147483646 w 106"/>
              <a:gd name="T45" fmla="*/ 2147483646 h 114"/>
              <a:gd name="T46" fmla="*/ 2147483646 w 106"/>
              <a:gd name="T47" fmla="*/ 2147483646 h 114"/>
              <a:gd name="T48" fmla="*/ 2147483646 w 106"/>
              <a:gd name="T49" fmla="*/ 2147483646 h 114"/>
              <a:gd name="T50" fmla="*/ 2147483646 w 106"/>
              <a:gd name="T51" fmla="*/ 2147483646 h 114"/>
              <a:gd name="T52" fmla="*/ 2147483646 w 106"/>
              <a:gd name="T53" fmla="*/ 2147483646 h 114"/>
              <a:gd name="T54" fmla="*/ 2147483646 w 106"/>
              <a:gd name="T55" fmla="*/ 2147483646 h 114"/>
              <a:gd name="T56" fmla="*/ 2147483646 w 106"/>
              <a:gd name="T57" fmla="*/ 2147483646 h 114"/>
              <a:gd name="T58" fmla="*/ 2147483646 w 106"/>
              <a:gd name="T59" fmla="*/ 2147483646 h 114"/>
              <a:gd name="T60" fmla="*/ 2147483646 w 106"/>
              <a:gd name="T61" fmla="*/ 2147483646 h 114"/>
              <a:gd name="T62" fmla="*/ 2147483646 w 106"/>
              <a:gd name="T63" fmla="*/ 2147483646 h 1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6" name="辽宁"/>
          <p:cNvSpPr>
            <a:spLocks/>
          </p:cNvSpPr>
          <p:nvPr/>
        </p:nvSpPr>
        <p:spPr bwMode="auto">
          <a:xfrm>
            <a:off x="7952707" y="1976750"/>
            <a:ext cx="492731" cy="471600"/>
          </a:xfrm>
          <a:custGeom>
            <a:avLst/>
            <a:gdLst>
              <a:gd name="T0" fmla="*/ 2147483646 w 376"/>
              <a:gd name="T1" fmla="*/ 2147483646 h 358"/>
              <a:gd name="T2" fmla="*/ 2147483646 w 376"/>
              <a:gd name="T3" fmla="*/ 2147483646 h 358"/>
              <a:gd name="T4" fmla="*/ 2147483646 w 376"/>
              <a:gd name="T5" fmla="*/ 2147483646 h 358"/>
              <a:gd name="T6" fmla="*/ 2147483646 w 376"/>
              <a:gd name="T7" fmla="*/ 2147483646 h 358"/>
              <a:gd name="T8" fmla="*/ 2147483646 w 376"/>
              <a:gd name="T9" fmla="*/ 2147483646 h 358"/>
              <a:gd name="T10" fmla="*/ 2147483646 w 376"/>
              <a:gd name="T11" fmla="*/ 2147483646 h 358"/>
              <a:gd name="T12" fmla="*/ 2147483646 w 376"/>
              <a:gd name="T13" fmla="*/ 2147483646 h 358"/>
              <a:gd name="T14" fmla="*/ 2147483646 w 376"/>
              <a:gd name="T15" fmla="*/ 2147483646 h 358"/>
              <a:gd name="T16" fmla="*/ 2147483646 w 376"/>
              <a:gd name="T17" fmla="*/ 2147483646 h 358"/>
              <a:gd name="T18" fmla="*/ 2147483646 w 376"/>
              <a:gd name="T19" fmla="*/ 2147483646 h 358"/>
              <a:gd name="T20" fmla="*/ 2147483646 w 376"/>
              <a:gd name="T21" fmla="*/ 2147483646 h 358"/>
              <a:gd name="T22" fmla="*/ 2147483646 w 376"/>
              <a:gd name="T23" fmla="*/ 2147483646 h 358"/>
              <a:gd name="T24" fmla="*/ 2147483646 w 376"/>
              <a:gd name="T25" fmla="*/ 2147483646 h 358"/>
              <a:gd name="T26" fmla="*/ 2147483646 w 376"/>
              <a:gd name="T27" fmla="*/ 2147483646 h 358"/>
              <a:gd name="T28" fmla="*/ 2147483646 w 376"/>
              <a:gd name="T29" fmla="*/ 2147483646 h 358"/>
              <a:gd name="T30" fmla="*/ 2147483646 w 376"/>
              <a:gd name="T31" fmla="*/ 2147483646 h 358"/>
              <a:gd name="T32" fmla="*/ 2147483646 w 376"/>
              <a:gd name="T33" fmla="*/ 2147483646 h 358"/>
              <a:gd name="T34" fmla="*/ 2147483646 w 376"/>
              <a:gd name="T35" fmla="*/ 2147483646 h 358"/>
              <a:gd name="T36" fmla="*/ 2147483646 w 376"/>
              <a:gd name="T37" fmla="*/ 2147483646 h 358"/>
              <a:gd name="T38" fmla="*/ 2147483646 w 376"/>
              <a:gd name="T39" fmla="*/ 2147483646 h 358"/>
              <a:gd name="T40" fmla="*/ 2147483646 w 376"/>
              <a:gd name="T41" fmla="*/ 2147483646 h 358"/>
              <a:gd name="T42" fmla="*/ 2147483646 w 376"/>
              <a:gd name="T43" fmla="*/ 2147483646 h 358"/>
              <a:gd name="T44" fmla="*/ 2147483646 w 376"/>
              <a:gd name="T45" fmla="*/ 2147483646 h 358"/>
              <a:gd name="T46" fmla="*/ 2147483646 w 376"/>
              <a:gd name="T47" fmla="*/ 2147483646 h 358"/>
              <a:gd name="T48" fmla="*/ 2147483646 w 376"/>
              <a:gd name="T49" fmla="*/ 2147483646 h 358"/>
              <a:gd name="T50" fmla="*/ 2147483646 w 376"/>
              <a:gd name="T51" fmla="*/ 2147483646 h 358"/>
              <a:gd name="T52" fmla="*/ 2147483646 w 376"/>
              <a:gd name="T53" fmla="*/ 2147483646 h 358"/>
              <a:gd name="T54" fmla="*/ 2147483646 w 376"/>
              <a:gd name="T55" fmla="*/ 2147483646 h 358"/>
              <a:gd name="T56" fmla="*/ 2147483646 w 376"/>
              <a:gd name="T57" fmla="*/ 2147483646 h 358"/>
              <a:gd name="T58" fmla="*/ 2147483646 w 376"/>
              <a:gd name="T59" fmla="*/ 2147483646 h 358"/>
              <a:gd name="T60" fmla="*/ 2147483646 w 376"/>
              <a:gd name="T61" fmla="*/ 2147483646 h 358"/>
              <a:gd name="T62" fmla="*/ 2147483646 w 376"/>
              <a:gd name="T63" fmla="*/ 2147483646 h 358"/>
              <a:gd name="T64" fmla="*/ 2147483646 w 376"/>
              <a:gd name="T65" fmla="*/ 2147483646 h 358"/>
              <a:gd name="T66" fmla="*/ 2147483646 w 376"/>
              <a:gd name="T67" fmla="*/ 2147483646 h 358"/>
              <a:gd name="T68" fmla="*/ 2147483646 w 376"/>
              <a:gd name="T69" fmla="*/ 2147483646 h 358"/>
              <a:gd name="T70" fmla="*/ 2147483646 w 376"/>
              <a:gd name="T71" fmla="*/ 2147483646 h 358"/>
              <a:gd name="T72" fmla="*/ 2147483646 w 376"/>
              <a:gd name="T73" fmla="*/ 2147483646 h 358"/>
              <a:gd name="T74" fmla="*/ 2147483646 w 376"/>
              <a:gd name="T75" fmla="*/ 2147483646 h 358"/>
              <a:gd name="T76" fmla="*/ 2147483646 w 376"/>
              <a:gd name="T77" fmla="*/ 2147483646 h 358"/>
              <a:gd name="T78" fmla="*/ 2147483646 w 376"/>
              <a:gd name="T79" fmla="*/ 2147483646 h 358"/>
              <a:gd name="T80" fmla="*/ 2147483646 w 376"/>
              <a:gd name="T81" fmla="*/ 2147483646 h 358"/>
              <a:gd name="T82" fmla="*/ 2147483646 w 376"/>
              <a:gd name="T83" fmla="*/ 2147483646 h 358"/>
              <a:gd name="T84" fmla="*/ 2147483646 w 376"/>
              <a:gd name="T85" fmla="*/ 2147483646 h 358"/>
              <a:gd name="T86" fmla="*/ 2147483646 w 376"/>
              <a:gd name="T87" fmla="*/ 2147483646 h 358"/>
              <a:gd name="T88" fmla="*/ 2147483646 w 376"/>
              <a:gd name="T89" fmla="*/ 2147483646 h 358"/>
              <a:gd name="T90" fmla="*/ 2147483646 w 376"/>
              <a:gd name="T91" fmla="*/ 2147483646 h 358"/>
              <a:gd name="T92" fmla="*/ 2147483646 w 376"/>
              <a:gd name="T93" fmla="*/ 2147483646 h 358"/>
              <a:gd name="T94" fmla="*/ 2147483646 w 376"/>
              <a:gd name="T95" fmla="*/ 2147483646 h 358"/>
              <a:gd name="T96" fmla="*/ 2147483646 w 376"/>
              <a:gd name="T97" fmla="*/ 2147483646 h 358"/>
              <a:gd name="T98" fmla="*/ 2147483646 w 376"/>
              <a:gd name="T99" fmla="*/ 2147483646 h 358"/>
              <a:gd name="T100" fmla="*/ 2147483646 w 376"/>
              <a:gd name="T101" fmla="*/ 2147483646 h 358"/>
              <a:gd name="T102" fmla="*/ 2147483646 w 376"/>
              <a:gd name="T103" fmla="*/ 2147483646 h 358"/>
              <a:gd name="T104" fmla="*/ 2147483646 w 376"/>
              <a:gd name="T105" fmla="*/ 0 h 358"/>
              <a:gd name="T106" fmla="*/ 2147483646 w 376"/>
              <a:gd name="T107" fmla="*/ 2147483646 h 358"/>
              <a:gd name="T108" fmla="*/ 2147483646 w 376"/>
              <a:gd name="T109" fmla="*/ 2147483646 h 358"/>
              <a:gd name="T110" fmla="*/ 2147483646 w 376"/>
              <a:gd name="T111" fmla="*/ 2147483646 h 358"/>
              <a:gd name="T112" fmla="*/ 2147483646 w 376"/>
              <a:gd name="T113" fmla="*/ 2147483646 h 3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7" name="吉林"/>
          <p:cNvSpPr>
            <a:spLocks/>
          </p:cNvSpPr>
          <p:nvPr/>
        </p:nvSpPr>
        <p:spPr bwMode="auto">
          <a:xfrm>
            <a:off x="8062785" y="1692209"/>
            <a:ext cx="702403" cy="479503"/>
          </a:xfrm>
          <a:custGeom>
            <a:avLst/>
            <a:gdLst>
              <a:gd name="T0" fmla="*/ 2147483646 w 536"/>
              <a:gd name="T1" fmla="*/ 2147483646 h 364"/>
              <a:gd name="T2" fmla="*/ 2147483646 w 536"/>
              <a:gd name="T3" fmla="*/ 2147483646 h 364"/>
              <a:gd name="T4" fmla="*/ 2147483646 w 536"/>
              <a:gd name="T5" fmla="*/ 2147483646 h 364"/>
              <a:gd name="T6" fmla="*/ 2147483646 w 536"/>
              <a:gd name="T7" fmla="*/ 2147483646 h 364"/>
              <a:gd name="T8" fmla="*/ 2147483646 w 536"/>
              <a:gd name="T9" fmla="*/ 2147483646 h 364"/>
              <a:gd name="T10" fmla="*/ 2147483646 w 536"/>
              <a:gd name="T11" fmla="*/ 2147483646 h 364"/>
              <a:gd name="T12" fmla="*/ 2147483646 w 536"/>
              <a:gd name="T13" fmla="*/ 2147483646 h 364"/>
              <a:gd name="T14" fmla="*/ 2147483646 w 536"/>
              <a:gd name="T15" fmla="*/ 2147483646 h 364"/>
              <a:gd name="T16" fmla="*/ 2147483646 w 536"/>
              <a:gd name="T17" fmla="*/ 2147483646 h 364"/>
              <a:gd name="T18" fmla="*/ 2147483646 w 536"/>
              <a:gd name="T19" fmla="*/ 2147483646 h 364"/>
              <a:gd name="T20" fmla="*/ 2147483646 w 536"/>
              <a:gd name="T21" fmla="*/ 2147483646 h 364"/>
              <a:gd name="T22" fmla="*/ 2147483646 w 536"/>
              <a:gd name="T23" fmla="*/ 2147483646 h 364"/>
              <a:gd name="T24" fmla="*/ 2147483646 w 536"/>
              <a:gd name="T25" fmla="*/ 2147483646 h 364"/>
              <a:gd name="T26" fmla="*/ 2147483646 w 536"/>
              <a:gd name="T27" fmla="*/ 2147483646 h 364"/>
              <a:gd name="T28" fmla="*/ 2147483646 w 536"/>
              <a:gd name="T29" fmla="*/ 2147483646 h 364"/>
              <a:gd name="T30" fmla="*/ 2147483646 w 536"/>
              <a:gd name="T31" fmla="*/ 2147483646 h 364"/>
              <a:gd name="T32" fmla="*/ 2147483646 w 536"/>
              <a:gd name="T33" fmla="*/ 2147483646 h 364"/>
              <a:gd name="T34" fmla="*/ 2147483646 w 536"/>
              <a:gd name="T35" fmla="*/ 2147483646 h 364"/>
              <a:gd name="T36" fmla="*/ 2147483646 w 536"/>
              <a:gd name="T37" fmla="*/ 2147483646 h 364"/>
              <a:gd name="T38" fmla="*/ 2147483646 w 536"/>
              <a:gd name="T39" fmla="*/ 2147483646 h 364"/>
              <a:gd name="T40" fmla="*/ 2147483646 w 536"/>
              <a:gd name="T41" fmla="*/ 2147483646 h 364"/>
              <a:gd name="T42" fmla="*/ 2147483646 w 536"/>
              <a:gd name="T43" fmla="*/ 2147483646 h 364"/>
              <a:gd name="T44" fmla="*/ 2147483646 w 536"/>
              <a:gd name="T45" fmla="*/ 2147483646 h 364"/>
              <a:gd name="T46" fmla="*/ 2147483646 w 536"/>
              <a:gd name="T47" fmla="*/ 2147483646 h 364"/>
              <a:gd name="T48" fmla="*/ 2147483646 w 536"/>
              <a:gd name="T49" fmla="*/ 2147483646 h 364"/>
              <a:gd name="T50" fmla="*/ 2147483646 w 536"/>
              <a:gd name="T51" fmla="*/ 2147483646 h 364"/>
              <a:gd name="T52" fmla="*/ 2147483646 w 536"/>
              <a:gd name="T53" fmla="*/ 2147483646 h 364"/>
              <a:gd name="T54" fmla="*/ 2147483646 w 536"/>
              <a:gd name="T55" fmla="*/ 2147483646 h 364"/>
              <a:gd name="T56" fmla="*/ 2147483646 w 536"/>
              <a:gd name="T57" fmla="*/ 2147483646 h 364"/>
              <a:gd name="T58" fmla="*/ 2147483646 w 536"/>
              <a:gd name="T59" fmla="*/ 2147483646 h 364"/>
              <a:gd name="T60" fmla="*/ 2147483646 w 536"/>
              <a:gd name="T61" fmla="*/ 2147483646 h 364"/>
              <a:gd name="T62" fmla="*/ 2147483646 w 536"/>
              <a:gd name="T63" fmla="*/ 2147483646 h 364"/>
              <a:gd name="T64" fmla="*/ 2147483646 w 536"/>
              <a:gd name="T65" fmla="*/ 2147483646 h 364"/>
              <a:gd name="T66" fmla="*/ 2147483646 w 536"/>
              <a:gd name="T67" fmla="*/ 2147483646 h 364"/>
              <a:gd name="T68" fmla="*/ 2147483646 w 536"/>
              <a:gd name="T69" fmla="*/ 2147483646 h 364"/>
              <a:gd name="T70" fmla="*/ 2147483646 w 536"/>
              <a:gd name="T71" fmla="*/ 2147483646 h 364"/>
              <a:gd name="T72" fmla="*/ 2147483646 w 536"/>
              <a:gd name="T73" fmla="*/ 2147483646 h 364"/>
              <a:gd name="T74" fmla="*/ 2147483646 w 536"/>
              <a:gd name="T75" fmla="*/ 2147483646 h 364"/>
              <a:gd name="T76" fmla="*/ 2147483646 w 536"/>
              <a:gd name="T77" fmla="*/ 2147483646 h 364"/>
              <a:gd name="T78" fmla="*/ 2147483646 w 536"/>
              <a:gd name="T79" fmla="*/ 2147483646 h 364"/>
              <a:gd name="T80" fmla="*/ 2147483646 w 536"/>
              <a:gd name="T81" fmla="*/ 2147483646 h 364"/>
              <a:gd name="T82" fmla="*/ 2147483646 w 536"/>
              <a:gd name="T83" fmla="*/ 2147483646 h 364"/>
              <a:gd name="T84" fmla="*/ 2147483646 w 536"/>
              <a:gd name="T85" fmla="*/ 2147483646 h 364"/>
              <a:gd name="T86" fmla="*/ 2147483646 w 536"/>
              <a:gd name="T87" fmla="*/ 2147483646 h 364"/>
              <a:gd name="T88" fmla="*/ 2147483646 w 536"/>
              <a:gd name="T89" fmla="*/ 2147483646 h 364"/>
              <a:gd name="T90" fmla="*/ 2147483646 w 536"/>
              <a:gd name="T91" fmla="*/ 2147483646 h 364"/>
              <a:gd name="T92" fmla="*/ 2147483646 w 536"/>
              <a:gd name="T93" fmla="*/ 2147483646 h 364"/>
              <a:gd name="T94" fmla="*/ 2147483646 w 536"/>
              <a:gd name="T95" fmla="*/ 2147483646 h 364"/>
              <a:gd name="T96" fmla="*/ 2147483646 w 536"/>
              <a:gd name="T97" fmla="*/ 2147483646 h 364"/>
              <a:gd name="T98" fmla="*/ 2147483646 w 536"/>
              <a:gd name="T99" fmla="*/ 2147483646 h 364"/>
              <a:gd name="T100" fmla="*/ 2147483646 w 536"/>
              <a:gd name="T101" fmla="*/ 2147483646 h 364"/>
              <a:gd name="T102" fmla="*/ 2147483646 w 536"/>
              <a:gd name="T103" fmla="*/ 2147483646 h 3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8" name="黑龙江"/>
          <p:cNvSpPr>
            <a:spLocks/>
          </p:cNvSpPr>
          <p:nvPr/>
        </p:nvSpPr>
        <p:spPr bwMode="auto">
          <a:xfrm>
            <a:off x="7913393" y="1015109"/>
            <a:ext cx="940906" cy="858890"/>
          </a:xfrm>
          <a:custGeom>
            <a:avLst/>
            <a:gdLst>
              <a:gd name="T0" fmla="*/ 2147483646 w 718"/>
              <a:gd name="T1" fmla="*/ 2147483646 h 652"/>
              <a:gd name="T2" fmla="*/ 2147483646 w 718"/>
              <a:gd name="T3" fmla="*/ 2147483646 h 652"/>
              <a:gd name="T4" fmla="*/ 2147483646 w 718"/>
              <a:gd name="T5" fmla="*/ 2147483646 h 652"/>
              <a:gd name="T6" fmla="*/ 2147483646 w 718"/>
              <a:gd name="T7" fmla="*/ 2147483646 h 652"/>
              <a:gd name="T8" fmla="*/ 2147483646 w 718"/>
              <a:gd name="T9" fmla="*/ 2147483646 h 652"/>
              <a:gd name="T10" fmla="*/ 2147483646 w 718"/>
              <a:gd name="T11" fmla="*/ 2147483646 h 652"/>
              <a:gd name="T12" fmla="*/ 2147483646 w 718"/>
              <a:gd name="T13" fmla="*/ 2147483646 h 652"/>
              <a:gd name="T14" fmla="*/ 2147483646 w 718"/>
              <a:gd name="T15" fmla="*/ 2147483646 h 652"/>
              <a:gd name="T16" fmla="*/ 2147483646 w 718"/>
              <a:gd name="T17" fmla="*/ 2147483646 h 652"/>
              <a:gd name="T18" fmla="*/ 2147483646 w 718"/>
              <a:gd name="T19" fmla="*/ 2147483646 h 652"/>
              <a:gd name="T20" fmla="*/ 2147483646 w 718"/>
              <a:gd name="T21" fmla="*/ 2147483646 h 652"/>
              <a:gd name="T22" fmla="*/ 2147483646 w 718"/>
              <a:gd name="T23" fmla="*/ 2147483646 h 652"/>
              <a:gd name="T24" fmla="*/ 2147483646 w 718"/>
              <a:gd name="T25" fmla="*/ 2147483646 h 652"/>
              <a:gd name="T26" fmla="*/ 2147483646 w 718"/>
              <a:gd name="T27" fmla="*/ 0 h 652"/>
              <a:gd name="T28" fmla="*/ 2147483646 w 718"/>
              <a:gd name="T29" fmla="*/ 2147483646 h 652"/>
              <a:gd name="T30" fmla="*/ 2147483646 w 718"/>
              <a:gd name="T31" fmla="*/ 2147483646 h 652"/>
              <a:gd name="T32" fmla="*/ 0 w 718"/>
              <a:gd name="T33" fmla="*/ 2147483646 h 652"/>
              <a:gd name="T34" fmla="*/ 2147483646 w 718"/>
              <a:gd name="T35" fmla="*/ 2147483646 h 652"/>
              <a:gd name="T36" fmla="*/ 2147483646 w 718"/>
              <a:gd name="T37" fmla="*/ 2147483646 h 652"/>
              <a:gd name="T38" fmla="*/ 2147483646 w 718"/>
              <a:gd name="T39" fmla="*/ 2147483646 h 652"/>
              <a:gd name="T40" fmla="*/ 2147483646 w 718"/>
              <a:gd name="T41" fmla="*/ 2147483646 h 652"/>
              <a:gd name="T42" fmla="*/ 2147483646 w 718"/>
              <a:gd name="T43" fmla="*/ 2147483646 h 652"/>
              <a:gd name="T44" fmla="*/ 2147483646 w 718"/>
              <a:gd name="T45" fmla="*/ 2147483646 h 652"/>
              <a:gd name="T46" fmla="*/ 2147483646 w 718"/>
              <a:gd name="T47" fmla="*/ 2147483646 h 652"/>
              <a:gd name="T48" fmla="*/ 2147483646 w 718"/>
              <a:gd name="T49" fmla="*/ 2147483646 h 652"/>
              <a:gd name="T50" fmla="*/ 2147483646 w 718"/>
              <a:gd name="T51" fmla="*/ 2147483646 h 652"/>
              <a:gd name="T52" fmla="*/ 2147483646 w 718"/>
              <a:gd name="T53" fmla="*/ 2147483646 h 652"/>
              <a:gd name="T54" fmla="*/ 2147483646 w 718"/>
              <a:gd name="T55" fmla="*/ 2147483646 h 652"/>
              <a:gd name="T56" fmla="*/ 2147483646 w 718"/>
              <a:gd name="T57" fmla="*/ 2147483646 h 652"/>
              <a:gd name="T58" fmla="*/ 2147483646 w 718"/>
              <a:gd name="T59" fmla="*/ 2147483646 h 652"/>
              <a:gd name="T60" fmla="*/ 2147483646 w 718"/>
              <a:gd name="T61" fmla="*/ 2147483646 h 652"/>
              <a:gd name="T62" fmla="*/ 2147483646 w 718"/>
              <a:gd name="T63" fmla="*/ 2147483646 h 652"/>
              <a:gd name="T64" fmla="*/ 2147483646 w 718"/>
              <a:gd name="T65" fmla="*/ 2147483646 h 652"/>
              <a:gd name="T66" fmla="*/ 2147483646 w 718"/>
              <a:gd name="T67" fmla="*/ 2147483646 h 652"/>
              <a:gd name="T68" fmla="*/ 2147483646 w 718"/>
              <a:gd name="T69" fmla="*/ 2147483646 h 652"/>
              <a:gd name="T70" fmla="*/ 2147483646 w 718"/>
              <a:gd name="T71" fmla="*/ 2147483646 h 652"/>
              <a:gd name="T72" fmla="*/ 2147483646 w 718"/>
              <a:gd name="T73" fmla="*/ 2147483646 h 652"/>
              <a:gd name="T74" fmla="*/ 2147483646 w 718"/>
              <a:gd name="T75" fmla="*/ 2147483646 h 652"/>
              <a:gd name="T76" fmla="*/ 2147483646 w 718"/>
              <a:gd name="T77" fmla="*/ 2147483646 h 652"/>
              <a:gd name="T78" fmla="*/ 2147483646 w 718"/>
              <a:gd name="T79" fmla="*/ 2147483646 h 652"/>
              <a:gd name="T80" fmla="*/ 2147483646 w 718"/>
              <a:gd name="T81" fmla="*/ 2147483646 h 652"/>
              <a:gd name="T82" fmla="*/ 2147483646 w 718"/>
              <a:gd name="T83" fmla="*/ 2147483646 h 652"/>
              <a:gd name="T84" fmla="*/ 2147483646 w 718"/>
              <a:gd name="T85" fmla="*/ 2147483646 h 652"/>
              <a:gd name="T86" fmla="*/ 2147483646 w 718"/>
              <a:gd name="T87" fmla="*/ 2147483646 h 652"/>
              <a:gd name="T88" fmla="*/ 2147483646 w 718"/>
              <a:gd name="T89" fmla="*/ 2147483646 h 652"/>
              <a:gd name="T90" fmla="*/ 2147483646 w 718"/>
              <a:gd name="T91" fmla="*/ 2147483646 h 652"/>
              <a:gd name="T92" fmla="*/ 2147483646 w 718"/>
              <a:gd name="T93" fmla="*/ 2147483646 h 652"/>
              <a:gd name="T94" fmla="*/ 2147483646 w 718"/>
              <a:gd name="T95" fmla="*/ 2147483646 h 652"/>
              <a:gd name="T96" fmla="*/ 2147483646 w 718"/>
              <a:gd name="T97" fmla="*/ 2147483646 h 652"/>
              <a:gd name="T98" fmla="*/ 2147483646 w 718"/>
              <a:gd name="T99" fmla="*/ 2147483646 h 652"/>
              <a:gd name="T100" fmla="*/ 2147483646 w 718"/>
              <a:gd name="T101" fmla="*/ 2147483646 h 652"/>
              <a:gd name="T102" fmla="*/ 2147483646 w 718"/>
              <a:gd name="T103" fmla="*/ 2147483646 h 652"/>
              <a:gd name="T104" fmla="*/ 2147483646 w 718"/>
              <a:gd name="T105" fmla="*/ 2147483646 h 652"/>
              <a:gd name="T106" fmla="*/ 2147483646 w 718"/>
              <a:gd name="T107" fmla="*/ 2147483646 h 652"/>
              <a:gd name="T108" fmla="*/ 2147483646 w 718"/>
              <a:gd name="T109" fmla="*/ 2147483646 h 652"/>
              <a:gd name="T110" fmla="*/ 2147483646 w 718"/>
              <a:gd name="T111" fmla="*/ 2147483646 h 652"/>
              <a:gd name="T112" fmla="*/ 2147483646 w 718"/>
              <a:gd name="T113" fmla="*/ 2147483646 h 652"/>
              <a:gd name="T114" fmla="*/ 2147483646 w 718"/>
              <a:gd name="T115" fmla="*/ 2147483646 h 652"/>
              <a:gd name="T116" fmla="*/ 2147483646 w 718"/>
              <a:gd name="T117" fmla="*/ 2147483646 h 652"/>
              <a:gd name="T118" fmla="*/ 2147483646 w 718"/>
              <a:gd name="T119" fmla="*/ 2147483646 h 652"/>
              <a:gd name="T120" fmla="*/ 2147483646 w 718"/>
              <a:gd name="T121" fmla="*/ 2147483646 h 652"/>
              <a:gd name="T122" fmla="*/ 2147483646 w 718"/>
              <a:gd name="T123" fmla="*/ 2147483646 h 6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69" name="山东"/>
          <p:cNvSpPr>
            <a:spLocks/>
          </p:cNvSpPr>
          <p:nvPr/>
        </p:nvSpPr>
        <p:spPr bwMode="auto">
          <a:xfrm>
            <a:off x="7727308" y="2556370"/>
            <a:ext cx="568736" cy="358310"/>
          </a:xfrm>
          <a:custGeom>
            <a:avLst/>
            <a:gdLst>
              <a:gd name="T0" fmla="*/ 2147483646 w 434"/>
              <a:gd name="T1" fmla="*/ 2147483646 h 272"/>
              <a:gd name="T2" fmla="*/ 2147483646 w 434"/>
              <a:gd name="T3" fmla="*/ 2147483646 h 272"/>
              <a:gd name="T4" fmla="*/ 2147483646 w 434"/>
              <a:gd name="T5" fmla="*/ 0 h 272"/>
              <a:gd name="T6" fmla="*/ 2147483646 w 434"/>
              <a:gd name="T7" fmla="*/ 2147483646 h 272"/>
              <a:gd name="T8" fmla="*/ 2147483646 w 434"/>
              <a:gd name="T9" fmla="*/ 2147483646 h 272"/>
              <a:gd name="T10" fmla="*/ 2147483646 w 434"/>
              <a:gd name="T11" fmla="*/ 2147483646 h 272"/>
              <a:gd name="T12" fmla="*/ 2147483646 w 434"/>
              <a:gd name="T13" fmla="*/ 2147483646 h 272"/>
              <a:gd name="T14" fmla="*/ 2147483646 w 434"/>
              <a:gd name="T15" fmla="*/ 2147483646 h 272"/>
              <a:gd name="T16" fmla="*/ 2147483646 w 434"/>
              <a:gd name="T17" fmla="*/ 0 h 272"/>
              <a:gd name="T18" fmla="*/ 2147483646 w 434"/>
              <a:gd name="T19" fmla="*/ 2147483646 h 272"/>
              <a:gd name="T20" fmla="*/ 2147483646 w 434"/>
              <a:gd name="T21" fmla="*/ 2147483646 h 272"/>
              <a:gd name="T22" fmla="*/ 2147483646 w 434"/>
              <a:gd name="T23" fmla="*/ 2147483646 h 272"/>
              <a:gd name="T24" fmla="*/ 2147483646 w 434"/>
              <a:gd name="T25" fmla="*/ 2147483646 h 272"/>
              <a:gd name="T26" fmla="*/ 2147483646 w 434"/>
              <a:gd name="T27" fmla="*/ 2147483646 h 272"/>
              <a:gd name="T28" fmla="*/ 2147483646 w 434"/>
              <a:gd name="T29" fmla="*/ 2147483646 h 272"/>
              <a:gd name="T30" fmla="*/ 2147483646 w 434"/>
              <a:gd name="T31" fmla="*/ 2147483646 h 272"/>
              <a:gd name="T32" fmla="*/ 0 w 434"/>
              <a:gd name="T33" fmla="*/ 2147483646 h 272"/>
              <a:gd name="T34" fmla="*/ 2147483646 w 434"/>
              <a:gd name="T35" fmla="*/ 2147483646 h 272"/>
              <a:gd name="T36" fmla="*/ 2147483646 w 434"/>
              <a:gd name="T37" fmla="*/ 2147483646 h 272"/>
              <a:gd name="T38" fmla="*/ 2147483646 w 434"/>
              <a:gd name="T39" fmla="*/ 2147483646 h 272"/>
              <a:gd name="T40" fmla="*/ 2147483646 w 434"/>
              <a:gd name="T41" fmla="*/ 2147483646 h 272"/>
              <a:gd name="T42" fmla="*/ 2147483646 w 434"/>
              <a:gd name="T43" fmla="*/ 2147483646 h 272"/>
              <a:gd name="T44" fmla="*/ 2147483646 w 434"/>
              <a:gd name="T45" fmla="*/ 2147483646 h 272"/>
              <a:gd name="T46" fmla="*/ 2147483646 w 434"/>
              <a:gd name="T47" fmla="*/ 2147483646 h 272"/>
              <a:gd name="T48" fmla="*/ 2147483646 w 434"/>
              <a:gd name="T49" fmla="*/ 2147483646 h 272"/>
              <a:gd name="T50" fmla="*/ 2147483646 w 434"/>
              <a:gd name="T51" fmla="*/ 2147483646 h 272"/>
              <a:gd name="T52" fmla="*/ 2147483646 w 434"/>
              <a:gd name="T53" fmla="*/ 2147483646 h 272"/>
              <a:gd name="T54" fmla="*/ 2147483646 w 434"/>
              <a:gd name="T55" fmla="*/ 2147483646 h 272"/>
              <a:gd name="T56" fmla="*/ 2147483646 w 434"/>
              <a:gd name="T57" fmla="*/ 2147483646 h 272"/>
              <a:gd name="T58" fmla="*/ 2147483646 w 434"/>
              <a:gd name="T59" fmla="*/ 2147483646 h 272"/>
              <a:gd name="T60" fmla="*/ 2147483646 w 434"/>
              <a:gd name="T61" fmla="*/ 2147483646 h 272"/>
              <a:gd name="T62" fmla="*/ 2147483646 w 434"/>
              <a:gd name="T63" fmla="*/ 2147483646 h 272"/>
              <a:gd name="T64" fmla="*/ 2147483646 w 434"/>
              <a:gd name="T65" fmla="*/ 2147483646 h 272"/>
              <a:gd name="T66" fmla="*/ 2147483646 w 434"/>
              <a:gd name="T67" fmla="*/ 2147483646 h 272"/>
              <a:gd name="T68" fmla="*/ 2147483646 w 434"/>
              <a:gd name="T69" fmla="*/ 2147483646 h 272"/>
              <a:gd name="T70" fmla="*/ 2147483646 w 434"/>
              <a:gd name="T71" fmla="*/ 2147483646 h 272"/>
              <a:gd name="T72" fmla="*/ 2147483646 w 434"/>
              <a:gd name="T73" fmla="*/ 2147483646 h 272"/>
              <a:gd name="T74" fmla="*/ 2147483646 w 434"/>
              <a:gd name="T75" fmla="*/ 2147483646 h 272"/>
              <a:gd name="T76" fmla="*/ 2147483646 w 434"/>
              <a:gd name="T77" fmla="*/ 2147483646 h 272"/>
              <a:gd name="T78" fmla="*/ 2147483646 w 434"/>
              <a:gd name="T79" fmla="*/ 2147483646 h 272"/>
              <a:gd name="T80" fmla="*/ 2147483646 w 434"/>
              <a:gd name="T81" fmla="*/ 2147483646 h 272"/>
              <a:gd name="T82" fmla="*/ 2147483646 w 434"/>
              <a:gd name="T83" fmla="*/ 2147483646 h 272"/>
              <a:gd name="T84" fmla="*/ 2147483646 w 434"/>
              <a:gd name="T85" fmla="*/ 2147483646 h 272"/>
              <a:gd name="T86" fmla="*/ 2147483646 w 434"/>
              <a:gd name="T87" fmla="*/ 2147483646 h 272"/>
              <a:gd name="T88" fmla="*/ 2147483646 w 434"/>
              <a:gd name="T89" fmla="*/ 2147483646 h 272"/>
              <a:gd name="T90" fmla="*/ 2147483646 w 434"/>
              <a:gd name="T91" fmla="*/ 2147483646 h 272"/>
              <a:gd name="T92" fmla="*/ 2147483646 w 434"/>
              <a:gd name="T93" fmla="*/ 2147483646 h 272"/>
              <a:gd name="T94" fmla="*/ 2147483646 w 434"/>
              <a:gd name="T95" fmla="*/ 2147483646 h 272"/>
              <a:gd name="T96" fmla="*/ 2147483646 w 434"/>
              <a:gd name="T97" fmla="*/ 2147483646 h 272"/>
              <a:gd name="T98" fmla="*/ 2147483646 w 434"/>
              <a:gd name="T99" fmla="*/ 2147483646 h 272"/>
              <a:gd name="T100" fmla="*/ 2147483646 w 434"/>
              <a:gd name="T101" fmla="*/ 2147483646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70" name="上海"/>
          <p:cNvSpPr>
            <a:spLocks/>
          </p:cNvSpPr>
          <p:nvPr/>
        </p:nvSpPr>
        <p:spPr bwMode="auto">
          <a:xfrm>
            <a:off x="8259353" y="3151798"/>
            <a:ext cx="89111" cy="79039"/>
          </a:xfrm>
          <a:custGeom>
            <a:avLst/>
            <a:gdLst>
              <a:gd name="T0" fmla="*/ 2147483646 w 68"/>
              <a:gd name="T1" fmla="*/ 2147483646 h 60"/>
              <a:gd name="T2" fmla="*/ 2147483646 w 68"/>
              <a:gd name="T3" fmla="*/ 2147483646 h 60"/>
              <a:gd name="T4" fmla="*/ 2147483646 w 68"/>
              <a:gd name="T5" fmla="*/ 2147483646 h 60"/>
              <a:gd name="T6" fmla="*/ 2147483646 w 68"/>
              <a:gd name="T7" fmla="*/ 2147483646 h 60"/>
              <a:gd name="T8" fmla="*/ 2147483646 w 68"/>
              <a:gd name="T9" fmla="*/ 2147483646 h 60"/>
              <a:gd name="T10" fmla="*/ 2147483646 w 68"/>
              <a:gd name="T11" fmla="*/ 2147483646 h 60"/>
              <a:gd name="T12" fmla="*/ 2147483646 w 68"/>
              <a:gd name="T13" fmla="*/ 2147483646 h 60"/>
              <a:gd name="T14" fmla="*/ 2147483646 w 68"/>
              <a:gd name="T15" fmla="*/ 2147483646 h 60"/>
              <a:gd name="T16" fmla="*/ 2147483646 w 68"/>
              <a:gd name="T17" fmla="*/ 0 h 60"/>
              <a:gd name="T18" fmla="*/ 2147483646 w 68"/>
              <a:gd name="T19" fmla="*/ 0 h 60"/>
              <a:gd name="T20" fmla="*/ 2147483646 w 68"/>
              <a:gd name="T21" fmla="*/ 0 h 60"/>
              <a:gd name="T22" fmla="*/ 2147483646 w 68"/>
              <a:gd name="T23" fmla="*/ 2147483646 h 60"/>
              <a:gd name="T24" fmla="*/ 2147483646 w 68"/>
              <a:gd name="T25" fmla="*/ 2147483646 h 60"/>
              <a:gd name="T26" fmla="*/ 2147483646 w 68"/>
              <a:gd name="T27" fmla="*/ 2147483646 h 60"/>
              <a:gd name="T28" fmla="*/ 2147483646 w 68"/>
              <a:gd name="T29" fmla="*/ 2147483646 h 60"/>
              <a:gd name="T30" fmla="*/ 2147483646 w 68"/>
              <a:gd name="T31" fmla="*/ 2147483646 h 60"/>
              <a:gd name="T32" fmla="*/ 0 w 68"/>
              <a:gd name="T33" fmla="*/ 2147483646 h 60"/>
              <a:gd name="T34" fmla="*/ 2147483646 w 68"/>
              <a:gd name="T35" fmla="*/ 2147483646 h 60"/>
              <a:gd name="T36" fmla="*/ 2147483646 w 68"/>
              <a:gd name="T37" fmla="*/ 2147483646 h 60"/>
              <a:gd name="T38" fmla="*/ 2147483646 w 68"/>
              <a:gd name="T39" fmla="*/ 2147483646 h 60"/>
              <a:gd name="T40" fmla="*/ 2147483646 w 68"/>
              <a:gd name="T41" fmla="*/ 2147483646 h 60"/>
              <a:gd name="T42" fmla="*/ 2147483646 w 68"/>
              <a:gd name="T43" fmla="*/ 2147483646 h 60"/>
              <a:gd name="T44" fmla="*/ 2147483646 w 68"/>
              <a:gd name="T45" fmla="*/ 2147483646 h 60"/>
              <a:gd name="T46" fmla="*/ 2147483646 w 68"/>
              <a:gd name="T47" fmla="*/ 2147483646 h 60"/>
              <a:gd name="T48" fmla="*/ 2147483646 w 68"/>
              <a:gd name="T49" fmla="*/ 2147483646 h 60"/>
              <a:gd name="T50" fmla="*/ 2147483646 w 68"/>
              <a:gd name="T51" fmla="*/ 2147483646 h 60"/>
              <a:gd name="T52" fmla="*/ 2147483646 w 68"/>
              <a:gd name="T53" fmla="*/ 2147483646 h 60"/>
              <a:gd name="T54" fmla="*/ 2147483646 w 68"/>
              <a:gd name="T55" fmla="*/ 2147483646 h 60"/>
              <a:gd name="T56" fmla="*/ 2147483646 w 68"/>
              <a:gd name="T57" fmla="*/ 2147483646 h 60"/>
              <a:gd name="T58" fmla="*/ 2147483646 w 68"/>
              <a:gd name="T59" fmla="*/ 2147483646 h 60"/>
              <a:gd name="T60" fmla="*/ 2147483646 w 68"/>
              <a:gd name="T61" fmla="*/ 2147483646 h 60"/>
              <a:gd name="T62" fmla="*/ 2147483646 w 68"/>
              <a:gd name="T63" fmla="*/ 2147483646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71" name="江苏"/>
          <p:cNvSpPr>
            <a:spLocks/>
          </p:cNvSpPr>
          <p:nvPr/>
        </p:nvSpPr>
        <p:spPr bwMode="auto">
          <a:xfrm>
            <a:off x="7842628" y="2848814"/>
            <a:ext cx="495351" cy="384657"/>
          </a:xfrm>
          <a:custGeom>
            <a:avLst/>
            <a:gdLst>
              <a:gd name="T0" fmla="*/ 2147483646 w 378"/>
              <a:gd name="T1" fmla="*/ 2147483646 h 292"/>
              <a:gd name="T2" fmla="*/ 2147483646 w 378"/>
              <a:gd name="T3" fmla="*/ 2147483646 h 292"/>
              <a:gd name="T4" fmla="*/ 2147483646 w 378"/>
              <a:gd name="T5" fmla="*/ 2147483646 h 292"/>
              <a:gd name="T6" fmla="*/ 2147483646 w 378"/>
              <a:gd name="T7" fmla="*/ 2147483646 h 292"/>
              <a:gd name="T8" fmla="*/ 2147483646 w 378"/>
              <a:gd name="T9" fmla="*/ 2147483646 h 292"/>
              <a:gd name="T10" fmla="*/ 2147483646 w 378"/>
              <a:gd name="T11" fmla="*/ 0 h 292"/>
              <a:gd name="T12" fmla="*/ 2147483646 w 378"/>
              <a:gd name="T13" fmla="*/ 2147483646 h 292"/>
              <a:gd name="T14" fmla="*/ 2147483646 w 378"/>
              <a:gd name="T15" fmla="*/ 2147483646 h 292"/>
              <a:gd name="T16" fmla="*/ 2147483646 w 378"/>
              <a:gd name="T17" fmla="*/ 2147483646 h 292"/>
              <a:gd name="T18" fmla="*/ 2147483646 w 378"/>
              <a:gd name="T19" fmla="*/ 2147483646 h 292"/>
              <a:gd name="T20" fmla="*/ 2147483646 w 378"/>
              <a:gd name="T21" fmla="*/ 2147483646 h 292"/>
              <a:gd name="T22" fmla="*/ 2147483646 w 378"/>
              <a:gd name="T23" fmla="*/ 2147483646 h 292"/>
              <a:gd name="T24" fmla="*/ 2147483646 w 378"/>
              <a:gd name="T25" fmla="*/ 2147483646 h 292"/>
              <a:gd name="T26" fmla="*/ 2147483646 w 378"/>
              <a:gd name="T27" fmla="*/ 2147483646 h 292"/>
              <a:gd name="T28" fmla="*/ 2147483646 w 378"/>
              <a:gd name="T29" fmla="*/ 2147483646 h 292"/>
              <a:gd name="T30" fmla="*/ 2147483646 w 378"/>
              <a:gd name="T31" fmla="*/ 2147483646 h 292"/>
              <a:gd name="T32" fmla="*/ 2147483646 w 378"/>
              <a:gd name="T33" fmla="*/ 2147483646 h 292"/>
              <a:gd name="T34" fmla="*/ 2147483646 w 378"/>
              <a:gd name="T35" fmla="*/ 2147483646 h 292"/>
              <a:gd name="T36" fmla="*/ 2147483646 w 378"/>
              <a:gd name="T37" fmla="*/ 2147483646 h 292"/>
              <a:gd name="T38" fmla="*/ 2147483646 w 378"/>
              <a:gd name="T39" fmla="*/ 2147483646 h 292"/>
              <a:gd name="T40" fmla="*/ 2147483646 w 378"/>
              <a:gd name="T41" fmla="*/ 2147483646 h 292"/>
              <a:gd name="T42" fmla="*/ 2147483646 w 378"/>
              <a:gd name="T43" fmla="*/ 2147483646 h 292"/>
              <a:gd name="T44" fmla="*/ 2147483646 w 378"/>
              <a:gd name="T45" fmla="*/ 2147483646 h 292"/>
              <a:gd name="T46" fmla="*/ 2147483646 w 378"/>
              <a:gd name="T47" fmla="*/ 2147483646 h 292"/>
              <a:gd name="T48" fmla="*/ 2147483646 w 378"/>
              <a:gd name="T49" fmla="*/ 2147483646 h 292"/>
              <a:gd name="T50" fmla="*/ 2147483646 w 378"/>
              <a:gd name="T51" fmla="*/ 2147483646 h 292"/>
              <a:gd name="T52" fmla="*/ 2147483646 w 378"/>
              <a:gd name="T53" fmla="*/ 2147483646 h 292"/>
              <a:gd name="T54" fmla="*/ 2147483646 w 378"/>
              <a:gd name="T55" fmla="*/ 2147483646 h 292"/>
              <a:gd name="T56" fmla="*/ 2147483646 w 378"/>
              <a:gd name="T57" fmla="*/ 2147483646 h 292"/>
              <a:gd name="T58" fmla="*/ 2147483646 w 378"/>
              <a:gd name="T59" fmla="*/ 2147483646 h 292"/>
              <a:gd name="T60" fmla="*/ 2147483646 w 378"/>
              <a:gd name="T61" fmla="*/ 2147483646 h 292"/>
              <a:gd name="T62" fmla="*/ 2147483646 w 378"/>
              <a:gd name="T63" fmla="*/ 2147483646 h 292"/>
              <a:gd name="T64" fmla="*/ 2147483646 w 378"/>
              <a:gd name="T65" fmla="*/ 2147483646 h 292"/>
              <a:gd name="T66" fmla="*/ 2147483646 w 378"/>
              <a:gd name="T67" fmla="*/ 2147483646 h 292"/>
              <a:gd name="T68" fmla="*/ 2147483646 w 378"/>
              <a:gd name="T69" fmla="*/ 2147483646 h 292"/>
              <a:gd name="T70" fmla="*/ 2147483646 w 378"/>
              <a:gd name="T71" fmla="*/ 2147483646 h 292"/>
              <a:gd name="T72" fmla="*/ 2147483646 w 378"/>
              <a:gd name="T73" fmla="*/ 2147483646 h 292"/>
              <a:gd name="T74" fmla="*/ 2147483646 w 378"/>
              <a:gd name="T75" fmla="*/ 2147483646 h 292"/>
              <a:gd name="T76" fmla="*/ 2147483646 w 378"/>
              <a:gd name="T77" fmla="*/ 2147483646 h 292"/>
              <a:gd name="T78" fmla="*/ 2147483646 w 378"/>
              <a:gd name="T79" fmla="*/ 2147483646 h 292"/>
              <a:gd name="T80" fmla="*/ 2147483646 w 378"/>
              <a:gd name="T81" fmla="*/ 2147483646 h 292"/>
              <a:gd name="T82" fmla="*/ 2147483646 w 378"/>
              <a:gd name="T83" fmla="*/ 2147483646 h 292"/>
              <a:gd name="T84" fmla="*/ 2147483646 w 378"/>
              <a:gd name="T85" fmla="*/ 2147483646 h 292"/>
              <a:gd name="T86" fmla="*/ 2147483646 w 378"/>
              <a:gd name="T87" fmla="*/ 2147483646 h 292"/>
              <a:gd name="T88" fmla="*/ 2147483646 w 378"/>
              <a:gd name="T89" fmla="*/ 2147483646 h 292"/>
              <a:gd name="T90" fmla="*/ 2147483646 w 378"/>
              <a:gd name="T91" fmla="*/ 2147483646 h 292"/>
              <a:gd name="T92" fmla="*/ 2147483646 w 378"/>
              <a:gd name="T93" fmla="*/ 2147483646 h 292"/>
              <a:gd name="T94" fmla="*/ 2147483646 w 378"/>
              <a:gd name="T95" fmla="*/ 2147483646 h 292"/>
              <a:gd name="T96" fmla="*/ 2147483646 w 378"/>
              <a:gd name="T97" fmla="*/ 2147483646 h 292"/>
              <a:gd name="T98" fmla="*/ 2147483646 w 378"/>
              <a:gd name="T99" fmla="*/ 2147483646 h 292"/>
              <a:gd name="T100" fmla="*/ 2147483646 w 378"/>
              <a:gd name="T101" fmla="*/ 2147483646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72" name="河北"/>
          <p:cNvSpPr>
            <a:spLocks/>
          </p:cNvSpPr>
          <p:nvPr/>
        </p:nvSpPr>
        <p:spPr bwMode="auto">
          <a:xfrm>
            <a:off x="7583158" y="2113752"/>
            <a:ext cx="461280" cy="661293"/>
          </a:xfrm>
          <a:custGeom>
            <a:avLst/>
            <a:gdLst>
              <a:gd name="T0" fmla="*/ 2147483646 w 352"/>
              <a:gd name="T1" fmla="*/ 2147483646 h 502"/>
              <a:gd name="T2" fmla="*/ 2147483646 w 352"/>
              <a:gd name="T3" fmla="*/ 2147483646 h 502"/>
              <a:gd name="T4" fmla="*/ 2147483646 w 352"/>
              <a:gd name="T5" fmla="*/ 2147483646 h 502"/>
              <a:gd name="T6" fmla="*/ 2147483646 w 352"/>
              <a:gd name="T7" fmla="*/ 2147483646 h 502"/>
              <a:gd name="T8" fmla="*/ 2147483646 w 352"/>
              <a:gd name="T9" fmla="*/ 2147483646 h 502"/>
              <a:gd name="T10" fmla="*/ 2147483646 w 352"/>
              <a:gd name="T11" fmla="*/ 2147483646 h 502"/>
              <a:gd name="T12" fmla="*/ 2147483646 w 352"/>
              <a:gd name="T13" fmla="*/ 2147483646 h 502"/>
              <a:gd name="T14" fmla="*/ 2147483646 w 352"/>
              <a:gd name="T15" fmla="*/ 2147483646 h 502"/>
              <a:gd name="T16" fmla="*/ 2147483646 w 352"/>
              <a:gd name="T17" fmla="*/ 2147483646 h 502"/>
              <a:gd name="T18" fmla="*/ 2147483646 w 352"/>
              <a:gd name="T19" fmla="*/ 2147483646 h 502"/>
              <a:gd name="T20" fmla="*/ 2147483646 w 352"/>
              <a:gd name="T21" fmla="*/ 2147483646 h 502"/>
              <a:gd name="T22" fmla="*/ 2147483646 w 352"/>
              <a:gd name="T23" fmla="*/ 2147483646 h 502"/>
              <a:gd name="T24" fmla="*/ 2147483646 w 352"/>
              <a:gd name="T25" fmla="*/ 2147483646 h 502"/>
              <a:gd name="T26" fmla="*/ 2147483646 w 352"/>
              <a:gd name="T27" fmla="*/ 2147483646 h 502"/>
              <a:gd name="T28" fmla="*/ 2147483646 w 352"/>
              <a:gd name="T29" fmla="*/ 2147483646 h 502"/>
              <a:gd name="T30" fmla="*/ 2147483646 w 352"/>
              <a:gd name="T31" fmla="*/ 2147483646 h 502"/>
              <a:gd name="T32" fmla="*/ 2147483646 w 352"/>
              <a:gd name="T33" fmla="*/ 2147483646 h 502"/>
              <a:gd name="T34" fmla="*/ 2147483646 w 352"/>
              <a:gd name="T35" fmla="*/ 2147483646 h 502"/>
              <a:gd name="T36" fmla="*/ 2147483646 w 352"/>
              <a:gd name="T37" fmla="*/ 2147483646 h 502"/>
              <a:gd name="T38" fmla="*/ 2147483646 w 352"/>
              <a:gd name="T39" fmla="*/ 2147483646 h 502"/>
              <a:gd name="T40" fmla="*/ 2147483646 w 352"/>
              <a:gd name="T41" fmla="*/ 2147483646 h 502"/>
              <a:gd name="T42" fmla="*/ 2147483646 w 352"/>
              <a:gd name="T43" fmla="*/ 2147483646 h 502"/>
              <a:gd name="T44" fmla="*/ 2147483646 w 352"/>
              <a:gd name="T45" fmla="*/ 2147483646 h 502"/>
              <a:gd name="T46" fmla="*/ 2147483646 w 352"/>
              <a:gd name="T47" fmla="*/ 2147483646 h 502"/>
              <a:gd name="T48" fmla="*/ 2147483646 w 352"/>
              <a:gd name="T49" fmla="*/ 2147483646 h 502"/>
              <a:gd name="T50" fmla="*/ 2147483646 w 352"/>
              <a:gd name="T51" fmla="*/ 2147483646 h 502"/>
              <a:gd name="T52" fmla="*/ 2147483646 w 352"/>
              <a:gd name="T53" fmla="*/ 2147483646 h 502"/>
              <a:gd name="T54" fmla="*/ 2147483646 w 352"/>
              <a:gd name="T55" fmla="*/ 2147483646 h 502"/>
              <a:gd name="T56" fmla="*/ 2147483646 w 352"/>
              <a:gd name="T57" fmla="*/ 2147483646 h 502"/>
              <a:gd name="T58" fmla="*/ 2147483646 w 352"/>
              <a:gd name="T59" fmla="*/ 2147483646 h 502"/>
              <a:gd name="T60" fmla="*/ 2147483646 w 352"/>
              <a:gd name="T61" fmla="*/ 2147483646 h 502"/>
              <a:gd name="T62" fmla="*/ 2147483646 w 352"/>
              <a:gd name="T63" fmla="*/ 2147483646 h 502"/>
              <a:gd name="T64" fmla="*/ 2147483646 w 352"/>
              <a:gd name="T65" fmla="*/ 2147483646 h 502"/>
              <a:gd name="T66" fmla="*/ 2147483646 w 352"/>
              <a:gd name="T67" fmla="*/ 2147483646 h 502"/>
              <a:gd name="T68" fmla="*/ 2147483646 w 352"/>
              <a:gd name="T69" fmla="*/ 2147483646 h 502"/>
              <a:gd name="T70" fmla="*/ 2147483646 w 352"/>
              <a:gd name="T71" fmla="*/ 2147483646 h 502"/>
              <a:gd name="T72" fmla="*/ 2147483646 w 352"/>
              <a:gd name="T73" fmla="*/ 2147483646 h 502"/>
              <a:gd name="T74" fmla="*/ 2147483646 w 352"/>
              <a:gd name="T75" fmla="*/ 2147483646 h 502"/>
              <a:gd name="T76" fmla="*/ 2147483646 w 352"/>
              <a:gd name="T77" fmla="*/ 2147483646 h 502"/>
              <a:gd name="T78" fmla="*/ 2147483646 w 352"/>
              <a:gd name="T79" fmla="*/ 2147483646 h 502"/>
              <a:gd name="T80" fmla="*/ 2147483646 w 352"/>
              <a:gd name="T81" fmla="*/ 2147483646 h 502"/>
              <a:gd name="T82" fmla="*/ 2147483646 w 352"/>
              <a:gd name="T83" fmla="*/ 2147483646 h 502"/>
              <a:gd name="T84" fmla="*/ 2147483646 w 352"/>
              <a:gd name="T85" fmla="*/ 2147483646 h 502"/>
              <a:gd name="T86" fmla="*/ 2147483646 w 352"/>
              <a:gd name="T87" fmla="*/ 2147483646 h 502"/>
              <a:gd name="T88" fmla="*/ 2147483646 w 352"/>
              <a:gd name="T89" fmla="*/ 2147483646 h 502"/>
              <a:gd name="T90" fmla="*/ 2147483646 w 352"/>
              <a:gd name="T91" fmla="*/ 2147483646 h 502"/>
              <a:gd name="T92" fmla="*/ 2147483646 w 352"/>
              <a:gd name="T93" fmla="*/ 2147483646 h 502"/>
              <a:gd name="T94" fmla="*/ 2147483646 w 352"/>
              <a:gd name="T95" fmla="*/ 2147483646 h 502"/>
              <a:gd name="T96" fmla="*/ 2147483646 w 352"/>
              <a:gd name="T97" fmla="*/ 2147483646 h 502"/>
              <a:gd name="T98" fmla="*/ 2147483646 w 352"/>
              <a:gd name="T99" fmla="*/ 2147483646 h 502"/>
              <a:gd name="T100" fmla="*/ 2147483646 w 352"/>
              <a:gd name="T101" fmla="*/ 2147483646 h 502"/>
              <a:gd name="T102" fmla="*/ 2147483646 w 352"/>
              <a:gd name="T103" fmla="*/ 2147483646 h 502"/>
              <a:gd name="T104" fmla="*/ 2147483646 w 352"/>
              <a:gd name="T105" fmla="*/ 2147483646 h 502"/>
              <a:gd name="T106" fmla="*/ 2147483646 w 352"/>
              <a:gd name="T107" fmla="*/ 2147483646 h 502"/>
              <a:gd name="T108" fmla="*/ 2147483646 w 352"/>
              <a:gd name="T109" fmla="*/ 2147483646 h 5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73" name="河南"/>
          <p:cNvSpPr>
            <a:spLocks/>
          </p:cNvSpPr>
          <p:nvPr/>
        </p:nvSpPr>
        <p:spPr bwMode="auto">
          <a:xfrm>
            <a:off x="7373485" y="2748697"/>
            <a:ext cx="484867" cy="482138"/>
          </a:xfrm>
          <a:custGeom>
            <a:avLst/>
            <a:gdLst>
              <a:gd name="T0" fmla="*/ 2147483646 w 370"/>
              <a:gd name="T1" fmla="*/ 2147483646 h 366"/>
              <a:gd name="T2" fmla="*/ 0 w 370"/>
              <a:gd name="T3" fmla="*/ 2147483646 h 366"/>
              <a:gd name="T4" fmla="*/ 2147483646 w 370"/>
              <a:gd name="T5" fmla="*/ 2147483646 h 366"/>
              <a:gd name="T6" fmla="*/ 2147483646 w 370"/>
              <a:gd name="T7" fmla="*/ 2147483646 h 366"/>
              <a:gd name="T8" fmla="*/ 2147483646 w 370"/>
              <a:gd name="T9" fmla="*/ 2147483646 h 366"/>
              <a:gd name="T10" fmla="*/ 2147483646 w 370"/>
              <a:gd name="T11" fmla="*/ 2147483646 h 366"/>
              <a:gd name="T12" fmla="*/ 2147483646 w 370"/>
              <a:gd name="T13" fmla="*/ 2147483646 h 366"/>
              <a:gd name="T14" fmla="*/ 2147483646 w 370"/>
              <a:gd name="T15" fmla="*/ 2147483646 h 366"/>
              <a:gd name="T16" fmla="*/ 2147483646 w 370"/>
              <a:gd name="T17" fmla="*/ 2147483646 h 366"/>
              <a:gd name="T18" fmla="*/ 2147483646 w 370"/>
              <a:gd name="T19" fmla="*/ 2147483646 h 366"/>
              <a:gd name="T20" fmla="*/ 2147483646 w 370"/>
              <a:gd name="T21" fmla="*/ 2147483646 h 366"/>
              <a:gd name="T22" fmla="*/ 2147483646 w 370"/>
              <a:gd name="T23" fmla="*/ 2147483646 h 366"/>
              <a:gd name="T24" fmla="*/ 2147483646 w 370"/>
              <a:gd name="T25" fmla="*/ 2147483646 h 366"/>
              <a:gd name="T26" fmla="*/ 2147483646 w 370"/>
              <a:gd name="T27" fmla="*/ 2147483646 h 366"/>
              <a:gd name="T28" fmla="*/ 2147483646 w 370"/>
              <a:gd name="T29" fmla="*/ 2147483646 h 366"/>
              <a:gd name="T30" fmla="*/ 2147483646 w 370"/>
              <a:gd name="T31" fmla="*/ 2147483646 h 366"/>
              <a:gd name="T32" fmla="*/ 2147483646 w 370"/>
              <a:gd name="T33" fmla="*/ 2147483646 h 366"/>
              <a:gd name="T34" fmla="*/ 2147483646 w 370"/>
              <a:gd name="T35" fmla="*/ 2147483646 h 366"/>
              <a:gd name="T36" fmla="*/ 2147483646 w 370"/>
              <a:gd name="T37" fmla="*/ 2147483646 h 366"/>
              <a:gd name="T38" fmla="*/ 2147483646 w 370"/>
              <a:gd name="T39" fmla="*/ 2147483646 h 366"/>
              <a:gd name="T40" fmla="*/ 2147483646 w 370"/>
              <a:gd name="T41" fmla="*/ 2147483646 h 366"/>
              <a:gd name="T42" fmla="*/ 2147483646 w 370"/>
              <a:gd name="T43" fmla="*/ 2147483646 h 366"/>
              <a:gd name="T44" fmla="*/ 2147483646 w 370"/>
              <a:gd name="T45" fmla="*/ 2147483646 h 366"/>
              <a:gd name="T46" fmla="*/ 2147483646 w 370"/>
              <a:gd name="T47" fmla="*/ 2147483646 h 366"/>
              <a:gd name="T48" fmla="*/ 2147483646 w 370"/>
              <a:gd name="T49" fmla="*/ 2147483646 h 366"/>
              <a:gd name="T50" fmla="*/ 2147483646 w 370"/>
              <a:gd name="T51" fmla="*/ 2147483646 h 366"/>
              <a:gd name="T52" fmla="*/ 2147483646 w 370"/>
              <a:gd name="T53" fmla="*/ 2147483646 h 366"/>
              <a:gd name="T54" fmla="*/ 2147483646 w 370"/>
              <a:gd name="T55" fmla="*/ 2147483646 h 366"/>
              <a:gd name="T56" fmla="*/ 2147483646 w 370"/>
              <a:gd name="T57" fmla="*/ 2147483646 h 366"/>
              <a:gd name="T58" fmla="*/ 2147483646 w 370"/>
              <a:gd name="T59" fmla="*/ 2147483646 h 366"/>
              <a:gd name="T60" fmla="*/ 2147483646 w 370"/>
              <a:gd name="T61" fmla="*/ 2147483646 h 366"/>
              <a:gd name="T62" fmla="*/ 2147483646 w 370"/>
              <a:gd name="T63" fmla="*/ 2147483646 h 366"/>
              <a:gd name="T64" fmla="*/ 2147483646 w 370"/>
              <a:gd name="T65" fmla="*/ 2147483646 h 366"/>
              <a:gd name="T66" fmla="*/ 2147483646 w 370"/>
              <a:gd name="T67" fmla="*/ 2147483646 h 366"/>
              <a:gd name="T68" fmla="*/ 2147483646 w 370"/>
              <a:gd name="T69" fmla="*/ 2147483646 h 366"/>
              <a:gd name="T70" fmla="*/ 2147483646 w 370"/>
              <a:gd name="T71" fmla="*/ 2147483646 h 366"/>
              <a:gd name="T72" fmla="*/ 2147483646 w 370"/>
              <a:gd name="T73" fmla="*/ 2147483646 h 366"/>
              <a:gd name="T74" fmla="*/ 2147483646 w 370"/>
              <a:gd name="T75" fmla="*/ 2147483646 h 366"/>
              <a:gd name="T76" fmla="*/ 2147483646 w 370"/>
              <a:gd name="T77" fmla="*/ 2147483646 h 366"/>
              <a:gd name="T78" fmla="*/ 2147483646 w 370"/>
              <a:gd name="T79" fmla="*/ 2147483646 h 366"/>
              <a:gd name="T80" fmla="*/ 2147483646 w 370"/>
              <a:gd name="T81" fmla="*/ 2147483646 h 366"/>
              <a:gd name="T82" fmla="*/ 2147483646 w 370"/>
              <a:gd name="T83" fmla="*/ 2147483646 h 366"/>
              <a:gd name="T84" fmla="*/ 2147483646 w 370"/>
              <a:gd name="T85" fmla="*/ 2147483646 h 366"/>
              <a:gd name="T86" fmla="*/ 2147483646 w 370"/>
              <a:gd name="T87" fmla="*/ 2147483646 h 366"/>
              <a:gd name="T88" fmla="*/ 2147483646 w 370"/>
              <a:gd name="T89" fmla="*/ 2147483646 h 366"/>
              <a:gd name="T90" fmla="*/ 2147483646 w 370"/>
              <a:gd name="T91" fmla="*/ 2147483646 h 366"/>
              <a:gd name="T92" fmla="*/ 2147483646 w 370"/>
              <a:gd name="T93" fmla="*/ 2147483646 h 366"/>
              <a:gd name="T94" fmla="*/ 2147483646 w 370"/>
              <a:gd name="T95" fmla="*/ 0 h 366"/>
              <a:gd name="T96" fmla="*/ 2147483646 w 370"/>
              <a:gd name="T97" fmla="*/ 2147483646 h 366"/>
              <a:gd name="T98" fmla="*/ 2147483646 w 370"/>
              <a:gd name="T99" fmla="*/ 2147483646 h 366"/>
              <a:gd name="T100" fmla="*/ 2147483646 w 370"/>
              <a:gd name="T101" fmla="*/ 2147483646 h 366"/>
              <a:gd name="T102" fmla="*/ 2147483646 w 370"/>
              <a:gd name="T103" fmla="*/ 2147483646 h 366"/>
              <a:gd name="T104" fmla="*/ 2147483646 w 370"/>
              <a:gd name="T105" fmla="*/ 2147483646 h 366"/>
              <a:gd name="T106" fmla="*/ 2147483646 w 370"/>
              <a:gd name="T107" fmla="*/ 2147483646 h 366"/>
              <a:gd name="T108" fmla="*/ 2147483646 w 370"/>
              <a:gd name="T109" fmla="*/ 2147483646 h 3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solidFill>
            <a:schemeClr val="bg1">
              <a:lumMod val="75000"/>
            </a:schemeClr>
          </a:solidFill>
          <a:ln w="9525">
            <a:noFill/>
            <a:round/>
            <a:headEnd/>
            <a:tailEnd/>
          </a:ln>
        </p:spPr>
        <p:txBody>
          <a:bodyPr/>
          <a:lstStyle/>
          <a:p>
            <a:endParaRPr lang="zh-CN" altLang="en-US">
              <a:solidFill>
                <a:srgbClr val="148CBE"/>
              </a:solidFill>
            </a:endParaRPr>
          </a:p>
        </p:txBody>
      </p:sp>
      <p:sp>
        <p:nvSpPr>
          <p:cNvPr id="74" name="台湾"/>
          <p:cNvSpPr>
            <a:spLocks/>
          </p:cNvSpPr>
          <p:nvPr/>
        </p:nvSpPr>
        <p:spPr bwMode="auto">
          <a:xfrm>
            <a:off x="8285563" y="3778841"/>
            <a:ext cx="138908" cy="337233"/>
          </a:xfrm>
          <a:custGeom>
            <a:avLst/>
            <a:gdLst>
              <a:gd name="T0" fmla="*/ 2147483646 w 106"/>
              <a:gd name="T1" fmla="*/ 0 h 256"/>
              <a:gd name="T2" fmla="*/ 2147483646 w 106"/>
              <a:gd name="T3" fmla="*/ 0 h 256"/>
              <a:gd name="T4" fmla="*/ 2147483646 w 106"/>
              <a:gd name="T5" fmla="*/ 2147483646 h 256"/>
              <a:gd name="T6" fmla="*/ 2147483646 w 106"/>
              <a:gd name="T7" fmla="*/ 2147483646 h 256"/>
              <a:gd name="T8" fmla="*/ 2147483646 w 106"/>
              <a:gd name="T9" fmla="*/ 2147483646 h 256"/>
              <a:gd name="T10" fmla="*/ 2147483646 w 106"/>
              <a:gd name="T11" fmla="*/ 2147483646 h 256"/>
              <a:gd name="T12" fmla="*/ 2147483646 w 106"/>
              <a:gd name="T13" fmla="*/ 2147483646 h 256"/>
              <a:gd name="T14" fmla="*/ 2147483646 w 106"/>
              <a:gd name="T15" fmla="*/ 2147483646 h 256"/>
              <a:gd name="T16" fmla="*/ 2147483646 w 106"/>
              <a:gd name="T17" fmla="*/ 2147483646 h 256"/>
              <a:gd name="T18" fmla="*/ 0 w 106"/>
              <a:gd name="T19" fmla="*/ 2147483646 h 256"/>
              <a:gd name="T20" fmla="*/ 2147483646 w 106"/>
              <a:gd name="T21" fmla="*/ 2147483646 h 256"/>
              <a:gd name="T22" fmla="*/ 2147483646 w 106"/>
              <a:gd name="T23" fmla="*/ 2147483646 h 256"/>
              <a:gd name="T24" fmla="*/ 2147483646 w 106"/>
              <a:gd name="T25" fmla="*/ 2147483646 h 256"/>
              <a:gd name="T26" fmla="*/ 2147483646 w 106"/>
              <a:gd name="T27" fmla="*/ 2147483646 h 256"/>
              <a:gd name="T28" fmla="*/ 2147483646 w 106"/>
              <a:gd name="T29" fmla="*/ 2147483646 h 256"/>
              <a:gd name="T30" fmla="*/ 2147483646 w 106"/>
              <a:gd name="T31" fmla="*/ 2147483646 h 256"/>
              <a:gd name="T32" fmla="*/ 2147483646 w 106"/>
              <a:gd name="T33" fmla="*/ 2147483646 h 256"/>
              <a:gd name="T34" fmla="*/ 2147483646 w 106"/>
              <a:gd name="T35" fmla="*/ 2147483646 h 256"/>
              <a:gd name="T36" fmla="*/ 2147483646 w 106"/>
              <a:gd name="T37" fmla="*/ 2147483646 h 256"/>
              <a:gd name="T38" fmla="*/ 2147483646 w 106"/>
              <a:gd name="T39" fmla="*/ 2147483646 h 256"/>
              <a:gd name="T40" fmla="*/ 2147483646 w 106"/>
              <a:gd name="T41" fmla="*/ 2147483646 h 256"/>
              <a:gd name="T42" fmla="*/ 2147483646 w 106"/>
              <a:gd name="T43" fmla="*/ 2147483646 h 256"/>
              <a:gd name="T44" fmla="*/ 2147483646 w 106"/>
              <a:gd name="T45" fmla="*/ 2147483646 h 256"/>
              <a:gd name="T46" fmla="*/ 2147483646 w 106"/>
              <a:gd name="T47" fmla="*/ 2147483646 h 256"/>
              <a:gd name="T48" fmla="*/ 2147483646 w 106"/>
              <a:gd name="T49" fmla="*/ 2147483646 h 256"/>
              <a:gd name="T50" fmla="*/ 2147483646 w 106"/>
              <a:gd name="T51" fmla="*/ 2147483646 h 256"/>
              <a:gd name="T52" fmla="*/ 2147483646 w 106"/>
              <a:gd name="T53" fmla="*/ 2147483646 h 256"/>
              <a:gd name="T54" fmla="*/ 2147483646 w 106"/>
              <a:gd name="T55" fmla="*/ 2147483646 h 256"/>
              <a:gd name="T56" fmla="*/ 2147483646 w 106"/>
              <a:gd name="T57" fmla="*/ 2147483646 h 256"/>
              <a:gd name="T58" fmla="*/ 2147483646 w 106"/>
              <a:gd name="T59" fmla="*/ 2147483646 h 256"/>
              <a:gd name="T60" fmla="*/ 2147483646 w 106"/>
              <a:gd name="T61" fmla="*/ 2147483646 h 256"/>
              <a:gd name="T62" fmla="*/ 2147483646 w 106"/>
              <a:gd name="T63" fmla="*/ 2147483646 h 256"/>
              <a:gd name="T64" fmla="*/ 2147483646 w 106"/>
              <a:gd name="T65" fmla="*/ 2147483646 h 256"/>
              <a:gd name="T66" fmla="*/ 2147483646 w 106"/>
              <a:gd name="T67" fmla="*/ 2147483646 h 256"/>
              <a:gd name="T68" fmla="*/ 2147483646 w 106"/>
              <a:gd name="T69" fmla="*/ 2147483646 h 256"/>
              <a:gd name="T70" fmla="*/ 2147483646 w 106"/>
              <a:gd name="T71" fmla="*/ 2147483646 h 256"/>
              <a:gd name="T72" fmla="*/ 2147483646 w 106"/>
              <a:gd name="T73" fmla="*/ 2147483646 h 256"/>
              <a:gd name="T74" fmla="*/ 2147483646 w 106"/>
              <a:gd name="T75" fmla="*/ 2147483646 h 256"/>
              <a:gd name="T76" fmla="*/ 2147483646 w 106"/>
              <a:gd name="T77" fmla="*/ 2147483646 h 256"/>
              <a:gd name="T78" fmla="*/ 2147483646 w 106"/>
              <a:gd name="T79" fmla="*/ 2147483646 h 256"/>
              <a:gd name="T80" fmla="*/ 2147483646 w 106"/>
              <a:gd name="T81" fmla="*/ 2147483646 h 256"/>
              <a:gd name="T82" fmla="*/ 2147483646 w 106"/>
              <a:gd name="T83" fmla="*/ 2147483646 h 256"/>
              <a:gd name="T84" fmla="*/ 2147483646 w 106"/>
              <a:gd name="T85" fmla="*/ 2147483646 h 256"/>
              <a:gd name="T86" fmla="*/ 2147483646 w 106"/>
              <a:gd name="T87" fmla="*/ 2147483646 h 256"/>
              <a:gd name="T88" fmla="*/ 2147483646 w 106"/>
              <a:gd name="T89" fmla="*/ 0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75" name="海南"/>
          <p:cNvSpPr>
            <a:spLocks/>
          </p:cNvSpPr>
          <p:nvPr/>
        </p:nvSpPr>
        <p:spPr bwMode="auto">
          <a:xfrm>
            <a:off x="7263412" y="4376909"/>
            <a:ext cx="209673" cy="184425"/>
          </a:xfrm>
          <a:custGeom>
            <a:avLst/>
            <a:gdLst>
              <a:gd name="T0" fmla="*/ 2147483646 w 160"/>
              <a:gd name="T1" fmla="*/ 2147483646 h 140"/>
              <a:gd name="T2" fmla="*/ 2147483646 w 160"/>
              <a:gd name="T3" fmla="*/ 2147483646 h 140"/>
              <a:gd name="T4" fmla="*/ 2147483646 w 160"/>
              <a:gd name="T5" fmla="*/ 2147483646 h 140"/>
              <a:gd name="T6" fmla="*/ 2147483646 w 160"/>
              <a:gd name="T7" fmla="*/ 2147483646 h 140"/>
              <a:gd name="T8" fmla="*/ 2147483646 w 160"/>
              <a:gd name="T9" fmla="*/ 2147483646 h 140"/>
              <a:gd name="T10" fmla="*/ 2147483646 w 160"/>
              <a:gd name="T11" fmla="*/ 2147483646 h 140"/>
              <a:gd name="T12" fmla="*/ 2147483646 w 160"/>
              <a:gd name="T13" fmla="*/ 2147483646 h 140"/>
              <a:gd name="T14" fmla="*/ 2147483646 w 160"/>
              <a:gd name="T15" fmla="*/ 2147483646 h 140"/>
              <a:gd name="T16" fmla="*/ 2147483646 w 160"/>
              <a:gd name="T17" fmla="*/ 2147483646 h 140"/>
              <a:gd name="T18" fmla="*/ 2147483646 w 160"/>
              <a:gd name="T19" fmla="*/ 2147483646 h 140"/>
              <a:gd name="T20" fmla="*/ 2147483646 w 160"/>
              <a:gd name="T21" fmla="*/ 2147483646 h 140"/>
              <a:gd name="T22" fmla="*/ 2147483646 w 160"/>
              <a:gd name="T23" fmla="*/ 2147483646 h 140"/>
              <a:gd name="T24" fmla="*/ 2147483646 w 160"/>
              <a:gd name="T25" fmla="*/ 2147483646 h 140"/>
              <a:gd name="T26" fmla="*/ 0 w 160"/>
              <a:gd name="T27" fmla="*/ 2147483646 h 140"/>
              <a:gd name="T28" fmla="*/ 2147483646 w 160"/>
              <a:gd name="T29" fmla="*/ 2147483646 h 140"/>
              <a:gd name="T30" fmla="*/ 2147483646 w 160"/>
              <a:gd name="T31" fmla="*/ 2147483646 h 140"/>
              <a:gd name="T32" fmla="*/ 2147483646 w 160"/>
              <a:gd name="T33" fmla="*/ 2147483646 h 140"/>
              <a:gd name="T34" fmla="*/ 2147483646 w 160"/>
              <a:gd name="T35" fmla="*/ 2147483646 h 140"/>
              <a:gd name="T36" fmla="*/ 2147483646 w 160"/>
              <a:gd name="T37" fmla="*/ 2147483646 h 140"/>
              <a:gd name="T38" fmla="*/ 2147483646 w 160"/>
              <a:gd name="T39" fmla="*/ 2147483646 h 140"/>
              <a:gd name="T40" fmla="*/ 2147483646 w 160"/>
              <a:gd name="T41" fmla="*/ 2147483646 h 140"/>
              <a:gd name="T42" fmla="*/ 2147483646 w 160"/>
              <a:gd name="T43" fmla="*/ 2147483646 h 140"/>
              <a:gd name="T44" fmla="*/ 2147483646 w 160"/>
              <a:gd name="T45" fmla="*/ 2147483646 h 140"/>
              <a:gd name="T46" fmla="*/ 2147483646 w 160"/>
              <a:gd name="T47" fmla="*/ 2147483646 h 140"/>
              <a:gd name="T48" fmla="*/ 2147483646 w 160"/>
              <a:gd name="T49" fmla="*/ 2147483646 h 140"/>
              <a:gd name="T50" fmla="*/ 2147483646 w 160"/>
              <a:gd name="T51" fmla="*/ 2147483646 h 140"/>
              <a:gd name="T52" fmla="*/ 2147483646 w 160"/>
              <a:gd name="T53" fmla="*/ 2147483646 h 140"/>
              <a:gd name="T54" fmla="*/ 2147483646 w 160"/>
              <a:gd name="T55" fmla="*/ 2147483646 h 140"/>
              <a:gd name="T56" fmla="*/ 2147483646 w 160"/>
              <a:gd name="T57" fmla="*/ 2147483646 h 140"/>
              <a:gd name="T58" fmla="*/ 2147483646 w 160"/>
              <a:gd name="T59" fmla="*/ 2147483646 h 140"/>
              <a:gd name="T60" fmla="*/ 2147483646 w 160"/>
              <a:gd name="T61" fmla="*/ 2147483646 h 140"/>
              <a:gd name="T62" fmla="*/ 2147483646 w 160"/>
              <a:gd name="T63" fmla="*/ 2147483646 h 140"/>
              <a:gd name="T64" fmla="*/ 2147483646 w 160"/>
              <a:gd name="T65" fmla="*/ 2147483646 h 140"/>
              <a:gd name="T66" fmla="*/ 2147483646 w 160"/>
              <a:gd name="T67" fmla="*/ 2147483646 h 140"/>
              <a:gd name="T68" fmla="*/ 2147483646 w 160"/>
              <a:gd name="T69" fmla="*/ 2147483646 h 140"/>
              <a:gd name="T70" fmla="*/ 2147483646 w 160"/>
              <a:gd name="T71" fmla="*/ 2147483646 h 140"/>
              <a:gd name="T72" fmla="*/ 2147483646 w 160"/>
              <a:gd name="T73" fmla="*/ 2147483646 h 140"/>
              <a:gd name="T74" fmla="*/ 2147483646 w 160"/>
              <a:gd name="T75" fmla="*/ 2147483646 h 140"/>
              <a:gd name="T76" fmla="*/ 2147483646 w 160"/>
              <a:gd name="T77" fmla="*/ 2147483646 h 140"/>
              <a:gd name="T78" fmla="*/ 2147483646 w 160"/>
              <a:gd name="T79" fmla="*/ 2147483646 h 140"/>
              <a:gd name="T80" fmla="*/ 2147483646 w 160"/>
              <a:gd name="T81" fmla="*/ 2147483646 h 140"/>
              <a:gd name="T82" fmla="*/ 2147483646 w 160"/>
              <a:gd name="T83" fmla="*/ 0 h 140"/>
              <a:gd name="T84" fmla="*/ 2147483646 w 160"/>
              <a:gd name="T85" fmla="*/ 2147483646 h 140"/>
              <a:gd name="T86" fmla="*/ 2147483646 w 160"/>
              <a:gd name="T87" fmla="*/ 2147483646 h 140"/>
              <a:gd name="T88" fmla="*/ 2147483646 w 160"/>
              <a:gd name="T89" fmla="*/ 2147483646 h 140"/>
              <a:gd name="T90" fmla="*/ 2147483646 w 160"/>
              <a:gd name="T91" fmla="*/ 2147483646 h 140"/>
              <a:gd name="T92" fmla="*/ 2147483646 w 160"/>
              <a:gd name="T93" fmla="*/ 2147483646 h 140"/>
              <a:gd name="T94" fmla="*/ 2147483646 w 160"/>
              <a:gd name="T95" fmla="*/ 2147483646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solidFill>
            <a:schemeClr val="tx2">
              <a:lumMod val="75000"/>
            </a:schemeClr>
          </a:solidFill>
          <a:ln w="9525">
            <a:noFill/>
            <a:round/>
            <a:headEnd/>
            <a:tailEnd/>
          </a:ln>
        </p:spPr>
        <p:txBody>
          <a:bodyPr/>
          <a:lstStyle/>
          <a:p>
            <a:endParaRPr lang="zh-CN" altLang="en-US">
              <a:solidFill>
                <a:srgbClr val="148CBE"/>
              </a:solidFill>
            </a:endParaRPr>
          </a:p>
        </p:txBody>
      </p:sp>
      <p:sp>
        <p:nvSpPr>
          <p:cNvPr id="76" name="矩形 75"/>
          <p:cNvSpPr/>
          <p:nvPr/>
        </p:nvSpPr>
        <p:spPr bwMode="auto">
          <a:xfrm>
            <a:off x="829542" y="975998"/>
            <a:ext cx="2434823" cy="358815"/>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600" i="0" u="none" strike="noStrike" cap="none" normalizeH="0" baseline="0">
                <a:ln>
                  <a:noFill/>
                </a:ln>
                <a:solidFill>
                  <a:schemeClr val="tx2">
                    <a:lumMod val="75000"/>
                  </a:schemeClr>
                </a:solidFill>
                <a:latin typeface="微软雅黑" pitchFamily="34" charset="-122"/>
                <a:ea typeface="微软雅黑" pitchFamily="34" charset="-122"/>
              </a:rPr>
              <a:t>硅铁主产区与主销区</a:t>
            </a:r>
          </a:p>
        </p:txBody>
      </p:sp>
      <p:sp>
        <p:nvSpPr>
          <p:cNvPr id="77" name="矩形 76"/>
          <p:cNvSpPr/>
          <p:nvPr/>
        </p:nvSpPr>
        <p:spPr bwMode="auto">
          <a:xfrm>
            <a:off x="5166927" y="975999"/>
            <a:ext cx="2434823" cy="358815"/>
          </a:xfrm>
          <a:prstGeom prst="rect">
            <a:avLst/>
          </a:prstGeom>
          <a:no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600" i="0" u="none" strike="noStrike" cap="none" normalizeH="0" baseline="0">
                <a:ln>
                  <a:noFill/>
                </a:ln>
                <a:solidFill>
                  <a:schemeClr val="tx2">
                    <a:lumMod val="75000"/>
                  </a:schemeClr>
                </a:solidFill>
                <a:latin typeface="微软雅黑" pitchFamily="34" charset="-122"/>
                <a:ea typeface="微软雅黑" pitchFamily="34" charset="-122"/>
              </a:rPr>
              <a:t>硅锰主产区与主销区</a:t>
            </a:r>
          </a:p>
        </p:txBody>
      </p:sp>
      <p:graphicFrame>
        <p:nvGraphicFramePr>
          <p:cNvPr id="3" name="表格 2"/>
          <p:cNvGraphicFramePr>
            <a:graphicFrameLocks noGrp="1"/>
          </p:cNvGraphicFramePr>
          <p:nvPr/>
        </p:nvGraphicFramePr>
        <p:xfrm>
          <a:off x="113555" y="3394184"/>
          <a:ext cx="1300450" cy="1282129"/>
        </p:xfrm>
        <a:graphic>
          <a:graphicData uri="http://schemas.openxmlformats.org/drawingml/2006/table">
            <a:tbl>
              <a:tblPr firstRow="1" bandRow="1">
                <a:tableStyleId>{5C22544A-7EE6-4342-B048-85BDC9FD1C3A}</a:tableStyleId>
              </a:tblPr>
              <a:tblGrid>
                <a:gridCol w="650225">
                  <a:extLst>
                    <a:ext uri="{9D8B030D-6E8A-4147-A177-3AD203B41FA5}">
                      <a16:colId xmlns:a16="http://schemas.microsoft.com/office/drawing/2014/main" val="20000"/>
                    </a:ext>
                  </a:extLst>
                </a:gridCol>
                <a:gridCol w="650225">
                  <a:extLst>
                    <a:ext uri="{9D8B030D-6E8A-4147-A177-3AD203B41FA5}">
                      <a16:colId xmlns:a16="http://schemas.microsoft.com/office/drawing/2014/main" val="20001"/>
                    </a:ext>
                  </a:extLst>
                </a:gridCol>
              </a:tblGrid>
              <a:tr h="277796">
                <a:tc gridSpan="2">
                  <a:txBody>
                    <a:bodyPr/>
                    <a:lstStyle/>
                    <a:p>
                      <a:pPr algn="ctr"/>
                      <a:r>
                        <a:rPr lang="en-US" altLang="zh-CN" sz="900" dirty="0">
                          <a:latin typeface="+mj-ea"/>
                          <a:ea typeface="+mj-ea"/>
                        </a:rPr>
                        <a:t>2021</a:t>
                      </a:r>
                      <a:r>
                        <a:rPr lang="zh-CN" altLang="en-US" sz="900" dirty="0">
                          <a:latin typeface="+mj-ea"/>
                          <a:ea typeface="+mj-ea"/>
                        </a:rPr>
                        <a:t>年</a:t>
                      </a:r>
                      <a:r>
                        <a:rPr lang="en-US" altLang="zh-CN" sz="900" dirty="0">
                          <a:latin typeface="+mj-ea"/>
                          <a:ea typeface="+mj-ea"/>
                        </a:rPr>
                        <a:t>3</a:t>
                      </a:r>
                      <a:r>
                        <a:rPr lang="zh-CN" altLang="en-US" sz="900" dirty="0">
                          <a:latin typeface="+mj-ea"/>
                          <a:ea typeface="+mj-ea"/>
                        </a:rPr>
                        <a:t>月硅铁</a:t>
                      </a:r>
                      <a:endParaRPr lang="en-US" altLang="zh-CN" sz="900" dirty="0">
                        <a:latin typeface="+mj-ea"/>
                        <a:ea typeface="+mj-ea"/>
                      </a:endParaRPr>
                    </a:p>
                    <a:p>
                      <a:pPr algn="ctr"/>
                      <a:r>
                        <a:rPr lang="zh-CN" altLang="en-US" sz="900" dirty="0">
                          <a:latin typeface="+mj-ea"/>
                          <a:ea typeface="+mj-ea"/>
                        </a:rPr>
                        <a:t>主要产地与产量</a:t>
                      </a:r>
                    </a:p>
                  </a:txBody>
                  <a:tcPr/>
                </a:tc>
                <a:tc hMerge="1">
                  <a:txBody>
                    <a:bodyPr/>
                    <a:lstStyle/>
                    <a:p>
                      <a:pPr algn="ctr"/>
                      <a:endParaRPr lang="zh-CN" altLang="en-US" sz="1050">
                        <a:latin typeface="+mj-ea"/>
                        <a:ea typeface="+mj-ea"/>
                      </a:endParaRPr>
                    </a:p>
                  </a:txBody>
                  <a:tcPr/>
                </a:tc>
                <a:extLst>
                  <a:ext uri="{0D108BD9-81ED-4DB2-BD59-A6C34878D82A}">
                    <a16:rowId xmlns:a16="http://schemas.microsoft.com/office/drawing/2014/main" val="10000"/>
                  </a:ext>
                </a:extLst>
              </a:tr>
              <a:tr h="173623">
                <a:tc>
                  <a:txBody>
                    <a:bodyPr/>
                    <a:lstStyle/>
                    <a:p>
                      <a:pPr algn="ctr"/>
                      <a:r>
                        <a:rPr lang="zh-CN" altLang="en-US" sz="900">
                          <a:latin typeface="+mj-ea"/>
                          <a:ea typeface="+mj-ea"/>
                        </a:rPr>
                        <a:t>全国</a:t>
                      </a:r>
                    </a:p>
                  </a:txBody>
                  <a:tcPr/>
                </a:tc>
                <a:tc>
                  <a:txBody>
                    <a:bodyPr/>
                    <a:lstStyle/>
                    <a:p>
                      <a:pPr algn="ctr"/>
                      <a:r>
                        <a:rPr lang="en-US" altLang="zh-CN" sz="900" dirty="0">
                          <a:latin typeface="+mj-ea"/>
                          <a:ea typeface="+mj-ea"/>
                        </a:rPr>
                        <a:t>50.64</a:t>
                      </a:r>
                      <a:endParaRPr lang="zh-CN" altLang="en-US" sz="900" dirty="0">
                        <a:latin typeface="+mj-ea"/>
                        <a:ea typeface="+mj-ea"/>
                      </a:endParaRPr>
                    </a:p>
                  </a:txBody>
                  <a:tcPr/>
                </a:tc>
                <a:extLst>
                  <a:ext uri="{0D108BD9-81ED-4DB2-BD59-A6C34878D82A}">
                    <a16:rowId xmlns:a16="http://schemas.microsoft.com/office/drawing/2014/main" val="10001"/>
                  </a:ext>
                </a:extLst>
              </a:tr>
              <a:tr h="173623">
                <a:tc>
                  <a:txBody>
                    <a:bodyPr/>
                    <a:lstStyle/>
                    <a:p>
                      <a:pPr algn="ctr"/>
                      <a:r>
                        <a:rPr lang="zh-CN" altLang="en-US" sz="900">
                          <a:latin typeface="+mj-ea"/>
                          <a:ea typeface="+mj-ea"/>
                        </a:rPr>
                        <a:t>内蒙</a:t>
                      </a:r>
                    </a:p>
                  </a:txBody>
                  <a:tcPr/>
                </a:tc>
                <a:tc>
                  <a:txBody>
                    <a:bodyPr/>
                    <a:lstStyle/>
                    <a:p>
                      <a:pPr algn="ctr"/>
                      <a:r>
                        <a:rPr lang="en-US" altLang="zh-CN" sz="900" dirty="0">
                          <a:latin typeface="+mj-ea"/>
                          <a:ea typeface="+mj-ea"/>
                        </a:rPr>
                        <a:t>13.17</a:t>
                      </a:r>
                      <a:endParaRPr lang="zh-CN" altLang="en-US" sz="900" dirty="0">
                        <a:latin typeface="+mj-ea"/>
                        <a:ea typeface="+mj-ea"/>
                      </a:endParaRPr>
                    </a:p>
                  </a:txBody>
                  <a:tcPr/>
                </a:tc>
                <a:extLst>
                  <a:ext uri="{0D108BD9-81ED-4DB2-BD59-A6C34878D82A}">
                    <a16:rowId xmlns:a16="http://schemas.microsoft.com/office/drawing/2014/main" val="10002"/>
                  </a:ext>
                </a:extLst>
              </a:tr>
              <a:tr h="173623">
                <a:tc>
                  <a:txBody>
                    <a:bodyPr/>
                    <a:lstStyle/>
                    <a:p>
                      <a:pPr algn="ctr"/>
                      <a:r>
                        <a:rPr lang="zh-CN" altLang="en-US" sz="900" dirty="0">
                          <a:latin typeface="+mj-ea"/>
                          <a:ea typeface="+mj-ea"/>
                        </a:rPr>
                        <a:t>陕西</a:t>
                      </a:r>
                    </a:p>
                  </a:txBody>
                  <a:tcPr/>
                </a:tc>
                <a:tc>
                  <a:txBody>
                    <a:bodyPr/>
                    <a:lstStyle/>
                    <a:p>
                      <a:pPr algn="ctr"/>
                      <a:r>
                        <a:rPr lang="en-US" altLang="zh-CN" sz="900" dirty="0">
                          <a:latin typeface="+mj-ea"/>
                          <a:ea typeface="+mj-ea"/>
                        </a:rPr>
                        <a:t>12.05</a:t>
                      </a:r>
                      <a:endParaRPr lang="zh-CN" altLang="en-US" sz="900" dirty="0">
                        <a:latin typeface="+mj-ea"/>
                        <a:ea typeface="+mj-ea"/>
                      </a:endParaRPr>
                    </a:p>
                  </a:txBody>
                  <a:tcPr/>
                </a:tc>
                <a:extLst>
                  <a:ext uri="{0D108BD9-81ED-4DB2-BD59-A6C34878D82A}">
                    <a16:rowId xmlns:a16="http://schemas.microsoft.com/office/drawing/2014/main" val="10003"/>
                  </a:ext>
                </a:extLst>
              </a:tr>
              <a:tr h="230569">
                <a:tc>
                  <a:txBody>
                    <a:bodyPr/>
                    <a:lstStyle/>
                    <a:p>
                      <a:pPr marL="0" algn="ctr" defTabSz="914400" rtl="0" eaLnBrk="1" latinLnBrk="0" hangingPunct="1"/>
                      <a:r>
                        <a:rPr lang="zh-CN" altLang="en-US" sz="900" kern="1200" dirty="0">
                          <a:solidFill>
                            <a:schemeClr val="dk1"/>
                          </a:solidFill>
                          <a:latin typeface="+mj-ea"/>
                          <a:ea typeface="+mj-ea"/>
                          <a:cs typeface="+mn-cs"/>
                        </a:rPr>
                        <a:t>青海</a:t>
                      </a:r>
                    </a:p>
                  </a:txBody>
                  <a:tcPr/>
                </a:tc>
                <a:tc>
                  <a:txBody>
                    <a:bodyPr/>
                    <a:lstStyle/>
                    <a:p>
                      <a:pPr marL="0" algn="ctr" defTabSz="914400" rtl="0" eaLnBrk="1" latinLnBrk="0" hangingPunct="1"/>
                      <a:r>
                        <a:rPr lang="en-US" altLang="zh-CN" sz="900" kern="1200" dirty="0">
                          <a:solidFill>
                            <a:schemeClr val="dk1"/>
                          </a:solidFill>
                          <a:latin typeface="+mj-ea"/>
                          <a:ea typeface="+mj-ea"/>
                          <a:cs typeface="+mn-cs"/>
                        </a:rPr>
                        <a:t>10.59</a:t>
                      </a:r>
                      <a:endParaRPr lang="zh-CN" altLang="en-US" sz="900" kern="1200" dirty="0">
                        <a:solidFill>
                          <a:schemeClr val="dk1"/>
                        </a:solidFill>
                        <a:latin typeface="+mj-ea"/>
                        <a:ea typeface="+mj-ea"/>
                        <a:cs typeface="+mn-cs"/>
                      </a:endParaRPr>
                    </a:p>
                  </a:txBody>
                  <a:tcPr/>
                </a:tc>
                <a:extLst>
                  <a:ext uri="{0D108BD9-81ED-4DB2-BD59-A6C34878D82A}">
                    <a16:rowId xmlns:a16="http://schemas.microsoft.com/office/drawing/2014/main" val="10004"/>
                  </a:ext>
                </a:extLst>
              </a:tr>
            </a:tbl>
          </a:graphicData>
        </a:graphic>
      </p:graphicFrame>
      <p:graphicFrame>
        <p:nvGraphicFramePr>
          <p:cNvPr id="78" name="表格 77"/>
          <p:cNvGraphicFramePr>
            <a:graphicFrameLocks noGrp="1"/>
          </p:cNvGraphicFramePr>
          <p:nvPr>
            <p:extLst>
              <p:ext uri="{D42A27DB-BD31-4B8C-83A1-F6EECF244321}">
                <p14:modId xmlns:p14="http://schemas.microsoft.com/office/powerpoint/2010/main" val="485549797"/>
              </p:ext>
            </p:extLst>
          </p:nvPr>
        </p:nvGraphicFramePr>
        <p:xfrm>
          <a:off x="4485708" y="3394184"/>
          <a:ext cx="1300450" cy="1282129"/>
        </p:xfrm>
        <a:graphic>
          <a:graphicData uri="http://schemas.openxmlformats.org/drawingml/2006/table">
            <a:tbl>
              <a:tblPr firstRow="1" bandRow="1">
                <a:tableStyleId>{5C22544A-7EE6-4342-B048-85BDC9FD1C3A}</a:tableStyleId>
              </a:tblPr>
              <a:tblGrid>
                <a:gridCol w="650225">
                  <a:extLst>
                    <a:ext uri="{9D8B030D-6E8A-4147-A177-3AD203B41FA5}">
                      <a16:colId xmlns:a16="http://schemas.microsoft.com/office/drawing/2014/main" val="20000"/>
                    </a:ext>
                  </a:extLst>
                </a:gridCol>
                <a:gridCol w="650225">
                  <a:extLst>
                    <a:ext uri="{9D8B030D-6E8A-4147-A177-3AD203B41FA5}">
                      <a16:colId xmlns:a16="http://schemas.microsoft.com/office/drawing/2014/main" val="20001"/>
                    </a:ext>
                  </a:extLst>
                </a:gridCol>
              </a:tblGrid>
              <a:tr h="277796">
                <a:tc gridSpan="2">
                  <a:txBody>
                    <a:bodyPr/>
                    <a:lstStyle/>
                    <a:p>
                      <a:pPr algn="ctr"/>
                      <a:r>
                        <a:rPr lang="en-US" altLang="zh-CN" sz="900" dirty="0">
                          <a:latin typeface="+mj-ea"/>
                          <a:ea typeface="+mj-ea"/>
                        </a:rPr>
                        <a:t>2021</a:t>
                      </a:r>
                      <a:r>
                        <a:rPr lang="zh-CN" altLang="en-US" sz="900" dirty="0">
                          <a:latin typeface="+mj-ea"/>
                          <a:ea typeface="+mj-ea"/>
                        </a:rPr>
                        <a:t>年</a:t>
                      </a:r>
                      <a:r>
                        <a:rPr lang="en-US" altLang="zh-CN" sz="900" dirty="0">
                          <a:latin typeface="+mj-ea"/>
                          <a:ea typeface="+mj-ea"/>
                        </a:rPr>
                        <a:t>3</a:t>
                      </a:r>
                      <a:r>
                        <a:rPr lang="zh-CN" altLang="en-US" sz="900" dirty="0">
                          <a:latin typeface="+mj-ea"/>
                          <a:ea typeface="+mj-ea"/>
                        </a:rPr>
                        <a:t>月硅锰</a:t>
                      </a:r>
                      <a:endParaRPr lang="en-US" altLang="zh-CN" sz="900" dirty="0">
                        <a:latin typeface="+mj-ea"/>
                        <a:ea typeface="+mj-ea"/>
                      </a:endParaRPr>
                    </a:p>
                    <a:p>
                      <a:pPr algn="ctr"/>
                      <a:r>
                        <a:rPr lang="zh-CN" altLang="en-US" sz="900" dirty="0">
                          <a:latin typeface="+mj-ea"/>
                          <a:ea typeface="+mj-ea"/>
                        </a:rPr>
                        <a:t>主要产地与产量</a:t>
                      </a:r>
                    </a:p>
                  </a:txBody>
                  <a:tcPr/>
                </a:tc>
                <a:tc hMerge="1">
                  <a:txBody>
                    <a:bodyPr/>
                    <a:lstStyle/>
                    <a:p>
                      <a:pPr algn="ctr"/>
                      <a:endParaRPr lang="zh-CN" altLang="en-US" sz="1050">
                        <a:latin typeface="+mj-ea"/>
                        <a:ea typeface="+mj-ea"/>
                      </a:endParaRPr>
                    </a:p>
                  </a:txBody>
                  <a:tcPr/>
                </a:tc>
                <a:extLst>
                  <a:ext uri="{0D108BD9-81ED-4DB2-BD59-A6C34878D82A}">
                    <a16:rowId xmlns:a16="http://schemas.microsoft.com/office/drawing/2014/main" val="10000"/>
                  </a:ext>
                </a:extLst>
              </a:tr>
              <a:tr h="173623">
                <a:tc>
                  <a:txBody>
                    <a:bodyPr/>
                    <a:lstStyle/>
                    <a:p>
                      <a:pPr algn="ctr"/>
                      <a:r>
                        <a:rPr lang="zh-CN" altLang="en-US" sz="900">
                          <a:latin typeface="+mj-ea"/>
                          <a:ea typeface="+mj-ea"/>
                        </a:rPr>
                        <a:t>全国</a:t>
                      </a:r>
                    </a:p>
                  </a:txBody>
                  <a:tcPr/>
                </a:tc>
                <a:tc>
                  <a:txBody>
                    <a:bodyPr/>
                    <a:lstStyle/>
                    <a:p>
                      <a:pPr algn="ctr"/>
                      <a:r>
                        <a:rPr lang="en-US" altLang="zh-CN" sz="900" dirty="0">
                          <a:latin typeface="+mj-ea"/>
                          <a:ea typeface="+mj-ea"/>
                        </a:rPr>
                        <a:t>95.89</a:t>
                      </a:r>
                      <a:endParaRPr lang="zh-CN" altLang="en-US" sz="900" dirty="0">
                        <a:latin typeface="+mj-ea"/>
                        <a:ea typeface="+mj-ea"/>
                      </a:endParaRPr>
                    </a:p>
                  </a:txBody>
                  <a:tcPr/>
                </a:tc>
                <a:extLst>
                  <a:ext uri="{0D108BD9-81ED-4DB2-BD59-A6C34878D82A}">
                    <a16:rowId xmlns:a16="http://schemas.microsoft.com/office/drawing/2014/main" val="10001"/>
                  </a:ext>
                </a:extLst>
              </a:tr>
              <a:tr h="173623">
                <a:tc>
                  <a:txBody>
                    <a:bodyPr/>
                    <a:lstStyle/>
                    <a:p>
                      <a:pPr algn="ctr"/>
                      <a:r>
                        <a:rPr lang="zh-CN" altLang="en-US" sz="900">
                          <a:latin typeface="+mj-ea"/>
                          <a:ea typeface="+mj-ea"/>
                        </a:rPr>
                        <a:t>内蒙</a:t>
                      </a:r>
                    </a:p>
                  </a:txBody>
                  <a:tcPr/>
                </a:tc>
                <a:tc>
                  <a:txBody>
                    <a:bodyPr/>
                    <a:lstStyle/>
                    <a:p>
                      <a:pPr algn="ctr"/>
                      <a:r>
                        <a:rPr lang="en-US" altLang="zh-CN" sz="900" dirty="0">
                          <a:latin typeface="+mj-ea"/>
                          <a:ea typeface="+mj-ea"/>
                        </a:rPr>
                        <a:t>25.22</a:t>
                      </a:r>
                      <a:endParaRPr lang="zh-CN" altLang="en-US" sz="900" dirty="0">
                        <a:latin typeface="+mj-ea"/>
                        <a:ea typeface="+mj-ea"/>
                      </a:endParaRPr>
                    </a:p>
                  </a:txBody>
                  <a:tcPr/>
                </a:tc>
                <a:extLst>
                  <a:ext uri="{0D108BD9-81ED-4DB2-BD59-A6C34878D82A}">
                    <a16:rowId xmlns:a16="http://schemas.microsoft.com/office/drawing/2014/main" val="10002"/>
                  </a:ext>
                </a:extLst>
              </a:tr>
              <a:tr h="173623">
                <a:tc>
                  <a:txBody>
                    <a:bodyPr/>
                    <a:lstStyle/>
                    <a:p>
                      <a:pPr algn="ctr"/>
                      <a:r>
                        <a:rPr lang="zh-CN" altLang="en-US" sz="900">
                          <a:latin typeface="+mj-ea"/>
                          <a:ea typeface="+mj-ea"/>
                        </a:rPr>
                        <a:t>宁夏</a:t>
                      </a:r>
                    </a:p>
                  </a:txBody>
                  <a:tcPr/>
                </a:tc>
                <a:tc>
                  <a:txBody>
                    <a:bodyPr/>
                    <a:lstStyle/>
                    <a:p>
                      <a:pPr algn="ctr"/>
                      <a:r>
                        <a:rPr lang="en-US" altLang="zh-CN" sz="900" dirty="0">
                          <a:latin typeface="+mj-ea"/>
                          <a:ea typeface="+mj-ea"/>
                        </a:rPr>
                        <a:t>24.81</a:t>
                      </a:r>
                      <a:endParaRPr lang="zh-CN" altLang="en-US" sz="900" dirty="0">
                        <a:latin typeface="+mj-ea"/>
                        <a:ea typeface="+mj-ea"/>
                      </a:endParaRPr>
                    </a:p>
                  </a:txBody>
                  <a:tcPr/>
                </a:tc>
                <a:extLst>
                  <a:ext uri="{0D108BD9-81ED-4DB2-BD59-A6C34878D82A}">
                    <a16:rowId xmlns:a16="http://schemas.microsoft.com/office/drawing/2014/main" val="10003"/>
                  </a:ext>
                </a:extLst>
              </a:tr>
              <a:tr h="230569">
                <a:tc>
                  <a:txBody>
                    <a:bodyPr/>
                    <a:lstStyle/>
                    <a:p>
                      <a:pPr marL="0" algn="ctr" defTabSz="914400" rtl="0" eaLnBrk="1" latinLnBrk="0" hangingPunct="1"/>
                      <a:r>
                        <a:rPr lang="zh-CN" altLang="en-US" sz="900" kern="1200">
                          <a:solidFill>
                            <a:schemeClr val="dk1"/>
                          </a:solidFill>
                          <a:latin typeface="+mj-ea"/>
                          <a:ea typeface="+mj-ea"/>
                          <a:cs typeface="+mn-cs"/>
                        </a:rPr>
                        <a:t>广西</a:t>
                      </a:r>
                    </a:p>
                  </a:txBody>
                  <a:tcPr/>
                </a:tc>
                <a:tc>
                  <a:txBody>
                    <a:bodyPr/>
                    <a:lstStyle/>
                    <a:p>
                      <a:pPr marL="0" algn="ctr" defTabSz="914400" rtl="0" eaLnBrk="1" latinLnBrk="0" hangingPunct="1"/>
                      <a:r>
                        <a:rPr lang="en-US" altLang="zh-CN" sz="900" kern="1200" dirty="0">
                          <a:solidFill>
                            <a:schemeClr val="dk1"/>
                          </a:solidFill>
                          <a:latin typeface="+mj-ea"/>
                          <a:ea typeface="+mj-ea"/>
                          <a:cs typeface="+mn-cs"/>
                        </a:rPr>
                        <a:t>13.97</a:t>
                      </a:r>
                      <a:endParaRPr lang="zh-CN" altLang="en-US" sz="900" kern="1200" dirty="0">
                        <a:solidFill>
                          <a:schemeClr val="dk1"/>
                        </a:solidFill>
                        <a:latin typeface="+mj-ea"/>
                        <a:ea typeface="+mj-ea"/>
                        <a:cs typeface="+mn-cs"/>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2967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B5DEC9-580D-4F45-B6B3-C54EEE9D7D0F}"/>
              </a:ext>
            </a:extLst>
          </p:cNvPr>
          <p:cNvSpPr>
            <a:spLocks noGrp="1"/>
          </p:cNvSpPr>
          <p:nvPr>
            <p:ph type="title"/>
          </p:nvPr>
        </p:nvSpPr>
        <p:spPr/>
        <p:txBody>
          <a:bodyPr/>
          <a:lstStyle/>
          <a:p>
            <a:r>
              <a:rPr lang="zh-CN" altLang="en-US" sz="1200" dirty="0"/>
              <a:t>一、基础篇</a:t>
            </a:r>
            <a:br>
              <a:rPr lang="en-US" altLang="zh-CN" dirty="0"/>
            </a:br>
            <a:r>
              <a:rPr lang="zh-CN" altLang="en-US" dirty="0"/>
              <a:t>产品产量</a:t>
            </a:r>
          </a:p>
        </p:txBody>
      </p:sp>
      <p:sp>
        <p:nvSpPr>
          <p:cNvPr id="3" name="内容占位符 2">
            <a:extLst>
              <a:ext uri="{FF2B5EF4-FFF2-40B4-BE49-F238E27FC236}">
                <a16:creationId xmlns:a16="http://schemas.microsoft.com/office/drawing/2014/main" id="{D05DB98D-B4D8-41B6-97B8-88C3346F8595}"/>
              </a:ext>
            </a:extLst>
          </p:cNvPr>
          <p:cNvSpPr>
            <a:spLocks noGrp="1"/>
          </p:cNvSpPr>
          <p:nvPr>
            <p:ph idx="1"/>
          </p:nvPr>
        </p:nvSpPr>
        <p:spPr>
          <a:xfrm>
            <a:off x="152400" y="4120753"/>
            <a:ext cx="8839200" cy="565547"/>
          </a:xfrm>
        </p:spPr>
        <p:txBody>
          <a:bodyPr/>
          <a:lstStyle/>
          <a:p>
            <a:endParaRPr lang="zh-CN" altLang="en-US" dirty="0"/>
          </a:p>
        </p:txBody>
      </p:sp>
      <p:sp>
        <p:nvSpPr>
          <p:cNvPr id="4" name="灯片编号占位符 3">
            <a:extLst>
              <a:ext uri="{FF2B5EF4-FFF2-40B4-BE49-F238E27FC236}">
                <a16:creationId xmlns:a16="http://schemas.microsoft.com/office/drawing/2014/main" id="{A6D953B7-B618-42F1-8ADD-EED794935F39}"/>
              </a:ext>
            </a:extLst>
          </p:cNvPr>
          <p:cNvSpPr>
            <a:spLocks noGrp="1"/>
          </p:cNvSpPr>
          <p:nvPr>
            <p:ph type="sldNum" sz="quarter" idx="11"/>
          </p:nvPr>
        </p:nvSpPr>
        <p:spPr/>
        <p:txBody>
          <a:bodyPr/>
          <a:lstStyle/>
          <a:p>
            <a:pPr>
              <a:defRPr/>
            </a:pPr>
            <a:fld id="{7EDF5FF5-0BFA-4C40-9CBD-B49527C5F6A5}" type="slidenum">
              <a:rPr lang="zh-CN" altLang="en-US" smtClean="0"/>
              <a:pPr>
                <a:defRPr/>
              </a:pPr>
              <a:t>5</a:t>
            </a:fld>
            <a:endParaRPr lang="en-US" altLang="zh-CN"/>
          </a:p>
        </p:txBody>
      </p:sp>
      <p:graphicFrame>
        <p:nvGraphicFramePr>
          <p:cNvPr id="5" name="图表 4">
            <a:extLst>
              <a:ext uri="{FF2B5EF4-FFF2-40B4-BE49-F238E27FC236}">
                <a16:creationId xmlns:a16="http://schemas.microsoft.com/office/drawing/2014/main" id="{F54B18D7-F147-4D91-BDEF-CAFE78673B16}"/>
              </a:ext>
            </a:extLst>
          </p:cNvPr>
          <p:cNvGraphicFramePr>
            <a:graphicFrameLocks/>
          </p:cNvGraphicFramePr>
          <p:nvPr>
            <p:extLst>
              <p:ext uri="{D42A27DB-BD31-4B8C-83A1-F6EECF244321}">
                <p14:modId xmlns:p14="http://schemas.microsoft.com/office/powerpoint/2010/main" val="2382380457"/>
              </p:ext>
            </p:extLst>
          </p:nvPr>
        </p:nvGraphicFramePr>
        <p:xfrm>
          <a:off x="222915" y="812222"/>
          <a:ext cx="4259633" cy="32513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图表 5">
            <a:extLst>
              <a:ext uri="{FF2B5EF4-FFF2-40B4-BE49-F238E27FC236}">
                <a16:creationId xmlns:a16="http://schemas.microsoft.com/office/drawing/2014/main" id="{175EEBC2-F6BC-47EF-AFE3-338015DD80AE}"/>
              </a:ext>
            </a:extLst>
          </p:cNvPr>
          <p:cNvGraphicFramePr>
            <a:graphicFrameLocks/>
          </p:cNvGraphicFramePr>
          <p:nvPr>
            <p:extLst>
              <p:ext uri="{D42A27DB-BD31-4B8C-83A1-F6EECF244321}">
                <p14:modId xmlns:p14="http://schemas.microsoft.com/office/powerpoint/2010/main" val="3179850068"/>
              </p:ext>
            </p:extLst>
          </p:nvPr>
        </p:nvGraphicFramePr>
        <p:xfrm>
          <a:off x="4572000" y="812221"/>
          <a:ext cx="4349085" cy="3251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019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9DF367-52A8-4B8B-8A0D-EF6128AF8309}"/>
              </a:ext>
            </a:extLst>
          </p:cNvPr>
          <p:cNvSpPr>
            <a:spLocks noGrp="1"/>
          </p:cNvSpPr>
          <p:nvPr>
            <p:ph type="title"/>
          </p:nvPr>
        </p:nvSpPr>
        <p:spPr/>
        <p:txBody>
          <a:bodyPr/>
          <a:lstStyle/>
          <a:p>
            <a:r>
              <a:rPr lang="zh-CN" altLang="en-US" sz="1200" dirty="0"/>
              <a:t>一、基础篇</a:t>
            </a:r>
            <a:br>
              <a:rPr lang="en-US" altLang="zh-CN" dirty="0"/>
            </a:br>
            <a:r>
              <a:rPr lang="zh-CN" altLang="en-US" dirty="0"/>
              <a:t>产量分布</a:t>
            </a:r>
          </a:p>
        </p:txBody>
      </p:sp>
      <p:sp>
        <p:nvSpPr>
          <p:cNvPr id="4" name="灯片编号占位符 3">
            <a:extLst>
              <a:ext uri="{FF2B5EF4-FFF2-40B4-BE49-F238E27FC236}">
                <a16:creationId xmlns:a16="http://schemas.microsoft.com/office/drawing/2014/main" id="{451B4334-7669-4176-92C4-3DA324E083B5}"/>
              </a:ext>
            </a:extLst>
          </p:cNvPr>
          <p:cNvSpPr>
            <a:spLocks noGrp="1"/>
          </p:cNvSpPr>
          <p:nvPr>
            <p:ph type="sldNum" sz="quarter" idx="11"/>
          </p:nvPr>
        </p:nvSpPr>
        <p:spPr/>
        <p:txBody>
          <a:bodyPr/>
          <a:lstStyle/>
          <a:p>
            <a:pPr>
              <a:defRPr/>
            </a:pPr>
            <a:fld id="{7EDF5FF5-0BFA-4C40-9CBD-B49527C5F6A5}" type="slidenum">
              <a:rPr lang="zh-CN" altLang="en-US" smtClean="0"/>
              <a:pPr>
                <a:defRPr/>
              </a:pPr>
              <a:t>6</a:t>
            </a:fld>
            <a:endParaRPr lang="en-US" altLang="zh-CN"/>
          </a:p>
        </p:txBody>
      </p:sp>
      <p:graphicFrame>
        <p:nvGraphicFramePr>
          <p:cNvPr id="5" name="图表 4">
            <a:extLst>
              <a:ext uri="{FF2B5EF4-FFF2-40B4-BE49-F238E27FC236}">
                <a16:creationId xmlns:a16="http://schemas.microsoft.com/office/drawing/2014/main" id="{12B22BE9-0626-4192-8E58-80DDDCFC3AB9}"/>
              </a:ext>
            </a:extLst>
          </p:cNvPr>
          <p:cNvGraphicFramePr>
            <a:graphicFrameLocks/>
          </p:cNvGraphicFramePr>
          <p:nvPr>
            <p:extLst>
              <p:ext uri="{D42A27DB-BD31-4B8C-83A1-F6EECF244321}">
                <p14:modId xmlns:p14="http://schemas.microsoft.com/office/powerpoint/2010/main" val="2504835556"/>
              </p:ext>
            </p:extLst>
          </p:nvPr>
        </p:nvGraphicFramePr>
        <p:xfrm>
          <a:off x="4760844" y="983854"/>
          <a:ext cx="393589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图表 5">
            <a:extLst>
              <a:ext uri="{FF2B5EF4-FFF2-40B4-BE49-F238E27FC236}">
                <a16:creationId xmlns:a16="http://schemas.microsoft.com/office/drawing/2014/main" id="{337CE667-E147-4BE3-9DA9-FEB0DC25C08A}"/>
              </a:ext>
            </a:extLst>
          </p:cNvPr>
          <p:cNvGraphicFramePr>
            <a:graphicFrameLocks/>
          </p:cNvGraphicFramePr>
          <p:nvPr>
            <p:extLst>
              <p:ext uri="{D42A27DB-BD31-4B8C-83A1-F6EECF244321}">
                <p14:modId xmlns:p14="http://schemas.microsoft.com/office/powerpoint/2010/main" val="1285123505"/>
              </p:ext>
            </p:extLst>
          </p:nvPr>
        </p:nvGraphicFramePr>
        <p:xfrm>
          <a:off x="447261" y="983854"/>
          <a:ext cx="4124739"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396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bwMode="auto">
          <a:xfrm>
            <a:off x="7078800" y="1232277"/>
            <a:ext cx="1800000" cy="2717043"/>
          </a:xfrm>
          <a:prstGeom prst="rect">
            <a:avLst/>
          </a:prstGeom>
          <a:solidFill>
            <a:schemeClr val="bg1"/>
          </a:solidFill>
          <a:ln w="12700" cap="flat" cmpd="sng" algn="ctr">
            <a:solidFill>
              <a:schemeClr val="bg1">
                <a:lumMod val="50000"/>
              </a:schemeClr>
            </a:solidFill>
            <a:prstDash val="dash"/>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13" name="矩形 12"/>
          <p:cNvSpPr/>
          <p:nvPr/>
        </p:nvSpPr>
        <p:spPr bwMode="auto">
          <a:xfrm>
            <a:off x="5397205" y="1206727"/>
            <a:ext cx="1800000" cy="2717043"/>
          </a:xfrm>
          <a:prstGeom prst="rect">
            <a:avLst/>
          </a:prstGeom>
          <a:solidFill>
            <a:schemeClr val="bg1"/>
          </a:solidFill>
          <a:ln w="12700" cap="flat" cmpd="sng" algn="ctr">
            <a:solidFill>
              <a:schemeClr val="bg1">
                <a:lumMod val="50000"/>
              </a:schemeClr>
            </a:solidFill>
            <a:prstDash val="dash"/>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12" name="矩形 11"/>
          <p:cNvSpPr/>
          <p:nvPr/>
        </p:nvSpPr>
        <p:spPr bwMode="auto">
          <a:xfrm>
            <a:off x="3722140" y="1229922"/>
            <a:ext cx="1800000" cy="2717043"/>
          </a:xfrm>
          <a:prstGeom prst="rect">
            <a:avLst/>
          </a:prstGeom>
          <a:solidFill>
            <a:schemeClr val="bg1"/>
          </a:solidFill>
          <a:ln w="12700" cap="flat" cmpd="sng" algn="ctr">
            <a:solidFill>
              <a:schemeClr val="bg1">
                <a:lumMod val="50000"/>
              </a:schemeClr>
            </a:solidFill>
            <a:prstDash val="dash"/>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11" name="矩形 10"/>
          <p:cNvSpPr/>
          <p:nvPr/>
        </p:nvSpPr>
        <p:spPr bwMode="auto">
          <a:xfrm>
            <a:off x="2039347" y="1229923"/>
            <a:ext cx="1800000" cy="2717043"/>
          </a:xfrm>
          <a:prstGeom prst="rect">
            <a:avLst/>
          </a:prstGeom>
          <a:solidFill>
            <a:schemeClr val="bg1"/>
          </a:solidFill>
          <a:ln w="12700" cap="flat" cmpd="sng" algn="ctr">
            <a:solidFill>
              <a:schemeClr val="bg1">
                <a:lumMod val="50000"/>
              </a:schemeClr>
            </a:solidFill>
            <a:prstDash val="dash"/>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2" name="标题 1"/>
          <p:cNvSpPr>
            <a:spLocks noGrp="1"/>
          </p:cNvSpPr>
          <p:nvPr>
            <p:ph type="title"/>
          </p:nvPr>
        </p:nvSpPr>
        <p:spPr/>
        <p:txBody>
          <a:bodyPr/>
          <a:lstStyle/>
          <a:p>
            <a:r>
              <a:rPr lang="zh-CN" altLang="en-US" sz="1200" dirty="0"/>
              <a:t>二、分析篇</a:t>
            </a:r>
            <a:br>
              <a:rPr lang="en-US" altLang="zh-CN" dirty="0"/>
            </a:br>
            <a:r>
              <a:rPr lang="zh-CN" altLang="en-US" dirty="0"/>
              <a:t>基本分析框架</a:t>
            </a:r>
          </a:p>
        </p:txBody>
      </p:sp>
      <p:sp>
        <p:nvSpPr>
          <p:cNvPr id="4" name="灯片编号占位符 3"/>
          <p:cNvSpPr>
            <a:spLocks noGrp="1"/>
          </p:cNvSpPr>
          <p:nvPr>
            <p:ph type="sldNum" sz="quarter" idx="11"/>
          </p:nvPr>
        </p:nvSpPr>
        <p:spPr/>
        <p:txBody>
          <a:bodyPr/>
          <a:lstStyle/>
          <a:p>
            <a:pPr>
              <a:defRPr/>
            </a:pPr>
            <a:fld id="{7EDF5FF5-0BFA-4C40-9CBD-B49527C5F6A5}" type="slidenum">
              <a:rPr lang="zh-CN" altLang="en-US" smtClean="0"/>
              <a:pPr>
                <a:defRPr/>
              </a:pPr>
              <a:t>7</a:t>
            </a:fld>
            <a:endParaRPr lang="en-US" altLang="zh-CN"/>
          </a:p>
        </p:txBody>
      </p:sp>
      <p:sp>
        <p:nvSpPr>
          <p:cNvPr id="5" name="燕尾形 4"/>
          <p:cNvSpPr/>
          <p:nvPr/>
        </p:nvSpPr>
        <p:spPr bwMode="auto">
          <a:xfrm>
            <a:off x="2031494" y="949124"/>
            <a:ext cx="1800000" cy="280800"/>
          </a:xfrm>
          <a:prstGeom prst="chevron">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bg1"/>
                </a:solidFill>
                <a:latin typeface="微软雅黑" pitchFamily="34" charset="-122"/>
                <a:ea typeface="微软雅黑" pitchFamily="34" charset="-122"/>
              </a:rPr>
              <a:t>数据理解</a:t>
            </a:r>
          </a:p>
        </p:txBody>
      </p:sp>
      <p:sp>
        <p:nvSpPr>
          <p:cNvPr id="6" name="五边形 5"/>
          <p:cNvSpPr/>
          <p:nvPr/>
        </p:nvSpPr>
        <p:spPr bwMode="auto">
          <a:xfrm>
            <a:off x="335666" y="949124"/>
            <a:ext cx="1800000" cy="280800"/>
          </a:xfrm>
          <a:prstGeom prst="homePlate">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bg1"/>
                </a:solidFill>
                <a:latin typeface="微软雅黑" pitchFamily="34" charset="-122"/>
                <a:ea typeface="微软雅黑" pitchFamily="34" charset="-122"/>
              </a:rPr>
              <a:t>业务理解</a:t>
            </a:r>
          </a:p>
        </p:txBody>
      </p:sp>
      <p:sp>
        <p:nvSpPr>
          <p:cNvPr id="7" name="燕尾形 6"/>
          <p:cNvSpPr/>
          <p:nvPr/>
        </p:nvSpPr>
        <p:spPr bwMode="auto">
          <a:xfrm>
            <a:off x="3722140" y="949124"/>
            <a:ext cx="1800000" cy="280800"/>
          </a:xfrm>
          <a:prstGeom prst="chevron">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bg1"/>
                </a:solidFill>
                <a:latin typeface="微软雅黑" pitchFamily="34" charset="-122"/>
                <a:ea typeface="微软雅黑" pitchFamily="34" charset="-122"/>
              </a:rPr>
              <a:t>数据准备</a:t>
            </a:r>
          </a:p>
        </p:txBody>
      </p:sp>
      <p:sp>
        <p:nvSpPr>
          <p:cNvPr id="8" name="燕尾形 7"/>
          <p:cNvSpPr/>
          <p:nvPr/>
        </p:nvSpPr>
        <p:spPr bwMode="auto">
          <a:xfrm>
            <a:off x="5400926" y="949124"/>
            <a:ext cx="1800000" cy="280800"/>
          </a:xfrm>
          <a:prstGeom prst="chevron">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bg1"/>
                </a:solidFill>
                <a:latin typeface="微软雅黑" pitchFamily="34" charset="-122"/>
                <a:ea typeface="微软雅黑" pitchFamily="34" charset="-122"/>
              </a:rPr>
              <a:t>建立模型</a:t>
            </a:r>
          </a:p>
        </p:txBody>
      </p:sp>
      <p:sp>
        <p:nvSpPr>
          <p:cNvPr id="9" name="燕尾形 8"/>
          <p:cNvSpPr/>
          <p:nvPr/>
        </p:nvSpPr>
        <p:spPr bwMode="auto">
          <a:xfrm>
            <a:off x="7078800" y="951478"/>
            <a:ext cx="1800000" cy="280800"/>
          </a:xfrm>
          <a:prstGeom prst="chevron">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0" i="0" u="none" strike="noStrike" cap="none" normalizeH="0" baseline="0">
                <a:ln>
                  <a:noFill/>
                </a:ln>
                <a:solidFill>
                  <a:schemeClr val="bg1"/>
                </a:solidFill>
                <a:latin typeface="微软雅黑" pitchFamily="34" charset="-122"/>
                <a:ea typeface="微软雅黑" pitchFamily="34" charset="-122"/>
              </a:rPr>
              <a:t>模型评估</a:t>
            </a:r>
          </a:p>
        </p:txBody>
      </p:sp>
      <p:sp>
        <p:nvSpPr>
          <p:cNvPr id="10" name="矩形 9"/>
          <p:cNvSpPr/>
          <p:nvPr/>
        </p:nvSpPr>
        <p:spPr bwMode="auto">
          <a:xfrm>
            <a:off x="335666" y="1229924"/>
            <a:ext cx="1800000" cy="2717043"/>
          </a:xfrm>
          <a:prstGeom prst="rect">
            <a:avLst/>
          </a:prstGeom>
          <a:solidFill>
            <a:schemeClr val="bg1"/>
          </a:solidFill>
          <a:ln w="12700" cap="flat" cmpd="sng" algn="ctr">
            <a:solidFill>
              <a:schemeClr val="bg1">
                <a:lumMod val="50000"/>
              </a:schemeClr>
            </a:solidFill>
            <a:prstDash val="dash"/>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15" name="矩形 14"/>
          <p:cNvSpPr/>
          <p:nvPr/>
        </p:nvSpPr>
        <p:spPr bwMode="auto">
          <a:xfrm>
            <a:off x="500086" y="1342299"/>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dirty="0">
                <a:ln>
                  <a:noFill/>
                </a:ln>
                <a:solidFill>
                  <a:schemeClr val="bg1"/>
                </a:solidFill>
                <a:latin typeface="微软雅黑" pitchFamily="34" charset="-122"/>
                <a:ea typeface="微软雅黑" pitchFamily="34" charset="-122"/>
              </a:rPr>
              <a:t>开始</a:t>
            </a:r>
          </a:p>
        </p:txBody>
      </p:sp>
      <p:sp>
        <p:nvSpPr>
          <p:cNvPr id="16" name="矩形 15"/>
          <p:cNvSpPr/>
          <p:nvPr/>
        </p:nvSpPr>
        <p:spPr bwMode="auto">
          <a:xfrm>
            <a:off x="500086" y="1765248"/>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dirty="0">
                <a:ln>
                  <a:noFill/>
                </a:ln>
                <a:solidFill>
                  <a:schemeClr val="bg1"/>
                </a:solidFill>
                <a:latin typeface="微软雅黑" pitchFamily="34" charset="-122"/>
                <a:ea typeface="微软雅黑" pitchFamily="34" charset="-122"/>
              </a:rPr>
              <a:t>理解业务背景</a:t>
            </a:r>
            <a:endParaRPr kumimoji="0" lang="en-US" altLang="zh-CN" sz="800" b="0"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dirty="0">
                <a:solidFill>
                  <a:schemeClr val="bg1"/>
                </a:solidFill>
                <a:latin typeface="微软雅黑" pitchFamily="34" charset="-122"/>
                <a:ea typeface="微软雅黑" pitchFamily="34" charset="-122"/>
              </a:rPr>
              <a:t>评估分析需求</a:t>
            </a:r>
            <a:endParaRPr kumimoji="0" lang="zh-CN" altLang="en-US" sz="800" b="0" i="0" u="none" strike="noStrike" cap="none" normalizeH="0" baseline="0" dirty="0">
              <a:ln>
                <a:noFill/>
              </a:ln>
              <a:solidFill>
                <a:schemeClr val="bg1"/>
              </a:solidFill>
              <a:latin typeface="微软雅黑" pitchFamily="34" charset="-122"/>
              <a:ea typeface="微软雅黑" pitchFamily="34" charset="-122"/>
            </a:endParaRPr>
          </a:p>
        </p:txBody>
      </p:sp>
      <p:sp>
        <p:nvSpPr>
          <p:cNvPr id="17" name="菱形 16"/>
          <p:cNvSpPr/>
          <p:nvPr/>
        </p:nvSpPr>
        <p:spPr bwMode="auto">
          <a:xfrm>
            <a:off x="500086" y="2195130"/>
            <a:ext cx="1080000" cy="452937"/>
          </a:xfrm>
          <a:prstGeom prst="diamond">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是否明确</a:t>
            </a:r>
            <a:endParaRPr kumimoji="0" lang="en-US" altLang="zh-CN" sz="800" b="0" i="0" u="none" strike="noStrike" cap="none" normalizeH="0" baseline="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需求</a:t>
            </a:r>
          </a:p>
        </p:txBody>
      </p:sp>
      <p:sp>
        <p:nvSpPr>
          <p:cNvPr id="18" name="矩形 17"/>
          <p:cNvSpPr/>
          <p:nvPr/>
        </p:nvSpPr>
        <p:spPr bwMode="auto">
          <a:xfrm>
            <a:off x="2395420" y="1342299"/>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建立分析数据树</a:t>
            </a:r>
          </a:p>
        </p:txBody>
      </p:sp>
      <p:sp>
        <p:nvSpPr>
          <p:cNvPr id="19" name="矩形 18"/>
          <p:cNvSpPr/>
          <p:nvPr/>
        </p:nvSpPr>
        <p:spPr bwMode="auto">
          <a:xfrm>
            <a:off x="2395420" y="1765248"/>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收集数据</a:t>
            </a:r>
          </a:p>
        </p:txBody>
      </p:sp>
      <p:sp>
        <p:nvSpPr>
          <p:cNvPr id="20" name="矩形 19"/>
          <p:cNvSpPr/>
          <p:nvPr/>
        </p:nvSpPr>
        <p:spPr bwMode="auto">
          <a:xfrm>
            <a:off x="2395420" y="2281198"/>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数据清理</a:t>
            </a:r>
          </a:p>
        </p:txBody>
      </p:sp>
      <p:sp>
        <p:nvSpPr>
          <p:cNvPr id="21" name="矩形 20"/>
          <p:cNvSpPr/>
          <p:nvPr/>
        </p:nvSpPr>
        <p:spPr bwMode="auto">
          <a:xfrm>
            <a:off x="4154216" y="1342299"/>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数据探索</a:t>
            </a:r>
          </a:p>
        </p:txBody>
      </p:sp>
      <p:sp>
        <p:nvSpPr>
          <p:cNvPr id="22" name="菱形 21"/>
          <p:cNvSpPr/>
          <p:nvPr/>
        </p:nvSpPr>
        <p:spPr bwMode="auto">
          <a:xfrm>
            <a:off x="2395420" y="2715415"/>
            <a:ext cx="1080000" cy="452937"/>
          </a:xfrm>
          <a:prstGeom prst="diamond">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是否满足</a:t>
            </a:r>
            <a:endParaRPr kumimoji="0" lang="en-US" altLang="zh-CN" sz="800" b="0" i="0" u="none" strike="noStrike" cap="none" normalizeH="0" baseline="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需求</a:t>
            </a:r>
          </a:p>
        </p:txBody>
      </p:sp>
      <p:sp>
        <p:nvSpPr>
          <p:cNvPr id="24" name="矩形 23"/>
          <p:cNvSpPr/>
          <p:nvPr/>
        </p:nvSpPr>
        <p:spPr bwMode="auto">
          <a:xfrm>
            <a:off x="4154216" y="1612847"/>
            <a:ext cx="1080000" cy="1049441"/>
          </a:xfrm>
          <a:prstGeom prst="rect">
            <a:avLst/>
          </a:prstGeom>
          <a:solidFill>
            <a:schemeClr val="bg1">
              <a:lumMod val="85000"/>
            </a:schemeClr>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特征描述</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分布特性</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结构分析</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相关性</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因果关系</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rPr>
              <a:t>......</a:t>
            </a:r>
            <a:endPar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25" name="矩形 24"/>
          <p:cNvSpPr/>
          <p:nvPr/>
        </p:nvSpPr>
        <p:spPr bwMode="auto">
          <a:xfrm>
            <a:off x="4154216" y="2801483"/>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数据</a:t>
            </a:r>
            <a:r>
              <a:rPr lang="zh-CN" altLang="en-US" sz="800" b="0">
                <a:solidFill>
                  <a:schemeClr val="bg1"/>
                </a:solidFill>
                <a:latin typeface="微软雅黑" pitchFamily="34" charset="-122"/>
                <a:ea typeface="微软雅黑" pitchFamily="34" charset="-122"/>
              </a:rPr>
              <a:t>整理</a:t>
            </a:r>
            <a:endParaRPr kumimoji="0" lang="zh-CN" altLang="en-US" sz="800" b="0" i="0" u="none" strike="noStrike" cap="none" normalizeH="0" baseline="0">
              <a:ln>
                <a:noFill/>
              </a:ln>
              <a:solidFill>
                <a:schemeClr val="bg1"/>
              </a:solidFill>
              <a:latin typeface="微软雅黑" pitchFamily="34" charset="-122"/>
              <a:ea typeface="微软雅黑" pitchFamily="34" charset="-122"/>
            </a:endParaRPr>
          </a:p>
        </p:txBody>
      </p:sp>
      <p:sp>
        <p:nvSpPr>
          <p:cNvPr id="26" name="矩形 25"/>
          <p:cNvSpPr/>
          <p:nvPr/>
        </p:nvSpPr>
        <p:spPr bwMode="auto">
          <a:xfrm>
            <a:off x="4154216" y="3082283"/>
            <a:ext cx="1080000" cy="714551"/>
          </a:xfrm>
          <a:prstGeom prst="rect">
            <a:avLst/>
          </a:prstGeom>
          <a:solidFill>
            <a:schemeClr val="bg1">
              <a:lumMod val="85000"/>
            </a:schemeClr>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平稳性与差分</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协整</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方差</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rPr>
              <a:t>......</a:t>
            </a:r>
            <a:endPar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27" name="矩形 26"/>
          <p:cNvSpPr/>
          <p:nvPr/>
        </p:nvSpPr>
        <p:spPr bwMode="auto">
          <a:xfrm>
            <a:off x="5759065" y="1342299"/>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建立模型</a:t>
            </a:r>
          </a:p>
        </p:txBody>
      </p:sp>
      <p:sp>
        <p:nvSpPr>
          <p:cNvPr id="28" name="矩形 27"/>
          <p:cNvSpPr/>
          <p:nvPr/>
        </p:nvSpPr>
        <p:spPr bwMode="auto">
          <a:xfrm>
            <a:off x="5759065" y="1623098"/>
            <a:ext cx="1080000" cy="1039190"/>
          </a:xfrm>
          <a:prstGeom prst="rect">
            <a:avLst/>
          </a:prstGeom>
          <a:solidFill>
            <a:schemeClr val="bg1">
              <a:lumMod val="85000"/>
            </a:schemeClr>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分类与回归分析</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聚类分析</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关联分析</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时序模型</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结构优化</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rPr>
              <a:t>......</a:t>
            </a:r>
            <a:endPar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32" name="矩形 31"/>
          <p:cNvSpPr/>
          <p:nvPr/>
        </p:nvSpPr>
        <p:spPr bwMode="auto">
          <a:xfrm>
            <a:off x="7438800" y="1342299"/>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模型评估</a:t>
            </a:r>
          </a:p>
        </p:txBody>
      </p:sp>
      <p:sp>
        <p:nvSpPr>
          <p:cNvPr id="33" name="矩形 32"/>
          <p:cNvSpPr/>
          <p:nvPr/>
        </p:nvSpPr>
        <p:spPr bwMode="auto">
          <a:xfrm>
            <a:off x="7438800" y="1597354"/>
            <a:ext cx="1080000" cy="1204129"/>
          </a:xfrm>
          <a:prstGeom prst="rect">
            <a:avLst/>
          </a:prstGeom>
          <a:solidFill>
            <a:schemeClr val="bg1">
              <a:lumMod val="85000"/>
            </a:schemeClr>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rPr>
              <a:t>均方根误差</a:t>
            </a:r>
            <a:endPar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均方误差</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概率统计</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差异度</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相似度</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800" b="0">
                <a:solidFill>
                  <a:schemeClr val="tx2">
                    <a:lumMod val="75000"/>
                  </a:schemeClr>
                </a:solidFill>
                <a:latin typeface="微软雅黑" pitchFamily="34" charset="-122"/>
                <a:ea typeface="微软雅黑" pitchFamily="34" charset="-122"/>
              </a:rPr>
              <a:t>置信度</a:t>
            </a:r>
            <a:endParaRPr lang="en-US" altLang="zh-CN" sz="800" b="0">
              <a:solidFill>
                <a:schemeClr val="tx2">
                  <a:lumMod val="75000"/>
                </a:schemeClr>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altLang="zh-CN" sz="800" b="0" i="0" u="none" strike="noStrike" cap="none" normalizeH="0" baseline="0">
                <a:ln>
                  <a:noFill/>
                </a:ln>
                <a:solidFill>
                  <a:schemeClr val="tx2">
                    <a:lumMod val="75000"/>
                  </a:schemeClr>
                </a:solidFill>
                <a:latin typeface="微软雅黑" pitchFamily="34" charset="-122"/>
                <a:ea typeface="微软雅黑" pitchFamily="34" charset="-122"/>
              </a:rPr>
              <a:t>......</a:t>
            </a:r>
            <a:endParaRPr kumimoji="0" lang="zh-CN" altLang="en-US" sz="800" b="0" i="0" u="none" strike="noStrike" cap="none" normalizeH="0" baseline="0">
              <a:ln>
                <a:noFill/>
              </a:ln>
              <a:solidFill>
                <a:schemeClr val="tx2">
                  <a:lumMod val="75000"/>
                </a:schemeClr>
              </a:solidFill>
              <a:latin typeface="微软雅黑" pitchFamily="34" charset="-122"/>
              <a:ea typeface="微软雅黑" pitchFamily="34" charset="-122"/>
            </a:endParaRPr>
          </a:p>
        </p:txBody>
      </p:sp>
      <p:sp>
        <p:nvSpPr>
          <p:cNvPr id="34" name="矩形 33"/>
          <p:cNvSpPr/>
          <p:nvPr/>
        </p:nvSpPr>
        <p:spPr bwMode="auto">
          <a:xfrm>
            <a:off x="7438800" y="3283616"/>
            <a:ext cx="1080000" cy="280800"/>
          </a:xfrm>
          <a:prstGeom prst="rect">
            <a:avLst/>
          </a:prstGeom>
          <a:solidFill>
            <a:schemeClr val="tx2">
              <a:lumMod val="75000"/>
            </a:schemeClr>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800" b="0" i="0" u="none" strike="noStrike" cap="none" normalizeH="0" baseline="0">
                <a:ln>
                  <a:noFill/>
                </a:ln>
                <a:solidFill>
                  <a:schemeClr val="bg1"/>
                </a:solidFill>
                <a:latin typeface="微软雅黑" pitchFamily="34" charset="-122"/>
                <a:ea typeface="微软雅黑" pitchFamily="34" charset="-122"/>
              </a:rPr>
              <a:t>分析结果应用</a:t>
            </a:r>
          </a:p>
        </p:txBody>
      </p:sp>
      <p:cxnSp>
        <p:nvCxnSpPr>
          <p:cNvPr id="36" name="直接连接符 35"/>
          <p:cNvCxnSpPr>
            <a:stCxn id="15" idx="2"/>
          </p:cNvCxnSpPr>
          <p:nvPr/>
        </p:nvCxnSpPr>
        <p:spPr bwMode="auto">
          <a:xfrm>
            <a:off x="1040086" y="1623099"/>
            <a:ext cx="0" cy="142149"/>
          </a:xfrm>
          <a:prstGeom prst="line">
            <a:avLst/>
          </a:prstGeom>
          <a:noFill/>
          <a:ln w="12700" cap="flat" cmpd="sng" algn="ctr">
            <a:solidFill>
              <a:schemeClr val="tx2">
                <a:lumMod val="75000"/>
              </a:schemeClr>
            </a:solidFill>
            <a:prstDash val="solid"/>
            <a:round/>
            <a:headEnd type="none" w="med" len="med"/>
            <a:tailEnd type="triangle" w="med" len="med"/>
          </a:ln>
          <a:effectLst/>
        </p:spPr>
      </p:cxnSp>
      <p:cxnSp>
        <p:nvCxnSpPr>
          <p:cNvPr id="38" name="直接连接符 37"/>
          <p:cNvCxnSpPr>
            <a:stCxn id="16" idx="2"/>
            <a:endCxn id="17" idx="0"/>
          </p:cNvCxnSpPr>
          <p:nvPr/>
        </p:nvCxnSpPr>
        <p:spPr bwMode="auto">
          <a:xfrm>
            <a:off x="1040086" y="2046048"/>
            <a:ext cx="0" cy="149082"/>
          </a:xfrm>
          <a:prstGeom prst="line">
            <a:avLst/>
          </a:prstGeom>
          <a:noFill/>
          <a:ln w="12700" cap="flat" cmpd="sng" algn="ctr">
            <a:solidFill>
              <a:schemeClr val="tx2">
                <a:lumMod val="75000"/>
              </a:schemeClr>
            </a:solidFill>
            <a:prstDash val="solid"/>
            <a:round/>
            <a:headEnd type="none" w="med" len="med"/>
            <a:tailEnd type="triangle" w="med" len="med"/>
          </a:ln>
          <a:effectLst/>
        </p:spPr>
      </p:cxnSp>
      <p:cxnSp>
        <p:nvCxnSpPr>
          <p:cNvPr id="43" name="肘形连接符 42"/>
          <p:cNvCxnSpPr/>
          <p:nvPr/>
        </p:nvCxnSpPr>
        <p:spPr bwMode="auto">
          <a:xfrm rot="16200000" flipV="1">
            <a:off x="159901" y="2081413"/>
            <a:ext cx="515950" cy="164420"/>
          </a:xfrm>
          <a:prstGeom prst="bentConnector3">
            <a:avLst>
              <a:gd name="adj1" fmla="val 155"/>
            </a:avLst>
          </a:prstGeom>
          <a:noFill/>
          <a:ln w="12700" cap="flat" cmpd="sng" algn="ctr">
            <a:solidFill>
              <a:schemeClr val="tx2">
                <a:lumMod val="75000"/>
              </a:schemeClr>
            </a:solidFill>
            <a:prstDash val="solid"/>
            <a:round/>
            <a:headEnd type="none" w="med" len="med"/>
            <a:tailEnd type="none" w="med" len="med"/>
          </a:ln>
          <a:effectLst/>
        </p:spPr>
      </p:cxnSp>
      <p:cxnSp>
        <p:nvCxnSpPr>
          <p:cNvPr id="46" name="直接箭头连接符 45"/>
          <p:cNvCxnSpPr>
            <a:endCxn id="16" idx="1"/>
          </p:cNvCxnSpPr>
          <p:nvPr/>
        </p:nvCxnSpPr>
        <p:spPr bwMode="auto">
          <a:xfrm>
            <a:off x="335665" y="1905648"/>
            <a:ext cx="164421" cy="0"/>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cxnSp>
        <p:nvCxnSpPr>
          <p:cNvPr id="48" name="肘形连接符 47"/>
          <p:cNvCxnSpPr>
            <a:stCxn id="17" idx="3"/>
            <a:endCxn id="18" idx="1"/>
          </p:cNvCxnSpPr>
          <p:nvPr/>
        </p:nvCxnSpPr>
        <p:spPr bwMode="auto">
          <a:xfrm flipV="1">
            <a:off x="1580086" y="1482699"/>
            <a:ext cx="815334" cy="938900"/>
          </a:xfrm>
          <a:prstGeom prst="bentConnector3">
            <a:avLst>
              <a:gd name="adj1" fmla="val 50000"/>
            </a:avLst>
          </a:prstGeom>
          <a:noFill/>
          <a:ln w="12700" cap="flat" cmpd="sng" algn="ctr">
            <a:solidFill>
              <a:schemeClr val="tx2">
                <a:lumMod val="75000"/>
              </a:schemeClr>
            </a:solidFill>
            <a:prstDash val="solid"/>
            <a:round/>
            <a:headEnd type="none" w="med" len="med"/>
            <a:tailEnd type="triangle" w="med" len="med"/>
          </a:ln>
          <a:effectLst/>
        </p:spPr>
      </p:cxnSp>
      <p:cxnSp>
        <p:nvCxnSpPr>
          <p:cNvPr id="54" name="直接箭头连接符 53"/>
          <p:cNvCxnSpPr>
            <a:stCxn id="18" idx="2"/>
            <a:endCxn id="19" idx="0"/>
          </p:cNvCxnSpPr>
          <p:nvPr/>
        </p:nvCxnSpPr>
        <p:spPr bwMode="auto">
          <a:xfrm>
            <a:off x="2935420" y="1623099"/>
            <a:ext cx="0" cy="142149"/>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cxnSp>
        <p:nvCxnSpPr>
          <p:cNvPr id="56" name="直接箭头连接符 55"/>
          <p:cNvCxnSpPr>
            <a:stCxn id="19" idx="2"/>
            <a:endCxn id="20" idx="0"/>
          </p:cNvCxnSpPr>
          <p:nvPr/>
        </p:nvCxnSpPr>
        <p:spPr bwMode="auto">
          <a:xfrm>
            <a:off x="2935420" y="2046048"/>
            <a:ext cx="0" cy="235150"/>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cxnSp>
        <p:nvCxnSpPr>
          <p:cNvPr id="58" name="直接箭头连接符 57"/>
          <p:cNvCxnSpPr>
            <a:stCxn id="20" idx="2"/>
            <a:endCxn id="22" idx="0"/>
          </p:cNvCxnSpPr>
          <p:nvPr/>
        </p:nvCxnSpPr>
        <p:spPr bwMode="auto">
          <a:xfrm>
            <a:off x="2935420" y="2561998"/>
            <a:ext cx="0" cy="153417"/>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cxnSp>
        <p:nvCxnSpPr>
          <p:cNvPr id="60" name="肘形连接符 59"/>
          <p:cNvCxnSpPr>
            <a:stCxn id="22" idx="1"/>
          </p:cNvCxnSpPr>
          <p:nvPr/>
        </p:nvCxnSpPr>
        <p:spPr bwMode="auto">
          <a:xfrm rot="10800000">
            <a:off x="1987754" y="2421600"/>
            <a:ext cx="407667" cy="520285"/>
          </a:xfrm>
          <a:prstGeom prst="bentConnector2">
            <a:avLst/>
          </a:prstGeom>
          <a:noFill/>
          <a:ln w="12700" cap="flat" cmpd="sng" algn="ctr">
            <a:solidFill>
              <a:schemeClr val="tx2">
                <a:lumMod val="75000"/>
              </a:schemeClr>
            </a:solidFill>
            <a:prstDash val="solid"/>
            <a:round/>
            <a:headEnd type="none" w="med" len="med"/>
            <a:tailEnd type="none" w="med" len="med"/>
          </a:ln>
          <a:effectLst/>
        </p:spPr>
      </p:cxnSp>
      <p:cxnSp>
        <p:nvCxnSpPr>
          <p:cNvPr id="62" name="肘形连接符 61"/>
          <p:cNvCxnSpPr>
            <a:stCxn id="22" idx="3"/>
            <a:endCxn id="21" idx="1"/>
          </p:cNvCxnSpPr>
          <p:nvPr/>
        </p:nvCxnSpPr>
        <p:spPr bwMode="auto">
          <a:xfrm flipV="1">
            <a:off x="3475420" y="1482699"/>
            <a:ext cx="678796" cy="1459185"/>
          </a:xfrm>
          <a:prstGeom prst="bentConnector3">
            <a:avLst/>
          </a:prstGeom>
          <a:noFill/>
          <a:ln w="12700" cap="flat" cmpd="sng" algn="ctr">
            <a:solidFill>
              <a:schemeClr val="tx2">
                <a:lumMod val="75000"/>
              </a:schemeClr>
            </a:solidFill>
            <a:prstDash val="solid"/>
            <a:round/>
            <a:headEnd type="none" w="med" len="med"/>
            <a:tailEnd type="triangle" w="med" len="med"/>
          </a:ln>
          <a:effectLst/>
        </p:spPr>
      </p:cxnSp>
      <p:cxnSp>
        <p:nvCxnSpPr>
          <p:cNvPr id="64" name="直接箭头连接符 63"/>
          <p:cNvCxnSpPr>
            <a:endCxn id="25" idx="1"/>
          </p:cNvCxnSpPr>
          <p:nvPr/>
        </p:nvCxnSpPr>
        <p:spPr bwMode="auto">
          <a:xfrm flipV="1">
            <a:off x="3814818" y="2941883"/>
            <a:ext cx="339398" cy="3"/>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cxnSp>
        <p:nvCxnSpPr>
          <p:cNvPr id="67" name="肘形连接符 66"/>
          <p:cNvCxnSpPr>
            <a:stCxn id="25" idx="3"/>
            <a:endCxn id="27" idx="1"/>
          </p:cNvCxnSpPr>
          <p:nvPr/>
        </p:nvCxnSpPr>
        <p:spPr bwMode="auto">
          <a:xfrm flipV="1">
            <a:off x="5234216" y="1482699"/>
            <a:ext cx="524849" cy="1459184"/>
          </a:xfrm>
          <a:prstGeom prst="bentConnector3">
            <a:avLst/>
          </a:prstGeom>
          <a:noFill/>
          <a:ln w="12700" cap="flat" cmpd="sng" algn="ctr">
            <a:solidFill>
              <a:schemeClr val="tx2">
                <a:lumMod val="75000"/>
              </a:schemeClr>
            </a:solidFill>
            <a:prstDash val="solid"/>
            <a:round/>
            <a:headEnd type="none" w="med" len="med"/>
            <a:tailEnd type="triangle" w="med" len="med"/>
          </a:ln>
          <a:effectLst/>
        </p:spPr>
      </p:cxnSp>
      <p:cxnSp>
        <p:nvCxnSpPr>
          <p:cNvPr id="69" name="直接连接符 68"/>
          <p:cNvCxnSpPr/>
          <p:nvPr/>
        </p:nvCxnSpPr>
        <p:spPr bwMode="auto">
          <a:xfrm>
            <a:off x="5234216" y="1482699"/>
            <a:ext cx="287924" cy="0"/>
          </a:xfrm>
          <a:prstGeom prst="line">
            <a:avLst/>
          </a:prstGeom>
          <a:noFill/>
          <a:ln w="12700" cap="flat" cmpd="sng" algn="ctr">
            <a:solidFill>
              <a:schemeClr val="tx2">
                <a:lumMod val="75000"/>
              </a:schemeClr>
            </a:solidFill>
            <a:prstDash val="solid"/>
            <a:round/>
            <a:headEnd type="none" w="med" len="med"/>
            <a:tailEnd type="none" w="med" len="med"/>
          </a:ln>
          <a:effectLst/>
        </p:spPr>
      </p:cxnSp>
      <p:cxnSp>
        <p:nvCxnSpPr>
          <p:cNvPr id="72" name="直接箭头连接符 71"/>
          <p:cNvCxnSpPr>
            <a:stCxn id="27" idx="3"/>
            <a:endCxn id="32" idx="1"/>
          </p:cNvCxnSpPr>
          <p:nvPr/>
        </p:nvCxnSpPr>
        <p:spPr bwMode="auto">
          <a:xfrm>
            <a:off x="6839065" y="1482699"/>
            <a:ext cx="599735" cy="0"/>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cxnSp>
        <p:nvCxnSpPr>
          <p:cNvPr id="74" name="直接箭头连接符 73"/>
          <p:cNvCxnSpPr>
            <a:stCxn id="33" idx="2"/>
          </p:cNvCxnSpPr>
          <p:nvPr/>
        </p:nvCxnSpPr>
        <p:spPr bwMode="auto">
          <a:xfrm>
            <a:off x="7978800" y="2801483"/>
            <a:ext cx="0" cy="482133"/>
          </a:xfrm>
          <a:prstGeom prst="straightConnector1">
            <a:avLst/>
          </a:prstGeom>
          <a:noFill/>
          <a:ln w="12700" cap="flat" cmpd="sng" algn="ctr">
            <a:solidFill>
              <a:schemeClr val="tx2">
                <a:lumMod val="75000"/>
              </a:schemeClr>
            </a:solidFill>
            <a:prstDash val="solid"/>
            <a:round/>
            <a:headEnd type="none" w="med" len="med"/>
            <a:tailEnd type="triangle" w="med" len="med"/>
          </a:ln>
          <a:effectLst/>
        </p:spPr>
      </p:cxnSp>
    </p:spTree>
    <p:extLst>
      <p:ext uri="{BB962C8B-B14F-4D97-AF65-F5344CB8AC3E}">
        <p14:creationId xmlns:p14="http://schemas.microsoft.com/office/powerpoint/2010/main" val="653111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5D6FE1-889D-4769-A1F3-8CBD36E6D120}"/>
              </a:ext>
            </a:extLst>
          </p:cNvPr>
          <p:cNvSpPr>
            <a:spLocks noGrp="1"/>
          </p:cNvSpPr>
          <p:nvPr>
            <p:ph type="title"/>
          </p:nvPr>
        </p:nvSpPr>
        <p:spPr/>
        <p:txBody>
          <a:bodyPr/>
          <a:lstStyle/>
          <a:p>
            <a:r>
              <a:rPr lang="zh-CN" altLang="en-US" sz="1200" dirty="0"/>
              <a:t>二、分析框架</a:t>
            </a:r>
            <a:br>
              <a:rPr lang="en-US" altLang="zh-CN" dirty="0"/>
            </a:br>
            <a:r>
              <a:rPr lang="zh-CN" altLang="en-US" dirty="0"/>
              <a:t>分析的目的</a:t>
            </a:r>
          </a:p>
        </p:txBody>
      </p:sp>
      <p:sp>
        <p:nvSpPr>
          <p:cNvPr id="3" name="内容占位符 2">
            <a:extLst>
              <a:ext uri="{FF2B5EF4-FFF2-40B4-BE49-F238E27FC236}">
                <a16:creationId xmlns:a16="http://schemas.microsoft.com/office/drawing/2014/main" id="{42BD3715-4D8E-46E9-8033-DC97CA20B5E6}"/>
              </a:ext>
            </a:extLst>
          </p:cNvPr>
          <p:cNvSpPr>
            <a:spLocks noGrp="1"/>
          </p:cNvSpPr>
          <p:nvPr>
            <p:ph idx="1"/>
          </p:nvPr>
        </p:nvSpPr>
        <p:spPr/>
        <p:txBody>
          <a:bodyPr/>
          <a:lstStyle/>
          <a:p>
            <a:r>
              <a:rPr lang="zh-CN" altLang="en-US" dirty="0"/>
              <a:t>期货分析的目的</a:t>
            </a:r>
            <a:endParaRPr lang="en-US" altLang="zh-CN" dirty="0"/>
          </a:p>
          <a:p>
            <a:pPr lvl="1"/>
            <a:r>
              <a:rPr lang="zh-CN" altLang="en-US" dirty="0"/>
              <a:t>揭示期货价格驱动，预判期货或价格变动方向</a:t>
            </a:r>
            <a:endParaRPr lang="en-US" altLang="zh-CN" dirty="0"/>
          </a:p>
          <a:p>
            <a:pPr lvl="1"/>
            <a:r>
              <a:rPr lang="zh-CN" altLang="en-US" dirty="0"/>
              <a:t>评估期货价格运行的安全边际</a:t>
            </a:r>
            <a:endParaRPr lang="en-US" altLang="zh-CN" dirty="0"/>
          </a:p>
          <a:p>
            <a:pPr lvl="1"/>
            <a:r>
              <a:rPr lang="zh-CN" altLang="en-US" dirty="0"/>
              <a:t>向投资者提供期货投资建议</a:t>
            </a:r>
          </a:p>
        </p:txBody>
      </p:sp>
      <p:sp>
        <p:nvSpPr>
          <p:cNvPr id="4" name="灯片编号占位符 3">
            <a:extLst>
              <a:ext uri="{FF2B5EF4-FFF2-40B4-BE49-F238E27FC236}">
                <a16:creationId xmlns:a16="http://schemas.microsoft.com/office/drawing/2014/main" id="{7D24E92C-CE11-48F5-9353-FFF70A726384}"/>
              </a:ext>
            </a:extLst>
          </p:cNvPr>
          <p:cNvSpPr>
            <a:spLocks noGrp="1"/>
          </p:cNvSpPr>
          <p:nvPr>
            <p:ph type="sldNum" sz="quarter" idx="11"/>
          </p:nvPr>
        </p:nvSpPr>
        <p:spPr/>
        <p:txBody>
          <a:bodyPr/>
          <a:lstStyle/>
          <a:p>
            <a:pPr>
              <a:defRPr/>
            </a:pPr>
            <a:fld id="{7EDF5FF5-0BFA-4C40-9CBD-B49527C5F6A5}" type="slidenum">
              <a:rPr lang="zh-CN" altLang="en-US" smtClean="0"/>
              <a:pPr>
                <a:defRPr/>
              </a:pPr>
              <a:t>8</a:t>
            </a:fld>
            <a:endParaRPr lang="en-US" altLang="zh-CN"/>
          </a:p>
        </p:txBody>
      </p:sp>
      <p:sp>
        <p:nvSpPr>
          <p:cNvPr id="5" name="右箭头 4">
            <a:extLst>
              <a:ext uri="{FF2B5EF4-FFF2-40B4-BE49-F238E27FC236}">
                <a16:creationId xmlns:a16="http://schemas.microsoft.com/office/drawing/2014/main" id="{DE31EB9F-68E0-4268-AC6B-14F3174CABDC}"/>
              </a:ext>
            </a:extLst>
          </p:cNvPr>
          <p:cNvSpPr/>
          <p:nvPr/>
        </p:nvSpPr>
        <p:spPr bwMode="auto">
          <a:xfrm>
            <a:off x="495782" y="2201914"/>
            <a:ext cx="8495818" cy="445152"/>
          </a:xfrm>
          <a:prstGeom prst="rightArrow">
            <a:avLst/>
          </a:prstGeom>
          <a:solidFill>
            <a:schemeClr val="tx2"/>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zh-CN" altLang="en-US" sz="2000" b="1" i="0" u="none" strike="noStrike" cap="none" normalizeH="0" baseline="0">
              <a:ln>
                <a:noFill/>
              </a:ln>
              <a:solidFill>
                <a:srgbClr val="CC6600"/>
              </a:solidFill>
              <a:effectLst>
                <a:outerShdw blurRad="38100" dist="38100" dir="2700000" algn="tl">
                  <a:srgbClr val="000000">
                    <a:alpha val="43137"/>
                  </a:srgbClr>
                </a:outerShdw>
              </a:effectLst>
              <a:latin typeface="Tahoma" pitchFamily="34" charset="0"/>
              <a:ea typeface="宋体" pitchFamily="2" charset="-122"/>
            </a:endParaRPr>
          </a:p>
        </p:txBody>
      </p:sp>
      <p:sp>
        <p:nvSpPr>
          <p:cNvPr id="6" name="矩形 5">
            <a:extLst>
              <a:ext uri="{FF2B5EF4-FFF2-40B4-BE49-F238E27FC236}">
                <a16:creationId xmlns:a16="http://schemas.microsoft.com/office/drawing/2014/main" id="{53186277-AF71-4DB5-BAAC-11C569313D4D}"/>
              </a:ext>
            </a:extLst>
          </p:cNvPr>
          <p:cNvSpPr/>
          <p:nvPr/>
        </p:nvSpPr>
        <p:spPr bwMode="auto">
          <a:xfrm>
            <a:off x="495782" y="1867164"/>
            <a:ext cx="3987478" cy="347241"/>
          </a:xfrm>
          <a:prstGeom prst="rect">
            <a:avLst/>
          </a:prstGeom>
          <a:solidFill>
            <a:schemeClr val="tx2"/>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400" b="1" i="0" u="none" strike="noStrike" cap="none" normalizeH="0" baseline="0" dirty="0">
                <a:ln>
                  <a:noFill/>
                </a:ln>
                <a:solidFill>
                  <a:schemeClr val="bg1"/>
                </a:solidFill>
                <a:latin typeface="微软雅黑" pitchFamily="34" charset="-122"/>
                <a:ea typeface="微软雅黑" pitchFamily="34" charset="-122"/>
              </a:rPr>
              <a:t>卖方研究员</a:t>
            </a:r>
          </a:p>
        </p:txBody>
      </p:sp>
      <p:sp>
        <p:nvSpPr>
          <p:cNvPr id="7" name="矩形 6">
            <a:extLst>
              <a:ext uri="{FF2B5EF4-FFF2-40B4-BE49-F238E27FC236}">
                <a16:creationId xmlns:a16="http://schemas.microsoft.com/office/drawing/2014/main" id="{95E3EA7F-C647-4D47-93EB-E36190A268E0}"/>
              </a:ext>
            </a:extLst>
          </p:cNvPr>
          <p:cNvSpPr/>
          <p:nvPr/>
        </p:nvSpPr>
        <p:spPr bwMode="auto">
          <a:xfrm>
            <a:off x="4483261" y="1867164"/>
            <a:ext cx="3987478" cy="347241"/>
          </a:xfrm>
          <a:prstGeom prst="rect">
            <a:avLst/>
          </a:prstGeom>
          <a:solidFill>
            <a:srgbClr val="FF0000"/>
          </a:solidFill>
          <a:ln w="381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400" dirty="0">
                <a:solidFill>
                  <a:schemeClr val="bg1"/>
                </a:solidFill>
                <a:latin typeface="微软雅黑" pitchFamily="34" charset="-122"/>
                <a:ea typeface="微软雅黑" pitchFamily="34" charset="-122"/>
              </a:rPr>
              <a:t>买</a:t>
            </a:r>
            <a:r>
              <a:rPr kumimoji="0" lang="zh-CN" altLang="en-US" sz="1400" b="1" i="0" u="none" strike="noStrike" cap="none" normalizeH="0" baseline="0" dirty="0">
                <a:ln>
                  <a:noFill/>
                </a:ln>
                <a:solidFill>
                  <a:schemeClr val="bg1"/>
                </a:solidFill>
                <a:latin typeface="微软雅黑" pitchFamily="34" charset="-122"/>
                <a:ea typeface="微软雅黑" pitchFamily="34" charset="-122"/>
              </a:rPr>
              <a:t>方研究员</a:t>
            </a:r>
          </a:p>
        </p:txBody>
      </p:sp>
      <p:sp>
        <p:nvSpPr>
          <p:cNvPr id="8" name="矩形 7">
            <a:extLst>
              <a:ext uri="{FF2B5EF4-FFF2-40B4-BE49-F238E27FC236}">
                <a16:creationId xmlns:a16="http://schemas.microsoft.com/office/drawing/2014/main" id="{9DA34CC6-AE91-4C8A-B958-02CCF99A8334}"/>
              </a:ext>
            </a:extLst>
          </p:cNvPr>
          <p:cNvSpPr/>
          <p:nvPr/>
        </p:nvSpPr>
        <p:spPr bwMode="auto">
          <a:xfrm>
            <a:off x="4491312" y="2614432"/>
            <a:ext cx="1993739" cy="2071867"/>
          </a:xfrm>
          <a:prstGeom prst="rect">
            <a:avLst/>
          </a:prstGeom>
          <a:solidFill>
            <a:schemeClr val="accent2">
              <a:lumMod val="75000"/>
            </a:schemeClr>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1" i="0" u="none" strike="noStrike" cap="none" normalizeH="0" baseline="0" dirty="0">
                <a:ln>
                  <a:noFill/>
                </a:ln>
                <a:solidFill>
                  <a:schemeClr val="bg1"/>
                </a:solidFill>
                <a:latin typeface="微软雅黑" pitchFamily="34" charset="-122"/>
                <a:ea typeface="微软雅黑" pitchFamily="34" charset="-122"/>
              </a:rPr>
              <a:t>策略研究员</a:t>
            </a:r>
            <a:endParaRPr kumimoji="0" lang="en-US" altLang="zh-CN" sz="1200" b="1"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200" dirty="0">
                <a:solidFill>
                  <a:schemeClr val="bg1"/>
                </a:solidFill>
                <a:latin typeface="微软雅黑" pitchFamily="34" charset="-122"/>
                <a:ea typeface="微软雅黑" pitchFamily="34" charset="-122"/>
              </a:rPr>
              <a:t>（投资顾问）</a:t>
            </a:r>
            <a:endParaRPr kumimoji="0" lang="en-US" altLang="zh-CN" sz="1200" b="1"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lang="en-US" altLang="zh-CN" sz="1200" dirty="0">
              <a:solidFill>
                <a:schemeClr val="bg1"/>
              </a:solidFill>
              <a:latin typeface="微软雅黑" pitchFamily="34" charset="-122"/>
              <a:ea typeface="微软雅黑" pitchFamily="34" charset="-122"/>
            </a:endParaRPr>
          </a:p>
          <a:p>
            <a:pPr algn="ctr">
              <a:spcBef>
                <a:spcPct val="20000"/>
              </a:spcBef>
              <a:buClr>
                <a:schemeClr val="folHlink"/>
              </a:buClr>
              <a:buSzPct val="60000"/>
            </a:pPr>
            <a:r>
              <a:rPr lang="zh-CN" altLang="en-US" sz="1000" b="0" dirty="0">
                <a:solidFill>
                  <a:schemeClr val="bg1"/>
                </a:solidFill>
                <a:latin typeface="微软雅黑" pitchFamily="34" charset="-122"/>
                <a:ea typeface="微软雅黑" pitchFamily="34" charset="-122"/>
              </a:rPr>
              <a:t>投资策略研究</a:t>
            </a:r>
            <a:endParaRPr lang="en-US" altLang="zh-CN" sz="1000" b="0" dirty="0">
              <a:solidFill>
                <a:schemeClr val="bg1"/>
              </a:solidFill>
              <a:latin typeface="微软雅黑" pitchFamily="34" charset="-122"/>
              <a:ea typeface="微软雅黑" pitchFamily="34" charset="-122"/>
            </a:endParaRPr>
          </a:p>
          <a:p>
            <a:pPr algn="ctr">
              <a:spcBef>
                <a:spcPct val="20000"/>
              </a:spcBef>
              <a:buClr>
                <a:schemeClr val="folHlink"/>
              </a:buClr>
              <a:buSzPct val="60000"/>
            </a:pPr>
            <a:r>
              <a:rPr lang="zh-CN" altLang="en-US" sz="1000" b="0" dirty="0">
                <a:solidFill>
                  <a:schemeClr val="bg1"/>
                </a:solidFill>
                <a:latin typeface="微软雅黑" pitchFamily="34" charset="-122"/>
                <a:ea typeface="微软雅黑" pitchFamily="34" charset="-122"/>
              </a:rPr>
              <a:t>在卖方研究基础上</a:t>
            </a:r>
            <a:endParaRPr lang="en-US" altLang="zh-CN" sz="1000" b="0" dirty="0">
              <a:solidFill>
                <a:schemeClr val="bg1"/>
              </a:solidFill>
              <a:latin typeface="微软雅黑" pitchFamily="34" charset="-122"/>
              <a:ea typeface="微软雅黑" pitchFamily="34" charset="-122"/>
            </a:endParaRPr>
          </a:p>
          <a:p>
            <a:pPr algn="ctr">
              <a:spcBef>
                <a:spcPct val="20000"/>
              </a:spcBef>
              <a:buClr>
                <a:schemeClr val="folHlink"/>
              </a:buClr>
              <a:buSzPct val="60000"/>
            </a:pPr>
            <a:r>
              <a:rPr lang="zh-CN" altLang="en-US" sz="1000" b="0" dirty="0">
                <a:solidFill>
                  <a:schemeClr val="bg1"/>
                </a:solidFill>
                <a:latin typeface="微软雅黑" pitchFamily="34" charset="-122"/>
                <a:ea typeface="微软雅黑" pitchFamily="34" charset="-122"/>
              </a:rPr>
              <a:t>设计投资方案</a:t>
            </a:r>
            <a:endParaRPr kumimoji="0" lang="zh-CN" altLang="en-US" sz="900" b="0" i="0" u="none" strike="noStrike" cap="none" normalizeH="0" baseline="0" dirty="0">
              <a:ln>
                <a:noFill/>
              </a:ln>
              <a:solidFill>
                <a:schemeClr val="bg1"/>
              </a:solidFill>
              <a:latin typeface="微软雅黑" pitchFamily="34" charset="-122"/>
              <a:ea typeface="微软雅黑" pitchFamily="34" charset="-122"/>
            </a:endParaRPr>
          </a:p>
        </p:txBody>
      </p:sp>
      <p:sp>
        <p:nvSpPr>
          <p:cNvPr id="9" name="矩形 8">
            <a:extLst>
              <a:ext uri="{FF2B5EF4-FFF2-40B4-BE49-F238E27FC236}">
                <a16:creationId xmlns:a16="http://schemas.microsoft.com/office/drawing/2014/main" id="{7914B3A4-0790-4FD4-A693-5895D8C17283}"/>
              </a:ext>
            </a:extLst>
          </p:cNvPr>
          <p:cNvSpPr/>
          <p:nvPr/>
        </p:nvSpPr>
        <p:spPr bwMode="auto">
          <a:xfrm>
            <a:off x="6485052" y="2614432"/>
            <a:ext cx="1993739" cy="2071868"/>
          </a:xfrm>
          <a:prstGeom prst="rect">
            <a:avLst/>
          </a:prstGeom>
          <a:solidFill>
            <a:srgbClr val="FF0000"/>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200" dirty="0">
                <a:solidFill>
                  <a:schemeClr val="bg1"/>
                </a:solidFill>
                <a:latin typeface="微软雅黑" pitchFamily="34" charset="-122"/>
                <a:ea typeface="微软雅黑" pitchFamily="34" charset="-122"/>
              </a:rPr>
              <a:t>交易员</a:t>
            </a:r>
            <a:endParaRPr lang="en-US" altLang="zh-CN" sz="1200" dirty="0">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200" dirty="0">
                <a:solidFill>
                  <a:schemeClr val="bg1"/>
                </a:solidFill>
                <a:latin typeface="微软雅黑" pitchFamily="34" charset="-122"/>
                <a:ea typeface="微软雅黑" pitchFamily="34" charset="-122"/>
              </a:rPr>
              <a:t>（投资经理）</a:t>
            </a:r>
            <a:endParaRPr lang="en-US" altLang="zh-CN" sz="1200" dirty="0">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altLang="zh-CN" sz="1200" b="0"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000" b="0" dirty="0">
                <a:solidFill>
                  <a:schemeClr val="bg1"/>
                </a:solidFill>
                <a:latin typeface="微软雅黑" pitchFamily="34" charset="-122"/>
                <a:ea typeface="微软雅黑" pitchFamily="34" charset="-122"/>
              </a:rPr>
              <a:t>构建交易系统</a:t>
            </a:r>
            <a:endParaRPr lang="en-US" altLang="zh-CN" sz="1000" b="0" dirty="0">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000" b="0" dirty="0">
                <a:solidFill>
                  <a:schemeClr val="bg1"/>
                </a:solidFill>
                <a:latin typeface="微软雅黑" pitchFamily="34" charset="-122"/>
                <a:ea typeface="微软雅黑" pitchFamily="34" charset="-122"/>
              </a:rPr>
              <a:t>确定合适的投资策略</a:t>
            </a:r>
            <a:endParaRPr lang="en-US" altLang="zh-CN" sz="1000" b="0" dirty="0">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bg1"/>
                </a:solidFill>
                <a:latin typeface="微软雅黑" pitchFamily="34" charset="-122"/>
                <a:ea typeface="微软雅黑" pitchFamily="34" charset="-122"/>
              </a:rPr>
              <a:t>决策并执行投资方案</a:t>
            </a:r>
          </a:p>
        </p:txBody>
      </p:sp>
      <p:sp>
        <p:nvSpPr>
          <p:cNvPr id="10" name="矩形 9">
            <a:extLst>
              <a:ext uri="{FF2B5EF4-FFF2-40B4-BE49-F238E27FC236}">
                <a16:creationId xmlns:a16="http://schemas.microsoft.com/office/drawing/2014/main" id="{96373A5C-EB8B-43DA-8C7B-3FB00915BB4C}"/>
              </a:ext>
            </a:extLst>
          </p:cNvPr>
          <p:cNvSpPr/>
          <p:nvPr/>
        </p:nvSpPr>
        <p:spPr bwMode="auto">
          <a:xfrm>
            <a:off x="503834" y="2614432"/>
            <a:ext cx="2031358" cy="2071868"/>
          </a:xfrm>
          <a:prstGeom prst="rect">
            <a:avLst/>
          </a:prstGeom>
          <a:solidFill>
            <a:schemeClr val="tx2">
              <a:lumMod val="40000"/>
              <a:lumOff val="60000"/>
            </a:schemeClr>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1" i="0" u="none" strike="noStrike" cap="none" normalizeH="0" baseline="0" dirty="0">
                <a:ln>
                  <a:noFill/>
                </a:ln>
                <a:solidFill>
                  <a:schemeClr val="bg1"/>
                </a:solidFill>
                <a:latin typeface="微软雅黑" pitchFamily="34" charset="-122"/>
                <a:ea typeface="微软雅黑" pitchFamily="34" charset="-122"/>
              </a:rPr>
              <a:t>品种分析师</a:t>
            </a:r>
            <a:endParaRPr kumimoji="0" lang="en-US" altLang="zh-CN" sz="1200" b="1"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200" dirty="0">
                <a:solidFill>
                  <a:schemeClr val="bg1"/>
                </a:solidFill>
                <a:latin typeface="微软雅黑" pitchFamily="34" charset="-122"/>
                <a:ea typeface="微软雅黑" pitchFamily="34" charset="-122"/>
              </a:rPr>
              <a:t>（研究员）</a:t>
            </a:r>
            <a:endParaRPr kumimoji="0" lang="en-US" altLang="zh-CN" sz="1200" b="1"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lang="en-US" altLang="zh-CN" sz="1400" dirty="0">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bg1"/>
                </a:solidFill>
                <a:latin typeface="微软雅黑" pitchFamily="34" charset="-122"/>
                <a:ea typeface="微软雅黑" pitchFamily="34" charset="-122"/>
              </a:rPr>
              <a:t>单一期货品种期货、现货价格、基差、价差动因分析及趋势预测</a:t>
            </a:r>
          </a:p>
        </p:txBody>
      </p:sp>
      <p:sp>
        <p:nvSpPr>
          <p:cNvPr id="11" name="矩形 10">
            <a:extLst>
              <a:ext uri="{FF2B5EF4-FFF2-40B4-BE49-F238E27FC236}">
                <a16:creationId xmlns:a16="http://schemas.microsoft.com/office/drawing/2014/main" id="{012295D2-DF4D-4987-BFDA-99FF08712088}"/>
              </a:ext>
            </a:extLst>
          </p:cNvPr>
          <p:cNvSpPr/>
          <p:nvPr/>
        </p:nvSpPr>
        <p:spPr bwMode="auto">
          <a:xfrm>
            <a:off x="2535192" y="2614432"/>
            <a:ext cx="1956120" cy="2071868"/>
          </a:xfrm>
          <a:prstGeom prst="rect">
            <a:avLst/>
          </a:prstGeom>
          <a:solidFill>
            <a:schemeClr val="tx2"/>
          </a:solidFill>
          <a:ln w="38100"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200" b="1" i="0" u="none" strike="noStrike" cap="none" normalizeH="0" baseline="0" dirty="0">
                <a:ln>
                  <a:noFill/>
                </a:ln>
                <a:solidFill>
                  <a:schemeClr val="bg1"/>
                </a:solidFill>
                <a:latin typeface="微软雅黑" pitchFamily="34" charset="-122"/>
                <a:ea typeface="微软雅黑" pitchFamily="34" charset="-122"/>
              </a:rPr>
              <a:t>行业分析师</a:t>
            </a:r>
            <a:endParaRPr kumimoji="0" lang="en-US" altLang="zh-CN" sz="1200" b="1"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lang="zh-CN" altLang="en-US" sz="1200" dirty="0">
                <a:solidFill>
                  <a:schemeClr val="bg1"/>
                </a:solidFill>
                <a:latin typeface="微软雅黑" pitchFamily="34" charset="-122"/>
                <a:ea typeface="微软雅黑" pitchFamily="34" charset="-122"/>
              </a:rPr>
              <a:t>（高级研究员）</a:t>
            </a:r>
            <a:endParaRPr kumimoji="0" lang="en-US" altLang="zh-CN" sz="1200" b="1" i="0" u="none" strike="noStrike" cap="none" normalizeH="0" baseline="0" dirty="0">
              <a:ln>
                <a:noFill/>
              </a:ln>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lang="en-US" altLang="zh-CN" sz="1400" dirty="0">
              <a:solidFill>
                <a:schemeClr val="bg1"/>
              </a:solidFill>
              <a:latin typeface="微软雅黑" pitchFamily="34" charset="-122"/>
              <a:ea typeface="微软雅黑" pitchFamily="34" charset="-122"/>
            </a:endParaRPr>
          </a:p>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zh-CN" altLang="en-US" sz="1000" b="0" i="0" u="none" strike="noStrike" cap="none" normalizeH="0" baseline="0" dirty="0">
                <a:ln>
                  <a:noFill/>
                </a:ln>
                <a:solidFill>
                  <a:schemeClr val="bg1"/>
                </a:solidFill>
                <a:latin typeface="微软雅黑" pitchFamily="34" charset="-122"/>
                <a:ea typeface="微软雅黑" pitchFamily="34" charset="-122"/>
              </a:rPr>
              <a:t>单一或多个期货品种所处产业链相关现货、期货价格、基差、价差动因分析及趋势预测</a:t>
            </a:r>
          </a:p>
        </p:txBody>
      </p:sp>
    </p:spTree>
    <p:extLst>
      <p:ext uri="{BB962C8B-B14F-4D97-AF65-F5344CB8AC3E}">
        <p14:creationId xmlns:p14="http://schemas.microsoft.com/office/powerpoint/2010/main" val="304468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a:extLst>
              <a:ext uri="{FF2B5EF4-FFF2-40B4-BE49-F238E27FC236}">
                <a16:creationId xmlns:a16="http://schemas.microsoft.com/office/drawing/2014/main" id="{B402AF48-1036-4FD2-9A6B-445776033258}"/>
              </a:ext>
            </a:extLst>
          </p:cNvPr>
          <p:cNvSpPr>
            <a:spLocks noGrp="1"/>
          </p:cNvSpPr>
          <p:nvPr>
            <p:ph type="title"/>
          </p:nvPr>
        </p:nvSpPr>
        <p:spPr/>
        <p:txBody>
          <a:bodyPr/>
          <a:lstStyle/>
          <a:p>
            <a:r>
              <a:rPr lang="zh-CN" altLang="en-US" sz="1200" dirty="0"/>
              <a:t>二、分析篇</a:t>
            </a:r>
            <a:br>
              <a:rPr lang="en-US" altLang="zh-CN" sz="1600" dirty="0"/>
            </a:br>
            <a:r>
              <a:rPr lang="zh-CN" altLang="en-US" sz="1600" dirty="0"/>
              <a:t>研究分析前必须明确研究分析的目的</a:t>
            </a:r>
            <a:endParaRPr lang="zh-CN" altLang="en-US" dirty="0">
              <a:solidFill>
                <a:srgbClr val="262673"/>
              </a:solidFill>
            </a:endParaRPr>
          </a:p>
        </p:txBody>
      </p:sp>
      <p:sp>
        <p:nvSpPr>
          <p:cNvPr id="4" name="灯片编号占位符 3">
            <a:extLst>
              <a:ext uri="{FF2B5EF4-FFF2-40B4-BE49-F238E27FC236}">
                <a16:creationId xmlns:a16="http://schemas.microsoft.com/office/drawing/2014/main" id="{9FFE92B7-6552-448D-A52F-7584CE6A261C}"/>
              </a:ext>
            </a:extLst>
          </p:cNvPr>
          <p:cNvSpPr>
            <a:spLocks noGrp="1"/>
          </p:cNvSpPr>
          <p:nvPr>
            <p:ph type="sldNum" sz="quarter" idx="10"/>
          </p:nvPr>
        </p:nvSpPr>
        <p:spPr bwMode="auto">
          <a:xfrm>
            <a:off x="3733800" y="474345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zh-CN"/>
            </a:defPPr>
            <a:lvl1pPr algn="ctr" rtl="0" eaLnBrk="1" fontAlgn="base" hangingPunct="1">
              <a:spcBef>
                <a:spcPct val="0"/>
              </a:spcBef>
              <a:spcAft>
                <a:spcPct val="0"/>
              </a:spcAft>
              <a:defRPr sz="1000" b="0" kern="1200">
                <a:solidFill>
                  <a:schemeClr val="tx1"/>
                </a:solidFill>
                <a:latin typeface="Tahoma" panose="020B0604030504040204" pitchFamily="34" charset="0"/>
                <a:ea typeface="宋体" panose="02010600030101010101" pitchFamily="2" charset="-122"/>
                <a:cs typeface="+mn-cs"/>
              </a:defRPr>
            </a:lvl1pPr>
            <a:lvl2pPr marL="457200" algn="l" rtl="0" eaLnBrk="0" fontAlgn="base" hangingPunct="0">
              <a:spcBef>
                <a:spcPct val="0"/>
              </a:spcBef>
              <a:spcAft>
                <a:spcPct val="0"/>
              </a:spcAft>
              <a:defRPr sz="2000" b="1" kern="1200">
                <a:solidFill>
                  <a:srgbClr val="CC6600"/>
                </a:solidFill>
                <a:latin typeface="Tahoma" panose="020B0604030504040204" pitchFamily="34" charset="0"/>
                <a:ea typeface="宋体" panose="02010600030101010101" pitchFamily="2" charset="-122"/>
                <a:cs typeface="+mn-cs"/>
              </a:defRPr>
            </a:lvl2pPr>
            <a:lvl3pPr marL="914400" algn="l" rtl="0" eaLnBrk="0" fontAlgn="base" hangingPunct="0">
              <a:spcBef>
                <a:spcPct val="0"/>
              </a:spcBef>
              <a:spcAft>
                <a:spcPct val="0"/>
              </a:spcAft>
              <a:defRPr sz="2000" b="1" kern="1200">
                <a:solidFill>
                  <a:srgbClr val="CC6600"/>
                </a:solidFill>
                <a:latin typeface="Tahoma" panose="020B0604030504040204" pitchFamily="34" charset="0"/>
                <a:ea typeface="宋体" panose="02010600030101010101" pitchFamily="2" charset="-122"/>
                <a:cs typeface="+mn-cs"/>
              </a:defRPr>
            </a:lvl3pPr>
            <a:lvl4pPr marL="1371600" algn="l" rtl="0" eaLnBrk="0" fontAlgn="base" hangingPunct="0">
              <a:spcBef>
                <a:spcPct val="0"/>
              </a:spcBef>
              <a:spcAft>
                <a:spcPct val="0"/>
              </a:spcAft>
              <a:defRPr sz="2000" b="1" kern="1200">
                <a:solidFill>
                  <a:srgbClr val="CC6600"/>
                </a:solidFill>
                <a:latin typeface="Tahoma" panose="020B0604030504040204" pitchFamily="34" charset="0"/>
                <a:ea typeface="宋体" panose="02010600030101010101" pitchFamily="2" charset="-122"/>
                <a:cs typeface="+mn-cs"/>
              </a:defRPr>
            </a:lvl4pPr>
            <a:lvl5pPr marL="1828800" algn="l" rtl="0" eaLnBrk="0" fontAlgn="base" hangingPunct="0">
              <a:spcBef>
                <a:spcPct val="0"/>
              </a:spcBef>
              <a:spcAft>
                <a:spcPct val="0"/>
              </a:spcAft>
              <a:defRPr sz="2000" b="1" kern="1200">
                <a:solidFill>
                  <a:srgbClr val="CC6600"/>
                </a:solidFill>
                <a:latin typeface="Tahoma" panose="020B0604030504040204" pitchFamily="34" charset="0"/>
                <a:ea typeface="宋体" panose="02010600030101010101" pitchFamily="2" charset="-122"/>
                <a:cs typeface="+mn-cs"/>
              </a:defRPr>
            </a:lvl5pPr>
            <a:lvl6pPr marL="2286000" algn="l" defTabSz="914400" rtl="0" eaLnBrk="1" latinLnBrk="0" hangingPunct="1">
              <a:defRPr sz="2000" b="1" kern="1200">
                <a:solidFill>
                  <a:srgbClr val="CC6600"/>
                </a:solidFill>
                <a:latin typeface="Tahoma" panose="020B0604030504040204" pitchFamily="34" charset="0"/>
                <a:ea typeface="宋体" panose="02010600030101010101" pitchFamily="2" charset="-122"/>
                <a:cs typeface="+mn-cs"/>
              </a:defRPr>
            </a:lvl6pPr>
            <a:lvl7pPr marL="2743200" algn="l" defTabSz="914400" rtl="0" eaLnBrk="1" latinLnBrk="0" hangingPunct="1">
              <a:defRPr sz="2000" b="1" kern="1200">
                <a:solidFill>
                  <a:srgbClr val="CC6600"/>
                </a:solidFill>
                <a:latin typeface="Tahoma" panose="020B0604030504040204" pitchFamily="34" charset="0"/>
                <a:ea typeface="宋体" panose="02010600030101010101" pitchFamily="2" charset="-122"/>
                <a:cs typeface="+mn-cs"/>
              </a:defRPr>
            </a:lvl7pPr>
            <a:lvl8pPr marL="3200400" algn="l" defTabSz="914400" rtl="0" eaLnBrk="1" latinLnBrk="0" hangingPunct="1">
              <a:defRPr sz="2000" b="1" kern="1200">
                <a:solidFill>
                  <a:srgbClr val="CC6600"/>
                </a:solidFill>
                <a:latin typeface="Tahoma" panose="020B0604030504040204" pitchFamily="34" charset="0"/>
                <a:ea typeface="宋体" panose="02010600030101010101" pitchFamily="2" charset="-122"/>
                <a:cs typeface="+mn-cs"/>
              </a:defRPr>
            </a:lvl8pPr>
            <a:lvl9pPr marL="3657600" algn="l" defTabSz="914400" rtl="0" eaLnBrk="1" latinLnBrk="0" hangingPunct="1">
              <a:defRPr sz="2000" b="1" kern="1200">
                <a:solidFill>
                  <a:srgbClr val="CC6600"/>
                </a:solidFill>
                <a:latin typeface="Tahoma" panose="020B0604030504040204" pitchFamily="34" charset="0"/>
                <a:ea typeface="宋体" panose="02010600030101010101" pitchFamily="2" charset="-122"/>
                <a:cs typeface="+mn-cs"/>
              </a:defRPr>
            </a:lvl9pPr>
          </a:lstStyle>
          <a:p>
            <a:fld id="{494FBE5C-720A-466F-9140-DE2A31C2DE78}" type="slidenum">
              <a:rPr lang="zh-CN" altLang="en-US" smtClean="0"/>
              <a:pPr/>
              <a:t>9</a:t>
            </a:fld>
            <a:endParaRPr lang="en-US" altLang="zh-CN" sz="1000" b="0">
              <a:solidFill>
                <a:schemeClr val="tx1"/>
              </a:solidFill>
            </a:endParaRPr>
          </a:p>
        </p:txBody>
      </p:sp>
      <p:sp>
        <p:nvSpPr>
          <p:cNvPr id="7" name="矩形 6">
            <a:extLst>
              <a:ext uri="{FF2B5EF4-FFF2-40B4-BE49-F238E27FC236}">
                <a16:creationId xmlns:a16="http://schemas.microsoft.com/office/drawing/2014/main" id="{CA548213-57F9-48EF-B54F-9ABDBC585B4D}"/>
              </a:ext>
            </a:extLst>
          </p:cNvPr>
          <p:cNvSpPr/>
          <p:nvPr/>
        </p:nvSpPr>
        <p:spPr bwMode="auto">
          <a:xfrm>
            <a:off x="5534025" y="1263650"/>
            <a:ext cx="1141413"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行情驱动</a:t>
            </a:r>
          </a:p>
        </p:txBody>
      </p:sp>
      <p:sp>
        <p:nvSpPr>
          <p:cNvPr id="8" name="矩形 7">
            <a:extLst>
              <a:ext uri="{FF2B5EF4-FFF2-40B4-BE49-F238E27FC236}">
                <a16:creationId xmlns:a16="http://schemas.microsoft.com/office/drawing/2014/main" id="{5C3D0C24-493E-4E27-9338-3086125B171E}"/>
              </a:ext>
            </a:extLst>
          </p:cNvPr>
          <p:cNvSpPr/>
          <p:nvPr/>
        </p:nvSpPr>
        <p:spPr bwMode="auto">
          <a:xfrm>
            <a:off x="7094538" y="2571750"/>
            <a:ext cx="1139825" cy="319088"/>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止赢</a:t>
            </a:r>
          </a:p>
        </p:txBody>
      </p:sp>
      <p:sp>
        <p:nvSpPr>
          <p:cNvPr id="9" name="矩形 8">
            <a:extLst>
              <a:ext uri="{FF2B5EF4-FFF2-40B4-BE49-F238E27FC236}">
                <a16:creationId xmlns:a16="http://schemas.microsoft.com/office/drawing/2014/main" id="{00406250-9BDF-492B-98F1-487BDC161B26}"/>
              </a:ext>
            </a:extLst>
          </p:cNvPr>
          <p:cNvSpPr/>
          <p:nvPr/>
        </p:nvSpPr>
        <p:spPr bwMode="auto">
          <a:xfrm>
            <a:off x="5534025" y="2192338"/>
            <a:ext cx="1141413"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安全边际</a:t>
            </a:r>
          </a:p>
        </p:txBody>
      </p:sp>
      <p:sp>
        <p:nvSpPr>
          <p:cNvPr id="10" name="矩形 9">
            <a:extLst>
              <a:ext uri="{FF2B5EF4-FFF2-40B4-BE49-F238E27FC236}">
                <a16:creationId xmlns:a16="http://schemas.microsoft.com/office/drawing/2014/main" id="{10668991-0D6B-4503-8331-35A4C73F8BA4}"/>
              </a:ext>
            </a:extLst>
          </p:cNvPr>
          <p:cNvSpPr/>
          <p:nvPr/>
        </p:nvSpPr>
        <p:spPr bwMode="auto">
          <a:xfrm>
            <a:off x="7094538" y="2192338"/>
            <a:ext cx="1139825"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止损</a:t>
            </a:r>
          </a:p>
        </p:txBody>
      </p:sp>
      <p:sp>
        <p:nvSpPr>
          <p:cNvPr id="11" name="矩形 10">
            <a:extLst>
              <a:ext uri="{FF2B5EF4-FFF2-40B4-BE49-F238E27FC236}">
                <a16:creationId xmlns:a16="http://schemas.microsoft.com/office/drawing/2014/main" id="{4B700B59-3ABD-4121-86FC-744F56CACA62}"/>
              </a:ext>
            </a:extLst>
          </p:cNvPr>
          <p:cNvSpPr/>
          <p:nvPr/>
        </p:nvSpPr>
        <p:spPr bwMode="auto">
          <a:xfrm>
            <a:off x="7094538" y="842963"/>
            <a:ext cx="1139825"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方向</a:t>
            </a:r>
          </a:p>
        </p:txBody>
      </p:sp>
      <p:sp>
        <p:nvSpPr>
          <p:cNvPr id="12" name="矩形 11">
            <a:extLst>
              <a:ext uri="{FF2B5EF4-FFF2-40B4-BE49-F238E27FC236}">
                <a16:creationId xmlns:a16="http://schemas.microsoft.com/office/drawing/2014/main" id="{3C0A6E82-D5FC-4714-8067-60AFA25ADC2A}"/>
              </a:ext>
            </a:extLst>
          </p:cNvPr>
          <p:cNvSpPr/>
          <p:nvPr/>
        </p:nvSpPr>
        <p:spPr bwMode="auto">
          <a:xfrm>
            <a:off x="7094538" y="1263650"/>
            <a:ext cx="1139825"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幅度</a:t>
            </a:r>
          </a:p>
        </p:txBody>
      </p:sp>
      <p:sp>
        <p:nvSpPr>
          <p:cNvPr id="13" name="矩形 12">
            <a:extLst>
              <a:ext uri="{FF2B5EF4-FFF2-40B4-BE49-F238E27FC236}">
                <a16:creationId xmlns:a16="http://schemas.microsoft.com/office/drawing/2014/main" id="{B1011B4E-0F23-4023-9250-4B4E516907C6}"/>
              </a:ext>
            </a:extLst>
          </p:cNvPr>
          <p:cNvSpPr/>
          <p:nvPr/>
        </p:nvSpPr>
        <p:spPr bwMode="auto">
          <a:xfrm>
            <a:off x="7094538" y="1831975"/>
            <a:ext cx="1139825" cy="319088"/>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初始交易安全区域</a:t>
            </a:r>
          </a:p>
        </p:txBody>
      </p:sp>
      <p:sp>
        <p:nvSpPr>
          <p:cNvPr id="14" name="矩形 13">
            <a:extLst>
              <a:ext uri="{FF2B5EF4-FFF2-40B4-BE49-F238E27FC236}">
                <a16:creationId xmlns:a16="http://schemas.microsoft.com/office/drawing/2014/main" id="{A2F65F99-4651-4825-9AEF-864940F00819}"/>
              </a:ext>
            </a:extLst>
          </p:cNvPr>
          <p:cNvSpPr/>
          <p:nvPr/>
        </p:nvSpPr>
        <p:spPr bwMode="auto">
          <a:xfrm>
            <a:off x="790575" y="2189163"/>
            <a:ext cx="1141413"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分析应用</a:t>
            </a:r>
          </a:p>
        </p:txBody>
      </p:sp>
      <p:sp>
        <p:nvSpPr>
          <p:cNvPr id="15" name="矩形 14">
            <a:extLst>
              <a:ext uri="{FF2B5EF4-FFF2-40B4-BE49-F238E27FC236}">
                <a16:creationId xmlns:a16="http://schemas.microsoft.com/office/drawing/2014/main" id="{1C10746B-5993-44BC-B71B-3631541B1691}"/>
              </a:ext>
            </a:extLst>
          </p:cNvPr>
          <p:cNvSpPr/>
          <p:nvPr/>
        </p:nvSpPr>
        <p:spPr bwMode="auto">
          <a:xfrm>
            <a:off x="2378075" y="1698625"/>
            <a:ext cx="1141413" cy="319088"/>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投资</a:t>
            </a:r>
          </a:p>
        </p:txBody>
      </p:sp>
      <p:sp>
        <p:nvSpPr>
          <p:cNvPr id="16" name="矩形 15">
            <a:extLst>
              <a:ext uri="{FF2B5EF4-FFF2-40B4-BE49-F238E27FC236}">
                <a16:creationId xmlns:a16="http://schemas.microsoft.com/office/drawing/2014/main" id="{E30DD2FC-494A-461F-8445-FC8877F2B22D}"/>
              </a:ext>
            </a:extLst>
          </p:cNvPr>
          <p:cNvSpPr/>
          <p:nvPr/>
        </p:nvSpPr>
        <p:spPr bwMode="auto">
          <a:xfrm>
            <a:off x="2378075" y="2738438"/>
            <a:ext cx="1141413"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风险管理</a:t>
            </a:r>
          </a:p>
        </p:txBody>
      </p:sp>
      <p:sp>
        <p:nvSpPr>
          <p:cNvPr id="17" name="矩形 16">
            <a:extLst>
              <a:ext uri="{FF2B5EF4-FFF2-40B4-BE49-F238E27FC236}">
                <a16:creationId xmlns:a16="http://schemas.microsoft.com/office/drawing/2014/main" id="{065FF8A0-13FA-4E4A-89C1-F349EB597C62}"/>
              </a:ext>
            </a:extLst>
          </p:cNvPr>
          <p:cNvSpPr/>
          <p:nvPr/>
        </p:nvSpPr>
        <p:spPr bwMode="auto">
          <a:xfrm>
            <a:off x="3954463" y="1263650"/>
            <a:ext cx="1139825"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跨期套利</a:t>
            </a:r>
          </a:p>
        </p:txBody>
      </p:sp>
      <p:sp>
        <p:nvSpPr>
          <p:cNvPr id="18" name="矩形 17">
            <a:extLst>
              <a:ext uri="{FF2B5EF4-FFF2-40B4-BE49-F238E27FC236}">
                <a16:creationId xmlns:a16="http://schemas.microsoft.com/office/drawing/2014/main" id="{DE8EAA44-DF1E-44A1-8BB5-4060B7FD3531}"/>
              </a:ext>
            </a:extLst>
          </p:cNvPr>
          <p:cNvSpPr/>
          <p:nvPr/>
        </p:nvSpPr>
        <p:spPr bwMode="auto">
          <a:xfrm>
            <a:off x="2378075" y="2189163"/>
            <a:ext cx="1141413"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单边投机</a:t>
            </a:r>
          </a:p>
        </p:txBody>
      </p:sp>
      <p:sp>
        <p:nvSpPr>
          <p:cNvPr id="19" name="矩形 18">
            <a:extLst>
              <a:ext uri="{FF2B5EF4-FFF2-40B4-BE49-F238E27FC236}">
                <a16:creationId xmlns:a16="http://schemas.microsoft.com/office/drawing/2014/main" id="{9A03104F-757A-4A25-A5F7-9F8EC43F3488}"/>
              </a:ext>
            </a:extLst>
          </p:cNvPr>
          <p:cNvSpPr/>
          <p:nvPr/>
        </p:nvSpPr>
        <p:spPr bwMode="auto">
          <a:xfrm>
            <a:off x="3954463" y="1698625"/>
            <a:ext cx="1139825" cy="319088"/>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跨品种套利</a:t>
            </a:r>
          </a:p>
        </p:txBody>
      </p:sp>
      <p:sp>
        <p:nvSpPr>
          <p:cNvPr id="20" name="矩形 19">
            <a:extLst>
              <a:ext uri="{FF2B5EF4-FFF2-40B4-BE49-F238E27FC236}">
                <a16:creationId xmlns:a16="http://schemas.microsoft.com/office/drawing/2014/main" id="{29E342A9-0FA9-41E3-8D97-179E33E5A69A}"/>
              </a:ext>
            </a:extLst>
          </p:cNvPr>
          <p:cNvSpPr/>
          <p:nvPr/>
        </p:nvSpPr>
        <p:spPr bwMode="auto">
          <a:xfrm>
            <a:off x="3954463" y="842963"/>
            <a:ext cx="1139825"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跨市场套利</a:t>
            </a:r>
          </a:p>
        </p:txBody>
      </p:sp>
      <p:cxnSp>
        <p:nvCxnSpPr>
          <p:cNvPr id="22" name="直接连接符 21">
            <a:extLst>
              <a:ext uri="{FF2B5EF4-FFF2-40B4-BE49-F238E27FC236}">
                <a16:creationId xmlns:a16="http://schemas.microsoft.com/office/drawing/2014/main" id="{78953021-162C-49E4-AABD-2E25A115C325}"/>
              </a:ext>
            </a:extLst>
          </p:cNvPr>
          <p:cNvCxnSpPr>
            <a:stCxn id="7" idx="1"/>
            <a:endCxn id="9" idx="1"/>
          </p:cNvCxnSpPr>
          <p:nvPr/>
        </p:nvCxnSpPr>
        <p:spPr bwMode="auto">
          <a:xfrm>
            <a:off x="5534025" y="1422400"/>
            <a:ext cx="0" cy="928688"/>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24" name="直接连接符 23">
            <a:extLst>
              <a:ext uri="{FF2B5EF4-FFF2-40B4-BE49-F238E27FC236}">
                <a16:creationId xmlns:a16="http://schemas.microsoft.com/office/drawing/2014/main" id="{E0139204-EF60-464F-8B5D-94652EE811F2}"/>
              </a:ext>
            </a:extLst>
          </p:cNvPr>
          <p:cNvCxnSpPr>
            <a:stCxn id="20" idx="3"/>
            <a:endCxn id="19" idx="3"/>
          </p:cNvCxnSpPr>
          <p:nvPr/>
        </p:nvCxnSpPr>
        <p:spPr bwMode="auto">
          <a:xfrm>
            <a:off x="5094288" y="1001713"/>
            <a:ext cx="0" cy="855662"/>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26" name="直接连接符 25">
            <a:extLst>
              <a:ext uri="{FF2B5EF4-FFF2-40B4-BE49-F238E27FC236}">
                <a16:creationId xmlns:a16="http://schemas.microsoft.com/office/drawing/2014/main" id="{C9F0BC87-9B7F-461E-9F46-56C45588DFB0}"/>
              </a:ext>
            </a:extLst>
          </p:cNvPr>
          <p:cNvCxnSpPr>
            <a:stCxn id="20" idx="1"/>
            <a:endCxn id="19" idx="1"/>
          </p:cNvCxnSpPr>
          <p:nvPr/>
        </p:nvCxnSpPr>
        <p:spPr bwMode="auto">
          <a:xfrm>
            <a:off x="3954463" y="1001713"/>
            <a:ext cx="0" cy="855662"/>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44053" name="直接箭头连接符 42">
            <a:extLst>
              <a:ext uri="{FF2B5EF4-FFF2-40B4-BE49-F238E27FC236}">
                <a16:creationId xmlns:a16="http://schemas.microsoft.com/office/drawing/2014/main" id="{D2A64045-2EC3-4DCA-AEB5-14EF206EEBAF}"/>
              </a:ext>
            </a:extLst>
          </p:cNvPr>
          <p:cNvCxnSpPr>
            <a:cxnSpLocks noChangeShapeType="1"/>
          </p:cNvCxnSpPr>
          <p:nvPr/>
        </p:nvCxnSpPr>
        <p:spPr bwMode="auto">
          <a:xfrm>
            <a:off x="9401175" y="1628775"/>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lgn="ctr">
                <a:solidFill>
                  <a:srgbClr val="000000"/>
                </a:solidFill>
                <a:round/>
                <a:headEnd/>
                <a:tailEnd type="arrow" w="med" len="med"/>
              </a14:hiddenLine>
            </a:ext>
          </a:extLst>
        </p:spPr>
      </p:cxnSp>
      <p:cxnSp>
        <p:nvCxnSpPr>
          <p:cNvPr id="45" name="直接连接符 44">
            <a:extLst>
              <a:ext uri="{FF2B5EF4-FFF2-40B4-BE49-F238E27FC236}">
                <a16:creationId xmlns:a16="http://schemas.microsoft.com/office/drawing/2014/main" id="{D50D166D-A611-490D-84A2-F545568F8221}"/>
              </a:ext>
            </a:extLst>
          </p:cNvPr>
          <p:cNvCxnSpPr>
            <a:stCxn id="15" idx="1"/>
            <a:endCxn id="16" idx="1"/>
          </p:cNvCxnSpPr>
          <p:nvPr/>
        </p:nvCxnSpPr>
        <p:spPr bwMode="auto">
          <a:xfrm>
            <a:off x="2378075" y="1857375"/>
            <a:ext cx="0" cy="1039813"/>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47" name="直接箭头连接符 46">
            <a:extLst>
              <a:ext uri="{FF2B5EF4-FFF2-40B4-BE49-F238E27FC236}">
                <a16:creationId xmlns:a16="http://schemas.microsoft.com/office/drawing/2014/main" id="{56AE8DD1-6418-4C88-8B54-A7D61295C36F}"/>
              </a:ext>
            </a:extLst>
          </p:cNvPr>
          <p:cNvCxnSpPr>
            <a:stCxn id="14" idx="3"/>
            <a:endCxn id="18" idx="1"/>
          </p:cNvCxnSpPr>
          <p:nvPr/>
        </p:nvCxnSpPr>
        <p:spPr bwMode="auto">
          <a:xfrm>
            <a:off x="1931988" y="2349500"/>
            <a:ext cx="446087"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49" name="直接箭头连接符 48">
            <a:extLst>
              <a:ext uri="{FF2B5EF4-FFF2-40B4-BE49-F238E27FC236}">
                <a16:creationId xmlns:a16="http://schemas.microsoft.com/office/drawing/2014/main" id="{3047C4B7-C31E-4DBD-B0D5-311E20751F46}"/>
              </a:ext>
            </a:extLst>
          </p:cNvPr>
          <p:cNvCxnSpPr>
            <a:stCxn id="18" idx="3"/>
          </p:cNvCxnSpPr>
          <p:nvPr/>
        </p:nvCxnSpPr>
        <p:spPr bwMode="auto">
          <a:xfrm>
            <a:off x="3519488" y="2349500"/>
            <a:ext cx="2014537"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4" name="直接连接符 53">
            <a:extLst>
              <a:ext uri="{FF2B5EF4-FFF2-40B4-BE49-F238E27FC236}">
                <a16:creationId xmlns:a16="http://schemas.microsoft.com/office/drawing/2014/main" id="{13705B92-7144-480A-82FB-4E72FEB92B76}"/>
              </a:ext>
            </a:extLst>
          </p:cNvPr>
          <p:cNvCxnSpPr>
            <a:stCxn id="11" idx="1"/>
            <a:endCxn id="12" idx="1"/>
          </p:cNvCxnSpPr>
          <p:nvPr/>
        </p:nvCxnSpPr>
        <p:spPr bwMode="auto">
          <a:xfrm>
            <a:off x="7094538" y="1001713"/>
            <a:ext cx="0" cy="420687"/>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56" name="直接箭头连接符 55">
            <a:extLst>
              <a:ext uri="{FF2B5EF4-FFF2-40B4-BE49-F238E27FC236}">
                <a16:creationId xmlns:a16="http://schemas.microsoft.com/office/drawing/2014/main" id="{BBC4B493-6A03-49D5-8E4D-C5F9807B8CF1}"/>
              </a:ext>
            </a:extLst>
          </p:cNvPr>
          <p:cNvCxnSpPr>
            <a:stCxn id="7" idx="3"/>
            <a:endCxn id="12" idx="1"/>
          </p:cNvCxnSpPr>
          <p:nvPr/>
        </p:nvCxnSpPr>
        <p:spPr bwMode="auto">
          <a:xfrm>
            <a:off x="6675438" y="1422400"/>
            <a:ext cx="419100"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58" name="直接连接符 57">
            <a:extLst>
              <a:ext uri="{FF2B5EF4-FFF2-40B4-BE49-F238E27FC236}">
                <a16:creationId xmlns:a16="http://schemas.microsoft.com/office/drawing/2014/main" id="{0ACBF3A6-600A-43D5-BA08-C1717E3BDA46}"/>
              </a:ext>
            </a:extLst>
          </p:cNvPr>
          <p:cNvCxnSpPr>
            <a:stCxn id="13" idx="1"/>
            <a:endCxn id="8" idx="1"/>
          </p:cNvCxnSpPr>
          <p:nvPr/>
        </p:nvCxnSpPr>
        <p:spPr bwMode="auto">
          <a:xfrm>
            <a:off x="7094538" y="1992313"/>
            <a:ext cx="0" cy="738187"/>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60" name="直接箭头连接符 59">
            <a:extLst>
              <a:ext uri="{FF2B5EF4-FFF2-40B4-BE49-F238E27FC236}">
                <a16:creationId xmlns:a16="http://schemas.microsoft.com/office/drawing/2014/main" id="{BF7939AA-90C9-4F30-8AB2-D79E99B8185B}"/>
              </a:ext>
            </a:extLst>
          </p:cNvPr>
          <p:cNvCxnSpPr>
            <a:stCxn id="9" idx="3"/>
            <a:endCxn id="10" idx="1"/>
          </p:cNvCxnSpPr>
          <p:nvPr/>
        </p:nvCxnSpPr>
        <p:spPr bwMode="auto">
          <a:xfrm>
            <a:off x="6675438" y="2351088"/>
            <a:ext cx="419100"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68" name="肘形连接符 67">
            <a:extLst>
              <a:ext uri="{FF2B5EF4-FFF2-40B4-BE49-F238E27FC236}">
                <a16:creationId xmlns:a16="http://schemas.microsoft.com/office/drawing/2014/main" id="{71BDD7DA-838E-4368-9A81-3C0F435653D7}"/>
              </a:ext>
            </a:extLst>
          </p:cNvPr>
          <p:cNvCxnSpPr>
            <a:stCxn id="15" idx="0"/>
            <a:endCxn id="17" idx="1"/>
          </p:cNvCxnSpPr>
          <p:nvPr/>
        </p:nvCxnSpPr>
        <p:spPr bwMode="auto">
          <a:xfrm rot="5400000" flipH="1" flipV="1">
            <a:off x="3313113" y="1057275"/>
            <a:ext cx="276225" cy="1006475"/>
          </a:xfrm>
          <a:prstGeom prst="bentConnector2">
            <a:avLst/>
          </a:prstGeom>
          <a:noFill/>
          <a:ln w="19050" cap="flat" cmpd="sng" algn="ctr">
            <a:solidFill>
              <a:schemeClr val="tx2">
                <a:lumMod val="75000"/>
              </a:schemeClr>
            </a:solidFill>
            <a:prstDash val="solid"/>
            <a:round/>
            <a:headEnd type="none" w="med" len="med"/>
            <a:tailEnd type="triangle" w="med" len="med"/>
          </a:ln>
          <a:effectLst/>
        </p:spPr>
      </p:cxnSp>
      <p:sp>
        <p:nvSpPr>
          <p:cNvPr id="44062" name="矩形 68">
            <a:extLst>
              <a:ext uri="{FF2B5EF4-FFF2-40B4-BE49-F238E27FC236}">
                <a16:creationId xmlns:a16="http://schemas.microsoft.com/office/drawing/2014/main" id="{96B2D717-159B-4AB5-B70D-51E0E6D4FB3B}"/>
              </a:ext>
            </a:extLst>
          </p:cNvPr>
          <p:cNvSpPr>
            <a:spLocks noChangeArrowheads="1"/>
          </p:cNvSpPr>
          <p:nvPr/>
        </p:nvSpPr>
        <p:spPr bwMode="auto">
          <a:xfrm>
            <a:off x="2378075" y="3470275"/>
            <a:ext cx="1141413" cy="319088"/>
          </a:xfrm>
          <a:prstGeom prst="rect">
            <a:avLst/>
          </a:prstGeom>
          <a:solidFill>
            <a:srgbClr val="FF0000"/>
          </a:solidFill>
          <a:ln>
            <a:noFill/>
          </a:ln>
          <a:extLs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800" b="0">
                <a:solidFill>
                  <a:schemeClr val="bg1"/>
                </a:solidFill>
              </a:rPr>
              <a:t>企业风险调查</a:t>
            </a:r>
          </a:p>
        </p:txBody>
      </p:sp>
      <p:sp>
        <p:nvSpPr>
          <p:cNvPr id="70" name="矩形 69">
            <a:extLst>
              <a:ext uri="{FF2B5EF4-FFF2-40B4-BE49-F238E27FC236}">
                <a16:creationId xmlns:a16="http://schemas.microsoft.com/office/drawing/2014/main" id="{315F8817-036F-4AB5-A0C5-84F5AB24D69B}"/>
              </a:ext>
            </a:extLst>
          </p:cNvPr>
          <p:cNvSpPr/>
          <p:nvPr/>
        </p:nvSpPr>
        <p:spPr bwMode="auto">
          <a:xfrm>
            <a:off x="3876675" y="3116263"/>
            <a:ext cx="1139825"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风险对冲</a:t>
            </a:r>
          </a:p>
        </p:txBody>
      </p:sp>
      <p:sp>
        <p:nvSpPr>
          <p:cNvPr id="71" name="矩形 70">
            <a:extLst>
              <a:ext uri="{FF2B5EF4-FFF2-40B4-BE49-F238E27FC236}">
                <a16:creationId xmlns:a16="http://schemas.microsoft.com/office/drawing/2014/main" id="{DDC3DB8F-4E4E-46F6-BD04-BF9B267F81AF}"/>
              </a:ext>
            </a:extLst>
          </p:cNvPr>
          <p:cNvSpPr/>
          <p:nvPr/>
        </p:nvSpPr>
        <p:spPr bwMode="auto">
          <a:xfrm>
            <a:off x="3876675" y="3470275"/>
            <a:ext cx="1139825" cy="319088"/>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风险转移</a:t>
            </a:r>
          </a:p>
        </p:txBody>
      </p:sp>
      <p:sp>
        <p:nvSpPr>
          <p:cNvPr id="72" name="矩形 71">
            <a:extLst>
              <a:ext uri="{FF2B5EF4-FFF2-40B4-BE49-F238E27FC236}">
                <a16:creationId xmlns:a16="http://schemas.microsoft.com/office/drawing/2014/main" id="{8BB63B4D-1E7C-4F29-9131-277BA58B3629}"/>
              </a:ext>
            </a:extLst>
          </p:cNvPr>
          <p:cNvSpPr/>
          <p:nvPr/>
        </p:nvSpPr>
        <p:spPr bwMode="auto">
          <a:xfrm>
            <a:off x="3876675" y="2738438"/>
            <a:ext cx="1139825"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风险分散</a:t>
            </a:r>
          </a:p>
        </p:txBody>
      </p:sp>
      <p:cxnSp>
        <p:nvCxnSpPr>
          <p:cNvPr id="75" name="直接箭头连接符 74">
            <a:extLst>
              <a:ext uri="{FF2B5EF4-FFF2-40B4-BE49-F238E27FC236}">
                <a16:creationId xmlns:a16="http://schemas.microsoft.com/office/drawing/2014/main" id="{D6B4F5EE-ED08-4C7C-9907-D88AC6074037}"/>
              </a:ext>
            </a:extLst>
          </p:cNvPr>
          <p:cNvCxnSpPr>
            <a:stCxn id="17" idx="3"/>
            <a:endCxn id="7" idx="1"/>
          </p:cNvCxnSpPr>
          <p:nvPr/>
        </p:nvCxnSpPr>
        <p:spPr bwMode="auto">
          <a:xfrm>
            <a:off x="5094288" y="1422400"/>
            <a:ext cx="439737"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sp>
        <p:nvSpPr>
          <p:cNvPr id="84" name="矩形 83">
            <a:extLst>
              <a:ext uri="{FF2B5EF4-FFF2-40B4-BE49-F238E27FC236}">
                <a16:creationId xmlns:a16="http://schemas.microsoft.com/office/drawing/2014/main" id="{BE476CAF-15EE-4EBA-89C1-91081499ECFC}"/>
              </a:ext>
            </a:extLst>
          </p:cNvPr>
          <p:cNvSpPr/>
          <p:nvPr/>
        </p:nvSpPr>
        <p:spPr bwMode="auto">
          <a:xfrm>
            <a:off x="5534025" y="2738438"/>
            <a:ext cx="1141413" cy="317500"/>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行情驱动</a:t>
            </a:r>
          </a:p>
        </p:txBody>
      </p:sp>
      <p:sp>
        <p:nvSpPr>
          <p:cNvPr id="85" name="矩形 84">
            <a:extLst>
              <a:ext uri="{FF2B5EF4-FFF2-40B4-BE49-F238E27FC236}">
                <a16:creationId xmlns:a16="http://schemas.microsoft.com/office/drawing/2014/main" id="{36DBEC24-8CE3-431A-A4D2-C8ABC4906EB1}"/>
              </a:ext>
            </a:extLst>
          </p:cNvPr>
          <p:cNvSpPr/>
          <p:nvPr/>
        </p:nvSpPr>
        <p:spPr bwMode="auto">
          <a:xfrm>
            <a:off x="5534025" y="3116263"/>
            <a:ext cx="1141413"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基差与价差驱动</a:t>
            </a:r>
          </a:p>
        </p:txBody>
      </p:sp>
      <p:sp>
        <p:nvSpPr>
          <p:cNvPr id="86" name="矩形 85">
            <a:extLst>
              <a:ext uri="{FF2B5EF4-FFF2-40B4-BE49-F238E27FC236}">
                <a16:creationId xmlns:a16="http://schemas.microsoft.com/office/drawing/2014/main" id="{F10359B0-76C3-4A21-915B-6FC0023B642E}"/>
              </a:ext>
            </a:extLst>
          </p:cNvPr>
          <p:cNvSpPr/>
          <p:nvPr/>
        </p:nvSpPr>
        <p:spPr bwMode="auto">
          <a:xfrm>
            <a:off x="5534025" y="3482975"/>
            <a:ext cx="1141413" cy="319088"/>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安全边际</a:t>
            </a:r>
          </a:p>
        </p:txBody>
      </p:sp>
      <p:cxnSp>
        <p:nvCxnSpPr>
          <p:cNvPr id="88" name="直接连接符 87">
            <a:extLst>
              <a:ext uri="{FF2B5EF4-FFF2-40B4-BE49-F238E27FC236}">
                <a16:creationId xmlns:a16="http://schemas.microsoft.com/office/drawing/2014/main" id="{525E4D12-B16D-468B-AB7F-F0C365462207}"/>
              </a:ext>
            </a:extLst>
          </p:cNvPr>
          <p:cNvCxnSpPr>
            <a:stCxn id="84" idx="1"/>
            <a:endCxn id="86" idx="1"/>
          </p:cNvCxnSpPr>
          <p:nvPr/>
        </p:nvCxnSpPr>
        <p:spPr bwMode="auto">
          <a:xfrm>
            <a:off x="5534025" y="2897188"/>
            <a:ext cx="0" cy="746125"/>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90" name="直接连接符 89">
            <a:extLst>
              <a:ext uri="{FF2B5EF4-FFF2-40B4-BE49-F238E27FC236}">
                <a16:creationId xmlns:a16="http://schemas.microsoft.com/office/drawing/2014/main" id="{CC5C1211-56E0-48EF-B0A9-050195A9AAAC}"/>
              </a:ext>
            </a:extLst>
          </p:cNvPr>
          <p:cNvCxnSpPr>
            <a:stCxn id="84" idx="3"/>
            <a:endCxn id="86" idx="3"/>
          </p:cNvCxnSpPr>
          <p:nvPr/>
        </p:nvCxnSpPr>
        <p:spPr bwMode="auto">
          <a:xfrm>
            <a:off x="6675438" y="2897188"/>
            <a:ext cx="0" cy="746125"/>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92" name="直接箭头连接符 91">
            <a:extLst>
              <a:ext uri="{FF2B5EF4-FFF2-40B4-BE49-F238E27FC236}">
                <a16:creationId xmlns:a16="http://schemas.microsoft.com/office/drawing/2014/main" id="{0E04F796-0E22-4AE0-B1DF-13FA2273D7AB}"/>
              </a:ext>
            </a:extLst>
          </p:cNvPr>
          <p:cNvCxnSpPr>
            <a:stCxn id="70" idx="3"/>
            <a:endCxn id="85" idx="1"/>
          </p:cNvCxnSpPr>
          <p:nvPr/>
        </p:nvCxnSpPr>
        <p:spPr bwMode="auto">
          <a:xfrm>
            <a:off x="5016500" y="3276600"/>
            <a:ext cx="517525"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94" name="直接连接符 93">
            <a:extLst>
              <a:ext uri="{FF2B5EF4-FFF2-40B4-BE49-F238E27FC236}">
                <a16:creationId xmlns:a16="http://schemas.microsoft.com/office/drawing/2014/main" id="{3D49CDF9-C359-456D-8074-F04701E6E768}"/>
              </a:ext>
            </a:extLst>
          </p:cNvPr>
          <p:cNvCxnSpPr>
            <a:stCxn id="72" idx="1"/>
            <a:endCxn id="71" idx="1"/>
          </p:cNvCxnSpPr>
          <p:nvPr/>
        </p:nvCxnSpPr>
        <p:spPr bwMode="auto">
          <a:xfrm>
            <a:off x="3876675" y="2897188"/>
            <a:ext cx="0" cy="733425"/>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96" name="直接箭头连接符 95">
            <a:extLst>
              <a:ext uri="{FF2B5EF4-FFF2-40B4-BE49-F238E27FC236}">
                <a16:creationId xmlns:a16="http://schemas.microsoft.com/office/drawing/2014/main" id="{5D8BDA90-DA9D-4E68-96EA-40A3583DDD5E}"/>
              </a:ext>
            </a:extLst>
          </p:cNvPr>
          <p:cNvCxnSpPr>
            <a:stCxn id="16" idx="3"/>
            <a:endCxn id="72" idx="1"/>
          </p:cNvCxnSpPr>
          <p:nvPr/>
        </p:nvCxnSpPr>
        <p:spPr bwMode="auto">
          <a:xfrm flipV="1">
            <a:off x="3519488" y="2897188"/>
            <a:ext cx="357187" cy="0"/>
          </a:xfrm>
          <a:prstGeom prst="straightConnector1">
            <a:avLst/>
          </a:prstGeom>
          <a:noFill/>
          <a:ln w="19050" cap="flat" cmpd="sng" algn="ctr">
            <a:solidFill>
              <a:schemeClr val="tx2">
                <a:lumMod val="75000"/>
              </a:schemeClr>
            </a:solidFill>
            <a:prstDash val="solid"/>
            <a:round/>
            <a:headEnd type="none" w="med" len="med"/>
            <a:tailEnd type="triangle" w="med" len="med"/>
          </a:ln>
          <a:effectLst/>
        </p:spPr>
      </p:cxnSp>
      <p:cxnSp>
        <p:nvCxnSpPr>
          <p:cNvPr id="98" name="直接连接符 97">
            <a:extLst>
              <a:ext uri="{FF2B5EF4-FFF2-40B4-BE49-F238E27FC236}">
                <a16:creationId xmlns:a16="http://schemas.microsoft.com/office/drawing/2014/main" id="{406CEDE4-D0A8-4355-ACDA-16B2D54D39B3}"/>
              </a:ext>
            </a:extLst>
          </p:cNvPr>
          <p:cNvCxnSpPr>
            <a:stCxn id="72" idx="3"/>
            <a:endCxn id="71" idx="3"/>
          </p:cNvCxnSpPr>
          <p:nvPr/>
        </p:nvCxnSpPr>
        <p:spPr bwMode="auto">
          <a:xfrm>
            <a:off x="5016500" y="2897188"/>
            <a:ext cx="0" cy="733425"/>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44076" name="直接箭头连接符 99">
            <a:extLst>
              <a:ext uri="{FF2B5EF4-FFF2-40B4-BE49-F238E27FC236}">
                <a16:creationId xmlns:a16="http://schemas.microsoft.com/office/drawing/2014/main" id="{53EF1628-4EBD-4DBF-B7DC-EFF7B2C5454A}"/>
              </a:ext>
            </a:extLst>
          </p:cNvPr>
          <p:cNvCxnSpPr>
            <a:cxnSpLocks noChangeShapeType="1"/>
            <a:stCxn id="44062" idx="3"/>
            <a:endCxn id="71" idx="1"/>
          </p:cNvCxnSpPr>
          <p:nvPr/>
        </p:nvCxnSpPr>
        <p:spPr bwMode="auto">
          <a:xfrm>
            <a:off x="3519488" y="3630613"/>
            <a:ext cx="357187" cy="0"/>
          </a:xfrm>
          <a:prstGeom prst="straightConnector1">
            <a:avLst/>
          </a:prstGeom>
          <a:noFill/>
          <a:ln w="19050" algn="ctr">
            <a:solidFill>
              <a:srgbClr val="FF0000"/>
            </a:solidFill>
            <a:prstDash val="sysDash"/>
            <a:round/>
            <a:headEnd/>
            <a:tailEnd type="triangle" w="med" len="med"/>
          </a:ln>
          <a:extLst>
            <a:ext uri="{909E8E84-426E-40DD-AFC4-6F175D3DCCD1}">
              <a14:hiddenFill xmlns:a14="http://schemas.microsoft.com/office/drawing/2010/main">
                <a:noFill/>
              </a14:hiddenFill>
            </a:ext>
          </a:extLst>
        </p:spPr>
      </p:cxnSp>
      <p:sp>
        <p:nvSpPr>
          <p:cNvPr id="101" name="矩形 100">
            <a:extLst>
              <a:ext uri="{FF2B5EF4-FFF2-40B4-BE49-F238E27FC236}">
                <a16:creationId xmlns:a16="http://schemas.microsoft.com/office/drawing/2014/main" id="{F61C5F6D-90E3-472E-B674-C03E3EC9D99F}"/>
              </a:ext>
            </a:extLst>
          </p:cNvPr>
          <p:cNvSpPr/>
          <p:nvPr/>
        </p:nvSpPr>
        <p:spPr bwMode="auto">
          <a:xfrm>
            <a:off x="5534025" y="3954463"/>
            <a:ext cx="1141413" cy="319087"/>
          </a:xfrm>
          <a:prstGeom prst="rect">
            <a:avLst/>
          </a:prstGeom>
          <a:solidFill>
            <a:schemeClr val="tx2">
              <a:lumMod val="75000"/>
            </a:schemeClr>
          </a:solidFill>
          <a:ln w="38100" cap="flat" cmpd="sng" algn="ctr">
            <a:noFill/>
            <a:prstDash val="solid"/>
            <a:round/>
            <a:headEnd type="none" w="med" len="med"/>
            <a:tailEnd type="none" w="med" len="med"/>
          </a:ln>
          <a:effectLst/>
        </p:spPr>
        <p:txBody>
          <a:bodyPr lIns="0" tIns="0" rIns="0" bIns="0" anchor="ctr" anchorCtr="1"/>
          <a:lstStyle/>
          <a:p>
            <a:pPr algn="ctr" eaLnBrk="1" hangingPunct="1">
              <a:spcBef>
                <a:spcPct val="20000"/>
              </a:spcBef>
              <a:buClr>
                <a:schemeClr val="folHlink"/>
              </a:buClr>
              <a:buSzPct val="60000"/>
              <a:buFont typeface="Wingdings" pitchFamily="2" charset="2"/>
              <a:buNone/>
              <a:defRPr/>
            </a:pPr>
            <a:r>
              <a:rPr lang="zh-CN" altLang="en-US" sz="800" b="0">
                <a:solidFill>
                  <a:schemeClr val="bg1"/>
                </a:solidFill>
                <a:latin typeface="微软雅黑" pitchFamily="34" charset="-122"/>
                <a:ea typeface="微软雅黑" pitchFamily="34" charset="-122"/>
              </a:rPr>
              <a:t>期权</a:t>
            </a:r>
          </a:p>
        </p:txBody>
      </p:sp>
      <p:sp>
        <p:nvSpPr>
          <p:cNvPr id="44078" name="矩形 101">
            <a:extLst>
              <a:ext uri="{FF2B5EF4-FFF2-40B4-BE49-F238E27FC236}">
                <a16:creationId xmlns:a16="http://schemas.microsoft.com/office/drawing/2014/main" id="{FA5AADA6-E316-4275-A6FC-1376ECEC6AAA}"/>
              </a:ext>
            </a:extLst>
          </p:cNvPr>
          <p:cNvSpPr>
            <a:spLocks noChangeArrowheads="1"/>
          </p:cNvSpPr>
          <p:nvPr/>
        </p:nvSpPr>
        <p:spPr bwMode="auto">
          <a:xfrm>
            <a:off x="5534025" y="4344988"/>
            <a:ext cx="1141413" cy="317500"/>
          </a:xfrm>
          <a:prstGeom prst="rect">
            <a:avLst/>
          </a:prstGeom>
          <a:solidFill>
            <a:srgbClr val="FF0000"/>
          </a:solidFill>
          <a:ln>
            <a:noFill/>
          </a:ln>
          <a:extLst>
            <a:ext uri="{91240B29-F687-4F45-9708-019B960494DF}">
              <a14:hiddenLine xmlns:a14="http://schemas.microsoft.com/office/drawing/2010/main" w="38100" algn="ctr">
                <a:solidFill>
                  <a:srgbClr val="000000"/>
                </a:solidFill>
                <a:round/>
                <a:headEnd/>
                <a:tailEnd/>
              </a14:hiddenLine>
            </a:ext>
          </a:extLst>
        </p:spPr>
        <p:txBody>
          <a:bodyPr lIns="0" tIns="0" rIns="0" bIns="0" anchor="ctr" anchorCtr="1"/>
          <a:lstStyle>
            <a:lvl1pPr>
              <a:spcBef>
                <a:spcPct val="20000"/>
              </a:spcBef>
              <a:buSzPct val="60000"/>
              <a:buFont typeface="Wingdings" panose="05000000000000000000" pitchFamily="2" charset="2"/>
              <a:buChar char="n"/>
              <a:defRPr sz="1400">
                <a:solidFill>
                  <a:srgbClr val="262673"/>
                </a:solidFill>
                <a:latin typeface="微软雅黑" panose="020B0503020204020204" pitchFamily="34" charset="-122"/>
                <a:ea typeface="微软雅黑" panose="020B0503020204020204" pitchFamily="34" charset="-122"/>
              </a:defRPr>
            </a:lvl1pPr>
            <a:lvl2pPr marL="742950" indent="-285750">
              <a:spcBef>
                <a:spcPct val="20000"/>
              </a:spcBef>
              <a:buSzPct val="55000"/>
              <a:buFont typeface="Wingdings" panose="05000000000000000000" pitchFamily="2" charset="2"/>
              <a:buChar char="n"/>
              <a:defRPr sz="1200">
                <a:solidFill>
                  <a:srgbClr val="262673"/>
                </a:solidFill>
                <a:latin typeface="微软雅黑" panose="020B0503020204020204" pitchFamily="34" charset="-122"/>
                <a:ea typeface="微软雅黑" panose="020B0503020204020204" pitchFamily="34" charset="-122"/>
              </a:defRPr>
            </a:lvl2pPr>
            <a:lvl3pPr marL="1143000" indent="-228600">
              <a:spcBef>
                <a:spcPct val="20000"/>
              </a:spcBef>
              <a:buSzPct val="50000"/>
              <a:buFont typeface="Wingdings" panose="05000000000000000000" pitchFamily="2" charset="2"/>
              <a:buChar char="n"/>
              <a:defRPr sz="1100">
                <a:solidFill>
                  <a:srgbClr val="262673"/>
                </a:solidFill>
                <a:latin typeface="微软雅黑" panose="020B0503020204020204" pitchFamily="34" charset="-122"/>
                <a:ea typeface="微软雅黑" panose="020B0503020204020204" pitchFamily="34" charset="-122"/>
              </a:defRPr>
            </a:lvl3pPr>
            <a:lvl4pPr marL="1600200" indent="-228600">
              <a:spcBef>
                <a:spcPct val="20000"/>
              </a:spcBef>
              <a:buClr>
                <a:schemeClr val="accent2"/>
              </a:buClr>
              <a:buSzPct val="55000"/>
              <a:buFont typeface="Wingdings" panose="05000000000000000000" pitchFamily="2" charset="2"/>
              <a:buChar char="n"/>
              <a:defRPr sz="1400" b="1">
                <a:solidFill>
                  <a:srgbClr val="FF9900"/>
                </a:solidFill>
                <a:latin typeface="Franklin Gothic Book" panose="020B0503020102020204" pitchFamily="34" charset="0"/>
                <a:ea typeface="黑体" panose="02010609060101010101" pitchFamily="49" charset="-122"/>
              </a:defRPr>
            </a:lvl4pPr>
            <a:lvl5pPr marL="2057400" indent="-228600">
              <a:spcBef>
                <a:spcPct val="20000"/>
              </a:spcBef>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1400" b="1">
                <a:solidFill>
                  <a:schemeClr val="tx1"/>
                </a:solidFill>
                <a:latin typeface="Franklin Gothic Book" panose="020B0503020102020204" pitchFamily="34" charset="0"/>
                <a:ea typeface="黑体" panose="02010609060101010101" pitchFamily="49" charset="-122"/>
              </a:defRPr>
            </a:lvl9pPr>
          </a:lstStyle>
          <a:p>
            <a:pPr algn="ctr" eaLnBrk="1" hangingPunct="1">
              <a:buClr>
                <a:schemeClr val="folHlink"/>
              </a:buClr>
              <a:buFont typeface="Wingdings" panose="05000000000000000000" pitchFamily="2" charset="2"/>
              <a:buNone/>
            </a:pPr>
            <a:r>
              <a:rPr lang="zh-CN" altLang="en-US" sz="800" b="0">
                <a:solidFill>
                  <a:schemeClr val="bg1"/>
                </a:solidFill>
              </a:rPr>
              <a:t>保险</a:t>
            </a:r>
          </a:p>
        </p:txBody>
      </p:sp>
      <p:cxnSp>
        <p:nvCxnSpPr>
          <p:cNvPr id="104" name="直接连接符 103">
            <a:extLst>
              <a:ext uri="{FF2B5EF4-FFF2-40B4-BE49-F238E27FC236}">
                <a16:creationId xmlns:a16="http://schemas.microsoft.com/office/drawing/2014/main" id="{745226D1-4E11-461E-9855-60C19707C1C0}"/>
              </a:ext>
            </a:extLst>
          </p:cNvPr>
          <p:cNvCxnSpPr>
            <a:stCxn id="101" idx="1"/>
            <a:endCxn id="44078" idx="1"/>
          </p:cNvCxnSpPr>
          <p:nvPr/>
        </p:nvCxnSpPr>
        <p:spPr bwMode="auto">
          <a:xfrm>
            <a:off x="5534025" y="4113213"/>
            <a:ext cx="0" cy="390525"/>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106" name="肘形连接符 105">
            <a:extLst>
              <a:ext uri="{FF2B5EF4-FFF2-40B4-BE49-F238E27FC236}">
                <a16:creationId xmlns:a16="http://schemas.microsoft.com/office/drawing/2014/main" id="{6EF7AE94-AEAD-4223-97D8-90140D4070BD}"/>
              </a:ext>
            </a:extLst>
          </p:cNvPr>
          <p:cNvCxnSpPr>
            <a:stCxn id="71" idx="2"/>
            <a:endCxn id="101" idx="1"/>
          </p:cNvCxnSpPr>
          <p:nvPr/>
        </p:nvCxnSpPr>
        <p:spPr bwMode="auto">
          <a:xfrm rot="16200000" flipH="1">
            <a:off x="4828382" y="3407569"/>
            <a:ext cx="323850" cy="1087437"/>
          </a:xfrm>
          <a:prstGeom prst="bentConnector2">
            <a:avLst/>
          </a:prstGeom>
          <a:noFill/>
          <a:ln w="19050" cap="flat" cmpd="sng" algn="ctr">
            <a:solidFill>
              <a:schemeClr val="tx2">
                <a:lumMod val="75000"/>
              </a:schemeClr>
            </a:solidFill>
            <a:prstDash val="solid"/>
            <a:round/>
            <a:headEnd type="none" w="med" len="med"/>
            <a:tailEnd type="triangle" w="med" len="med"/>
          </a:ln>
          <a:effectLst/>
        </p:spPr>
      </p:cxn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0" tIns="0" rIns="0" bIns="0" numCol="1" anchor="ctr" anchorCtr="1"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zh-CN" sz="2000" b="1" i="0" u="none" strike="noStrike" cap="none" normalizeH="0" baseline="0" smtClean="0">
            <a:ln>
              <a:noFill/>
            </a:ln>
            <a:solidFill>
              <a:srgbClr val="CC6600"/>
            </a:solidFill>
            <a:effectLst>
              <a:outerShdw blurRad="38100" dist="38100" dir="2700000" algn="tl">
                <a:srgbClr val="000000">
                  <a:alpha val="43137"/>
                </a:srgbClr>
              </a:outerShdw>
            </a:effectLst>
            <a:latin typeface="Tahoma" pitchFamily="34" charset="0"/>
            <a:ea typeface="宋体" pitchFamily="2" charset="-122"/>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spPr>
      <a:bodyPr vert="horz" wrap="square" lIns="0" tIns="0" rIns="0" bIns="0" numCol="1" anchor="ctr" anchorCtr="1"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zh-CN" sz="2000" b="1" i="0" u="none" strike="noStrike" cap="none" normalizeH="0" baseline="0" smtClean="0">
            <a:ln>
              <a:noFill/>
            </a:ln>
            <a:solidFill>
              <a:srgbClr val="CC6600"/>
            </a:solidFill>
            <a:effectLst>
              <a:outerShdw blurRad="38100" dist="38100" dir="2700000" algn="tl">
                <a:srgbClr val="000000">
                  <a:alpha val="43137"/>
                </a:srgbClr>
              </a:outerShdw>
            </a:effectLst>
            <a:latin typeface="Tahoma" pitchFamily="34" charset="0"/>
            <a:ea typeface="宋体"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63579</TotalTime>
  <Words>3117</Words>
  <Application>Microsoft Office PowerPoint</Application>
  <PresentationFormat>全屏显示(16:9)</PresentationFormat>
  <Paragraphs>526</Paragraphs>
  <Slides>19</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黑体</vt:lpstr>
      <vt:lpstr>楷体_GB2312</vt:lpstr>
      <vt:lpstr>微软雅黑</vt:lpstr>
      <vt:lpstr>Agency FB</vt:lpstr>
      <vt:lpstr>Arial</vt:lpstr>
      <vt:lpstr>Tahoma</vt:lpstr>
      <vt:lpstr>Wingdings</vt:lpstr>
      <vt:lpstr>Blends</vt:lpstr>
      <vt:lpstr>铁合金期货分析框架</vt:lpstr>
      <vt:lpstr>引言：作为一名铁合金分析师，你需要知道些什么？</vt:lpstr>
      <vt:lpstr>一、基础篇 开始!让我们重温下铁合金的基础知识，因为这是一切的基础，</vt:lpstr>
      <vt:lpstr>一、基础篇 铁合金主要生产和消费企业地区分布</vt:lpstr>
      <vt:lpstr>一、基础篇 产品产量</vt:lpstr>
      <vt:lpstr>一、基础篇 产量分布</vt:lpstr>
      <vt:lpstr>二、分析篇 基本分析框架</vt:lpstr>
      <vt:lpstr>二、分析框架 分析的目的</vt:lpstr>
      <vt:lpstr>二、分析篇 研究分析前必须明确研究分析的目的</vt:lpstr>
      <vt:lpstr>二、分析篇 分析基础：建立基础分析信息树</vt:lpstr>
      <vt:lpstr>二、分析篇 长期因素：宏观经济决定长周期价格运行态势</vt:lpstr>
      <vt:lpstr>二、分析篇 供需关系是分析的重点</vt:lpstr>
      <vt:lpstr>二、分析篇 构建月度供需平衡表</vt:lpstr>
      <vt:lpstr>二、分析篇 总结</vt:lpstr>
      <vt:lpstr>三、应用篇 估计风险边际</vt:lpstr>
      <vt:lpstr>三、应用篇 分析结果应用的逻辑</vt:lpstr>
      <vt:lpstr>三、应用篇 驱动与风险边际分析结果的应用</vt:lpstr>
      <vt:lpstr>总结</vt:lpstr>
      <vt:lpstr>联系我们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z yqh</cp:lastModifiedBy>
  <cp:revision>4343</cp:revision>
  <cp:lastPrinted>1601-01-01T00:00:00Z</cp:lastPrinted>
  <dcterms:created xsi:type="dcterms:W3CDTF">1601-01-01T00:00:00Z</dcterms:created>
  <dcterms:modified xsi:type="dcterms:W3CDTF">2021-04-18T07:20:43Z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